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tags/tag80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7" r:id="rId2"/>
    <p:sldId id="363" r:id="rId3"/>
    <p:sldId id="364" r:id="rId4"/>
    <p:sldId id="365" r:id="rId5"/>
    <p:sldId id="366" r:id="rId6"/>
    <p:sldId id="367" r:id="rId7"/>
    <p:sldId id="368" r:id="rId8"/>
    <p:sldId id="369" r:id="rId9"/>
    <p:sldId id="370" r:id="rId10"/>
    <p:sldId id="371" r:id="rId11"/>
    <p:sldId id="373" r:id="rId12"/>
    <p:sldId id="374" r:id="rId13"/>
    <p:sldId id="375" r:id="rId14"/>
    <p:sldId id="376" r:id="rId15"/>
    <p:sldId id="372" r:id="rId16"/>
  </p:sldIdLst>
  <p:sldSz cx="12192000" cy="6858000"/>
  <p:notesSz cx="6858000" cy="9144000"/>
  <p:embeddedFontLst>
    <p:embeddedFont>
      <p:font typeface="楷体" panose="02010609060101010101" pitchFamily="49" charset="-122"/>
      <p:regular r:id="rId19"/>
    </p:embeddedFont>
    <p:embeddedFont>
      <p:font typeface="Cambria Math" panose="02040503050406030204" pitchFamily="18" charset="0"/>
      <p:regular r:id="rId20"/>
    </p:embeddedFont>
  </p:embeddedFontLst>
  <p:custDataLst>
    <p:tags r:id="rId21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reamsummit" initials="dream" lastIdx="0" clrIdx="0"/>
  <p:cmAuthor id="3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BF0F9"/>
    <a:srgbClr val="ECF7FC"/>
    <a:srgbClr val="48944F"/>
    <a:srgbClr val="EBF3EC"/>
    <a:srgbClr val="E8FDFE"/>
    <a:srgbClr val="3A8C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ea typeface="楷体" panose="02010609060101010101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ea typeface="楷体" panose="02010609060101010101" charset="-122"/>
              </a:rPr>
              <a:t>2026/4/13</a:t>
            </a:fld>
            <a:endParaRPr lang="zh-CN" altLang="en-US">
              <a:ea typeface="楷体" panose="02010609060101010101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ea typeface="楷体" panose="02010609060101010101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ea typeface="楷体" panose="02010609060101010101" charset="-122"/>
              </a:rPr>
              <a:t>‹#›</a:t>
            </a:fld>
            <a:endParaRPr lang="zh-CN" altLang="en-US">
              <a:ea typeface="楷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楷体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楷体" panose="02010609060101010101" charset="-122"/>
              </a:defRPr>
            </a:lvl1pPr>
          </a:lstStyle>
          <a:p>
            <a:fld id="{D2A48B96-639E-45A3-A0BA-2464DFDB1FAA}" type="datetimeFigureOut">
              <a:rPr lang="zh-CN" altLang="en-US" smtClean="0"/>
              <a:t>2026/4/13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楷体" panose="02010609060101010101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楷体" panose="02010609060101010101" charset="-122"/>
              </a:defRPr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楷体" panose="02010609060101010101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0" y="0"/>
            <a:ext cx="12192000" cy="6858000"/>
            <a:chOff x="0" y="0"/>
            <a:chExt cx="19200" cy="10800"/>
          </a:xfrm>
        </p:grpSpPr>
        <p:sp>
          <p:nvSpPr>
            <p:cNvPr id="4" name="标题 1"/>
            <p:cNvSpPr txBox="1"/>
            <p:nvPr/>
          </p:nvSpPr>
          <p:spPr>
            <a:xfrm flipH="1">
              <a:off x="0" y="5138"/>
              <a:ext cx="19200" cy="5662"/>
            </a:xfrm>
            <a:custGeom>
              <a:avLst/>
              <a:gdLst>
                <a:gd name="connsiteX0" fmla="*/ 11115320 w 12192000"/>
                <a:gd name="connsiteY0" fmla="*/ 50 h 3595463"/>
                <a:gd name="connsiteX1" fmla="*/ 12016809 w 12192000"/>
                <a:gd name="connsiteY1" fmla="*/ 107965 h 3595463"/>
                <a:gd name="connsiteX2" fmla="*/ 12192000 w 12192000"/>
                <a:gd name="connsiteY2" fmla="*/ 167661 h 3595463"/>
                <a:gd name="connsiteX3" fmla="*/ 12192000 w 12192000"/>
                <a:gd name="connsiteY3" fmla="*/ 3595463 h 3595463"/>
                <a:gd name="connsiteX4" fmla="*/ 0 w 12192000"/>
                <a:gd name="connsiteY4" fmla="*/ 3595463 h 3595463"/>
                <a:gd name="connsiteX5" fmla="*/ 0 w 12192000"/>
                <a:gd name="connsiteY5" fmla="*/ 2063550 h 3595463"/>
                <a:gd name="connsiteX6" fmla="*/ 1321 w 12192000"/>
                <a:gd name="connsiteY6" fmla="*/ 2072626 h 3595463"/>
                <a:gd name="connsiteX7" fmla="*/ 10574 w 12192000"/>
                <a:gd name="connsiteY7" fmla="*/ 2265448 h 3595463"/>
                <a:gd name="connsiteX8" fmla="*/ 3188928 w 12192000"/>
                <a:gd name="connsiteY8" fmla="*/ 2631826 h 3595463"/>
                <a:gd name="connsiteX9" fmla="*/ 8806826 w 12192000"/>
                <a:gd name="connsiteY9" fmla="*/ 391560 h 3595463"/>
                <a:gd name="connsiteX10" fmla="*/ 11115320 w 12192000"/>
                <a:gd name="connsiteY10" fmla="*/ 50 h 3595463"/>
              </a:gdLst>
              <a:ahLst/>
              <a:cxnLst/>
              <a:rect l="l" t="t" r="r" b="b"/>
              <a:pathLst>
                <a:path w="12192000" h="3595463">
                  <a:moveTo>
                    <a:pt x="11115320" y="50"/>
                  </a:moveTo>
                  <a:cubicBezTo>
                    <a:pt x="11459512" y="1553"/>
                    <a:pt x="11767815" y="37161"/>
                    <a:pt x="12016809" y="107965"/>
                  </a:cubicBezTo>
                  <a:lnTo>
                    <a:pt x="12192000" y="167661"/>
                  </a:lnTo>
                  <a:lnTo>
                    <a:pt x="12192000" y="3595463"/>
                  </a:lnTo>
                  <a:lnTo>
                    <a:pt x="0" y="3595463"/>
                  </a:lnTo>
                  <a:lnTo>
                    <a:pt x="0" y="2063550"/>
                  </a:lnTo>
                  <a:lnTo>
                    <a:pt x="1321" y="2072626"/>
                  </a:lnTo>
                  <a:cubicBezTo>
                    <a:pt x="4405" y="2111769"/>
                    <a:pt x="7490" y="2264002"/>
                    <a:pt x="10574" y="2265448"/>
                  </a:cubicBezTo>
                  <a:cubicBezTo>
                    <a:pt x="561762" y="2532583"/>
                    <a:pt x="1722887" y="2944141"/>
                    <a:pt x="3188928" y="2631826"/>
                  </a:cubicBezTo>
                  <a:cubicBezTo>
                    <a:pt x="4654971" y="2319511"/>
                    <a:pt x="7230504" y="913766"/>
                    <a:pt x="8806826" y="391560"/>
                  </a:cubicBezTo>
                  <a:cubicBezTo>
                    <a:pt x="9594988" y="130457"/>
                    <a:pt x="10426934" y="-2957"/>
                    <a:pt x="11115320" y="50"/>
                  </a:cubicBezTo>
                  <a:close/>
                </a:path>
              </a:pathLst>
            </a:custGeom>
            <a:solidFill>
              <a:schemeClr val="accent5">
                <a:alpha val="10000"/>
              </a:schemeClr>
            </a:solidFill>
            <a:ln w="12700" cap="sq">
              <a:noFill/>
              <a:miter/>
            </a:ln>
            <a:effectLst/>
          </p:spPr>
          <p:txBody>
            <a:bodyPr vert="horz" wrap="square" lIns="91440" tIns="45720" rIns="91440" bIns="45720" rtlCol="0" anchor="ctr"/>
            <a:lstStyle/>
            <a:p>
              <a:pPr algn="ctr">
                <a:lnSpc>
                  <a:spcPct val="110000"/>
                </a:lnSpc>
              </a:pPr>
              <a:endParaRPr kumimoji="1" lang="zh-CN" altLang="en-US"/>
            </a:p>
          </p:txBody>
        </p:sp>
        <p:sp>
          <p:nvSpPr>
            <p:cNvPr id="7" name="标题 1"/>
            <p:cNvSpPr txBox="1"/>
            <p:nvPr/>
          </p:nvSpPr>
          <p:spPr>
            <a:xfrm>
              <a:off x="16196" y="0"/>
              <a:ext cx="3004" cy="2995"/>
            </a:xfrm>
            <a:custGeom>
              <a:avLst/>
              <a:gdLst>
                <a:gd name="connsiteX0" fmla="*/ 27051 w 1907381"/>
                <a:gd name="connsiteY0" fmla="*/ 0 h 2020491"/>
                <a:gd name="connsiteX1" fmla="*/ 1907381 w 1907381"/>
                <a:gd name="connsiteY1" fmla="*/ 0 h 2020491"/>
                <a:gd name="connsiteX2" fmla="*/ 1907381 w 1907381"/>
                <a:gd name="connsiteY2" fmla="*/ 2010703 h 2020491"/>
                <a:gd name="connsiteX3" fmla="*/ 1901609 w 1907381"/>
                <a:gd name="connsiteY3" fmla="*/ 2011584 h 2020491"/>
                <a:gd name="connsiteX4" fmla="*/ 1725216 w 1907381"/>
                <a:gd name="connsiteY4" fmla="*/ 2020491 h 2020491"/>
                <a:gd name="connsiteX5" fmla="*/ 0 w 1907381"/>
                <a:gd name="connsiteY5" fmla="*/ 295275 h 2020491"/>
                <a:gd name="connsiteX6" fmla="*/ 8907 w 1907381"/>
                <a:gd name="connsiteY6" fmla="*/ 118882 h 2020491"/>
              </a:gdLst>
              <a:ahLst/>
              <a:cxnLst/>
              <a:rect l="l" t="t" r="r" b="b"/>
              <a:pathLst>
                <a:path w="1907381" h="2020491">
                  <a:moveTo>
                    <a:pt x="27051" y="0"/>
                  </a:moveTo>
                  <a:lnTo>
                    <a:pt x="1907381" y="0"/>
                  </a:lnTo>
                  <a:lnTo>
                    <a:pt x="1907381" y="2010703"/>
                  </a:lnTo>
                  <a:lnTo>
                    <a:pt x="1901609" y="2011584"/>
                  </a:lnTo>
                  <a:cubicBezTo>
                    <a:pt x="1843612" y="2017474"/>
                    <a:pt x="1784767" y="2020491"/>
                    <a:pt x="1725216" y="2020491"/>
                  </a:cubicBezTo>
                  <a:cubicBezTo>
                    <a:pt x="772406" y="2020491"/>
                    <a:pt x="0" y="1248085"/>
                    <a:pt x="0" y="295275"/>
                  </a:cubicBezTo>
                  <a:cubicBezTo>
                    <a:pt x="0" y="235725"/>
                    <a:pt x="3017" y="176879"/>
                    <a:pt x="8907" y="118882"/>
                  </a:cubicBezTo>
                  <a:close/>
                </a:path>
              </a:pathLst>
            </a:custGeom>
            <a:solidFill>
              <a:schemeClr val="accent5">
                <a:lumMod val="20000"/>
                <a:lumOff val="80000"/>
                <a:alpha val="30000"/>
              </a:schemeClr>
            </a:solidFill>
            <a:ln w="12700" cap="sq">
              <a:noFill/>
              <a:miter/>
            </a:ln>
            <a:effectLst/>
          </p:spPr>
          <p:txBody>
            <a:bodyPr vert="horz" wrap="square" lIns="91440" tIns="45720" rIns="91440" bIns="45720" rtlCol="0" anchor="ctr"/>
            <a:lstStyle/>
            <a:p>
              <a:pPr algn="ctr">
                <a:lnSpc>
                  <a:spcPct val="110000"/>
                </a:lnSpc>
              </a:pPr>
              <a:endParaRPr kumimoji="1"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学习目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7410" cy="521970"/>
            <a:chOff x="641" y="427"/>
            <a:chExt cx="3366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学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习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目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标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情景导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情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altLang="en-US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景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导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入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知识梳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知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识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梳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理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问题探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问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题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探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究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典型例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典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型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例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题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牛刀小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牛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刀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小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试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当堂检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当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堂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检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测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课堂总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/>
        </p:nvSpPr>
        <p:spPr>
          <a:xfrm>
            <a:off x="0" y="0"/>
            <a:ext cx="12192635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1" h="10800">
                <a:moveTo>
                  <a:pt x="238" y="224"/>
                </a:moveTo>
                <a:lnTo>
                  <a:pt x="238" y="10576"/>
                </a:lnTo>
                <a:lnTo>
                  <a:pt x="18964" y="10576"/>
                </a:lnTo>
                <a:lnTo>
                  <a:pt x="18964" y="224"/>
                </a:lnTo>
                <a:lnTo>
                  <a:pt x="238" y="224"/>
                </a:lnTo>
                <a:close/>
                <a:moveTo>
                  <a:pt x="0" y="0"/>
                </a:moveTo>
                <a:lnTo>
                  <a:pt x="19201" y="0"/>
                </a:lnTo>
                <a:lnTo>
                  <a:pt x="19201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1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407035" y="271145"/>
            <a:ext cx="2138045" cy="521970"/>
            <a:chOff x="641" y="427"/>
            <a:chExt cx="3367" cy="822"/>
          </a:xfrm>
        </p:grpSpPr>
        <p:sp>
          <p:nvSpPr>
            <p:cNvPr id="15" name="标题 1"/>
            <p:cNvSpPr txBox="1"/>
            <p:nvPr userDrawn="1"/>
          </p:nvSpPr>
          <p:spPr>
            <a:xfrm>
              <a:off x="869" y="427"/>
              <a:ext cx="3139" cy="82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课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堂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总</a:t>
              </a:r>
              <a:r>
                <a:rPr kumimoji="1" lang="en-US" alt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 </a:t>
              </a:r>
              <a:r>
                <a:rPr kumimoji="1" lang="zh-CN" sz="2800" b="1">
                  <a:ln w="12700">
                    <a:noFill/>
                  </a:ln>
                  <a:solidFill>
                    <a:schemeClr val="tx1">
                      <a:alpha val="100000"/>
                    </a:schemeClr>
                  </a:solidFill>
                  <a:latin typeface="Times New Roman" panose="02020603050405020304" charset="0"/>
                  <a:ea typeface="微软雅黑" panose="020B0503020204020204" charset="-122"/>
                  <a:cs typeface="Times New Roman" panose="02020603050405020304" charset="0"/>
                  <a:sym typeface="+mn-ea"/>
                </a:rPr>
                <a:t>结</a:t>
              </a:r>
            </a:p>
          </p:txBody>
        </p:sp>
        <p:grpSp>
          <p:nvGrpSpPr>
            <p:cNvPr id="6" name="组合 5"/>
            <p:cNvGrpSpPr/>
            <p:nvPr userDrawn="1"/>
          </p:nvGrpSpPr>
          <p:grpSpPr>
            <a:xfrm flipH="1">
              <a:off x="641" y="562"/>
              <a:ext cx="186" cy="588"/>
              <a:chOff x="316" y="113"/>
              <a:chExt cx="404" cy="719"/>
            </a:xfrm>
          </p:grpSpPr>
          <p:sp>
            <p:nvSpPr>
              <p:cNvPr id="12" name="标题 1"/>
              <p:cNvSpPr txBox="1"/>
              <p:nvPr userDrawn="1"/>
            </p:nvSpPr>
            <p:spPr>
              <a:xfrm>
                <a:off x="316" y="468"/>
                <a:ext cx="405" cy="365"/>
              </a:xfrm>
              <a:prstGeom prst="rect">
                <a:avLst/>
              </a:prstGeom>
              <a:solidFill>
                <a:schemeClr val="accent1"/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3" name="标题 1"/>
              <p:cNvSpPr txBox="1"/>
              <p:nvPr userDrawn="1"/>
            </p:nvSpPr>
            <p:spPr>
              <a:xfrm>
                <a:off x="316" y="253"/>
                <a:ext cx="405" cy="15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  <p:sp>
            <p:nvSpPr>
              <p:cNvPr id="14" name="标题 1"/>
              <p:cNvSpPr txBox="1"/>
              <p:nvPr userDrawn="1"/>
            </p:nvSpPr>
            <p:spPr>
              <a:xfrm>
                <a:off x="316" y="113"/>
                <a:ext cx="405" cy="87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270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>
                  <a:lnSpc>
                    <a:spcPct val="110000"/>
                  </a:lnSpc>
                </a:pPr>
                <a:endParaRPr kumimoji="1"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2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E8FDFE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 userDrawn="1">
            <p:custDataLst>
              <p:tags r:id="rId1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 userDrawn="1"/>
        </p:nvSpPr>
        <p:spPr>
          <a:xfrm>
            <a:off x="119380" y="6596380"/>
            <a:ext cx="844550" cy="106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">
                <a:solidFill>
                  <a:srgbClr val="FFFFFF"/>
                </a:solidFill>
              </a:rPr>
              <a:t>32999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n-ea"/>
          <a:ea typeface="+mn-ea"/>
          <a:cs typeface="+mn-ea"/>
          <a:sym typeface="+mn-ea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ea"/>
          <a:ea typeface="+mn-ea"/>
          <a:cs typeface="+mn-ea"/>
          <a:sym typeface="+mn-ea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5.wmf"/><Relationship Id="rId3" Type="http://schemas.openxmlformats.org/officeDocument/2006/relationships/image" Target="../media/image7.wmf"/><Relationship Id="rId7" Type="http://schemas.openxmlformats.org/officeDocument/2006/relationships/image" Target="../media/image9.wmf"/><Relationship Id="rId12" Type="http://schemas.openxmlformats.org/officeDocument/2006/relationships/image" Target="../media/image12.wmf"/><Relationship Id="rId17" Type="http://schemas.openxmlformats.org/officeDocument/2006/relationships/oleObject" Target="../embeddings/oleObject8.bin"/><Relationship Id="rId2" Type="http://schemas.openxmlformats.org/officeDocument/2006/relationships/oleObject" Target="../embeddings/oleObject1.bin"/><Relationship Id="rId16" Type="http://schemas.openxmlformats.org/officeDocument/2006/relationships/image" Target="../media/image14.wmf"/><Relationship Id="rId1" Type="http://schemas.openxmlformats.org/officeDocument/2006/relationships/slideLayout" Target="../slideLayouts/slideLayout5.x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5.bin"/><Relationship Id="rId5" Type="http://schemas.openxmlformats.org/officeDocument/2006/relationships/image" Target="../media/image8.wmf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11.png"/><Relationship Id="rId4" Type="http://schemas.openxmlformats.org/officeDocument/2006/relationships/oleObject" Target="../embeddings/oleObject2.bin"/><Relationship Id="rId9" Type="http://schemas.openxmlformats.org/officeDocument/2006/relationships/image" Target="../media/image10.wmf"/><Relationship Id="rId1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13" Type="http://schemas.openxmlformats.org/officeDocument/2006/relationships/image" Target="../media/image21.wmf"/><Relationship Id="rId18" Type="http://schemas.openxmlformats.org/officeDocument/2006/relationships/oleObject" Target="../embeddings/oleObject17.bin"/><Relationship Id="rId3" Type="http://schemas.openxmlformats.org/officeDocument/2006/relationships/image" Target="../media/image16.wmf"/><Relationship Id="rId7" Type="http://schemas.openxmlformats.org/officeDocument/2006/relationships/image" Target="../media/image18.wmf"/><Relationship Id="rId12" Type="http://schemas.openxmlformats.org/officeDocument/2006/relationships/oleObject" Target="../embeddings/oleObject14.bin"/><Relationship Id="rId17" Type="http://schemas.openxmlformats.org/officeDocument/2006/relationships/image" Target="../media/image23.wmf"/><Relationship Id="rId2" Type="http://schemas.openxmlformats.org/officeDocument/2006/relationships/oleObject" Target="../embeddings/oleObject9.bin"/><Relationship Id="rId16" Type="http://schemas.openxmlformats.org/officeDocument/2006/relationships/oleObject" Target="../embeddings/oleObject16.bin"/><Relationship Id="rId1" Type="http://schemas.openxmlformats.org/officeDocument/2006/relationships/slideLayout" Target="../slideLayouts/slideLayout6.xml"/><Relationship Id="rId6" Type="http://schemas.openxmlformats.org/officeDocument/2006/relationships/oleObject" Target="../embeddings/oleObject11.bin"/><Relationship Id="rId11" Type="http://schemas.openxmlformats.org/officeDocument/2006/relationships/image" Target="../media/image20.wmf"/><Relationship Id="rId5" Type="http://schemas.openxmlformats.org/officeDocument/2006/relationships/image" Target="../media/image17.wmf"/><Relationship Id="rId15" Type="http://schemas.openxmlformats.org/officeDocument/2006/relationships/image" Target="../media/image22.wmf"/><Relationship Id="rId10" Type="http://schemas.openxmlformats.org/officeDocument/2006/relationships/oleObject" Target="../embeddings/oleObject13.bin"/><Relationship Id="rId19" Type="http://schemas.openxmlformats.org/officeDocument/2006/relationships/image" Target="../media/image24.png"/><Relationship Id="rId4" Type="http://schemas.openxmlformats.org/officeDocument/2006/relationships/oleObject" Target="../embeddings/oleObject10.bin"/><Relationship Id="rId9" Type="http://schemas.openxmlformats.org/officeDocument/2006/relationships/image" Target="../media/image19.wmf"/><Relationship Id="rId14" Type="http://schemas.openxmlformats.org/officeDocument/2006/relationships/oleObject" Target="../embeddings/oleObject15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13" Type="http://schemas.openxmlformats.org/officeDocument/2006/relationships/image" Target="../media/image30.wmf"/><Relationship Id="rId18" Type="http://schemas.openxmlformats.org/officeDocument/2006/relationships/oleObject" Target="../embeddings/oleObject26.bin"/><Relationship Id="rId26" Type="http://schemas.openxmlformats.org/officeDocument/2006/relationships/image" Target="../media/image36.wmf"/><Relationship Id="rId3" Type="http://schemas.openxmlformats.org/officeDocument/2006/relationships/image" Target="../media/image25.wmf"/><Relationship Id="rId21" Type="http://schemas.openxmlformats.org/officeDocument/2006/relationships/image" Target="../media/image34.wmf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3.bin"/><Relationship Id="rId17" Type="http://schemas.openxmlformats.org/officeDocument/2006/relationships/image" Target="../media/image32.wmf"/><Relationship Id="rId25" Type="http://schemas.openxmlformats.org/officeDocument/2006/relationships/oleObject" Target="../embeddings/oleObject30.bin"/><Relationship Id="rId2" Type="http://schemas.openxmlformats.org/officeDocument/2006/relationships/oleObject" Target="../embeddings/oleObject18.bin"/><Relationship Id="rId16" Type="http://schemas.openxmlformats.org/officeDocument/2006/relationships/oleObject" Target="../embeddings/oleObject25.bin"/><Relationship Id="rId20" Type="http://schemas.openxmlformats.org/officeDocument/2006/relationships/oleObject" Target="../embeddings/oleObject27.bin"/><Relationship Id="rId29" Type="http://schemas.openxmlformats.org/officeDocument/2006/relationships/image" Target="../media/image37.wmf"/><Relationship Id="rId1" Type="http://schemas.openxmlformats.org/officeDocument/2006/relationships/slideLayout" Target="../slideLayouts/slideLayout6.x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29.wmf"/><Relationship Id="rId24" Type="http://schemas.openxmlformats.org/officeDocument/2006/relationships/oleObject" Target="../embeddings/oleObject29.bin"/><Relationship Id="rId32" Type="http://schemas.openxmlformats.org/officeDocument/2006/relationships/image" Target="../media/image39.png"/><Relationship Id="rId5" Type="http://schemas.openxmlformats.org/officeDocument/2006/relationships/image" Target="../media/image26.wmf"/><Relationship Id="rId15" Type="http://schemas.openxmlformats.org/officeDocument/2006/relationships/image" Target="../media/image31.wmf"/><Relationship Id="rId23" Type="http://schemas.openxmlformats.org/officeDocument/2006/relationships/image" Target="../media/image35.wmf"/><Relationship Id="rId28" Type="http://schemas.openxmlformats.org/officeDocument/2006/relationships/oleObject" Target="../embeddings/oleObject32.bin"/><Relationship Id="rId10" Type="http://schemas.openxmlformats.org/officeDocument/2006/relationships/oleObject" Target="../embeddings/oleObject22.bin"/><Relationship Id="rId19" Type="http://schemas.openxmlformats.org/officeDocument/2006/relationships/image" Target="../media/image33.wmf"/><Relationship Id="rId31" Type="http://schemas.openxmlformats.org/officeDocument/2006/relationships/image" Target="../media/image38.wmf"/><Relationship Id="rId4" Type="http://schemas.openxmlformats.org/officeDocument/2006/relationships/oleObject" Target="../embeddings/oleObject19.bin"/><Relationship Id="rId9" Type="http://schemas.openxmlformats.org/officeDocument/2006/relationships/image" Target="../media/image28.wmf"/><Relationship Id="rId14" Type="http://schemas.openxmlformats.org/officeDocument/2006/relationships/oleObject" Target="../embeddings/oleObject24.bin"/><Relationship Id="rId22" Type="http://schemas.openxmlformats.org/officeDocument/2006/relationships/oleObject" Target="../embeddings/oleObject28.bin"/><Relationship Id="rId27" Type="http://schemas.openxmlformats.org/officeDocument/2006/relationships/oleObject" Target="../embeddings/oleObject31.bin"/><Relationship Id="rId30" Type="http://schemas.openxmlformats.org/officeDocument/2006/relationships/oleObject" Target="../embeddings/oleObject33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image" Target="../media/image40.png"/><Relationship Id="rId4" Type="http://schemas.openxmlformats.org/officeDocument/2006/relationships/tags" Target="../tags/tag8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0.xml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2.xml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文本框 38"/>
          <p:cNvSpPr txBox="1"/>
          <p:nvPr/>
        </p:nvSpPr>
        <p:spPr>
          <a:xfrm>
            <a:off x="1605280" y="1412875"/>
            <a:ext cx="8981440" cy="31076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defTabSz="1218565">
              <a:lnSpc>
                <a:spcPct val="200000"/>
              </a:lnSpc>
              <a:tabLst>
                <a:tab pos="2600325" algn="l"/>
              </a:tabLst>
            </a:pPr>
            <a:r>
              <a:rPr lang="en-US" altLang="zh-CN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站酷快乐体" panose="02010600030101010101" charset="-128"/>
                <a:cs typeface="Times New Roman" panose="02020603050405020304" charset="0"/>
                <a:sym typeface="+mn-ea"/>
              </a:rPr>
              <a:t>第二章 平面向量及其应用</a:t>
            </a:r>
          </a:p>
          <a:p>
            <a:pPr algn="ctr" defTabSz="1218565">
              <a:lnSpc>
                <a:spcPct val="200000"/>
              </a:lnSpc>
              <a:tabLst>
                <a:tab pos="2600325" algn="l"/>
              </a:tabLst>
            </a:pPr>
            <a:r>
              <a:rPr sz="4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站酷快乐体" panose="02010600030101010101" charset="-128"/>
                <a:cs typeface="Times New Roman" panose="02020603050405020304" charset="0"/>
                <a:sym typeface="+mn-ea"/>
              </a:rPr>
              <a:t>2.4.1 平面向量基本定理</a:t>
            </a:r>
          </a:p>
        </p:txBody>
      </p:sp>
      <p:pic>
        <p:nvPicPr>
          <p:cNvPr id="28" name="图片 27" descr="九科星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6105" y="332105"/>
            <a:ext cx="1271270" cy="623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069340" y="1826895"/>
            <a:ext cx="10214610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200000"/>
              </a:lnSpc>
            </a:pPr>
            <a:r>
              <a:rPr lang="en-US" altLang="zh-CN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1.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理解平面向量基本定理及其意义，了解向量一组基的含义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.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 fontAlgn="auto">
              <a:lnSpc>
                <a:spcPct val="200000"/>
              </a:lnSpc>
            </a:pPr>
            <a:r>
              <a:rPr lang="en-US" altLang="zh-CN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2.</a:t>
            </a:r>
            <a:r>
              <a:rPr lang="zh-CN" altLang="en-US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能用平面向量基本定理解决相关问题</a:t>
            </a:r>
            <a:r>
              <a:rPr lang="en-US" altLang="zh-CN" sz="28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/>
              <p:cNvSpPr txBox="1"/>
              <p:nvPr/>
            </p:nvSpPr>
            <p:spPr>
              <a:xfrm>
                <a:off x="904875" y="849630"/>
                <a:ext cx="10636885" cy="17710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情境：</a:t>
                </a:r>
                <a:r>
                  <a:rPr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在物理学中</a:t>
                </a:r>
                <a:r>
                  <a:rPr 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已知两个力，可以求出它们的合力（如图①）；反过来，一个力也可以分解为两个力（如图②）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.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由力的分解得到启发，我们能否通过作平行四边形，将向量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b="1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b="1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𝒂</m:t>
                        </m:r>
                      </m:e>
                    </m:acc>
                  </m:oMath>
                </a14:m>
                <a:r>
                  <a:rPr lang="en-US" altLang="zh-CN" sz="2400">
                    <a:solidFill>
                      <a:srgbClr val="00B0F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:r>
                  <a:rPr lang="zh-CN" altLang="en-US" sz="2400">
                    <a:solidFill>
                      <a:srgbClr val="00B0F0"/>
                    </a:solidFill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分解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为两个向量，使得向量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b="1" i="1" smtClean="0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𝒂</m:t>
                        </m:r>
                      </m:e>
                    </m:acc>
                  </m:oMath>
                </a14:m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sym typeface="+mn-ea"/>
                  </a:rPr>
                  <a:t>是这两个向量的和呢？</a:t>
                </a:r>
                <a:endParaRPr lang="en-US" altLang="zh-CN" sz="2400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endParaRPr>
              </a:p>
            </p:txBody>
          </p:sp>
        </mc:Choice>
        <mc:Fallback xmlns=""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875" y="849630"/>
                <a:ext cx="10636885" cy="177101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7510" y="3353435"/>
            <a:ext cx="3009900" cy="2174875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3075940" y="2720340"/>
            <a:ext cx="1686560" cy="3304540"/>
            <a:chOff x="6652" y="4736"/>
            <a:chExt cx="2656" cy="5204"/>
          </a:xfrm>
        </p:grpSpPr>
        <p:pic>
          <p:nvPicPr>
            <p:cNvPr id="21" name="图片 20"/>
            <p:cNvPicPr/>
            <p:nvPr/>
          </p:nvPicPr>
          <p:blipFill>
            <a:blip r:embed="rId4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6652" y="6292"/>
              <a:ext cx="2657" cy="3648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8013" y="4736"/>
              <a:ext cx="562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US" altLang="zh-CN" sz="2400" i="1" kern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F</a:t>
              </a:r>
            </a:p>
          </p:txBody>
        </p:sp>
        <p:cxnSp>
          <p:nvCxnSpPr>
            <p:cNvPr id="23" name="直接箭头连接符 22"/>
            <p:cNvCxnSpPr/>
            <p:nvPr/>
          </p:nvCxnSpPr>
          <p:spPr>
            <a:xfrm flipH="1" flipV="1">
              <a:off x="6870" y="6767"/>
              <a:ext cx="1122" cy="1922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dash"/>
              <a:miter lim="800000"/>
              <a:headEnd type="none"/>
              <a:tailEnd type="none"/>
            </a:ln>
            <a:effectLst/>
          </p:spPr>
        </p:cxnSp>
        <p:cxnSp>
          <p:nvCxnSpPr>
            <p:cNvPr id="26" name="直接箭头连接符 25"/>
            <p:cNvCxnSpPr/>
            <p:nvPr/>
          </p:nvCxnSpPr>
          <p:spPr>
            <a:xfrm flipV="1">
              <a:off x="8028" y="6877"/>
              <a:ext cx="1060" cy="1812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dash"/>
              <a:miter lim="800000"/>
              <a:headEnd type="none"/>
              <a:tailEnd type="none"/>
            </a:ln>
            <a:effectLst/>
          </p:spPr>
        </p:cxnSp>
        <p:cxnSp>
          <p:nvCxnSpPr>
            <p:cNvPr id="14" name="直接箭头连接符 13"/>
            <p:cNvCxnSpPr/>
            <p:nvPr/>
          </p:nvCxnSpPr>
          <p:spPr>
            <a:xfrm flipV="1">
              <a:off x="8004" y="4918"/>
              <a:ext cx="0" cy="3753"/>
            </a:xfrm>
            <a:prstGeom prst="straightConnector1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miter lim="800000"/>
              <a:tailEnd type="triangle"/>
            </a:ln>
            <a:effectLst/>
          </p:spPr>
        </p:cxnSp>
      </p:grpSp>
      <p:sp>
        <p:nvSpPr>
          <p:cNvPr id="30" name="文本框 29"/>
          <p:cNvSpPr txBox="1"/>
          <p:nvPr/>
        </p:nvSpPr>
        <p:spPr>
          <a:xfrm>
            <a:off x="3405505" y="6021070"/>
            <a:ext cx="9144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图①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7795260" y="5660390"/>
            <a:ext cx="9144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图②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55370" y="909320"/>
            <a:ext cx="1031367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2400" b="1" kern="100">
                <a:solidFill>
                  <a:srgbClr val="0000FF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问题</a:t>
            </a:r>
            <a:r>
              <a:rPr lang="en-US" altLang="zh-CN" sz="2400" b="1" kern="100">
                <a:solidFill>
                  <a:srgbClr val="0000FF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400" b="1" kern="100">
                <a:solidFill>
                  <a:srgbClr val="0000FF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lang="zh-CN" altLang="zh-CN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如图，假设同一平面内存在不共线非零向量</a:t>
            </a:r>
            <a:r>
              <a:rPr lang="en-US" altLang="zh-CN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  </a:t>
            </a:r>
            <a:r>
              <a:rPr lang="en-US" altLang="zh-CN" sz="2400" b="1" i="1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400" i="1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是平面内与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 </a:t>
            </a:r>
            <a:r>
              <a:rPr lang="zh-CN" altLang="en-US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都不共线的向量，则</a:t>
            </a:r>
            <a:r>
              <a:rPr lang="en-US" altLang="zh-CN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b="1" i="1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a </a:t>
            </a:r>
            <a:r>
              <a:rPr lang="zh-CN" altLang="en-US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是否可以用</a:t>
            </a:r>
            <a:r>
              <a:rPr lang="en-US" altLang="zh-CN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 </a:t>
            </a:r>
            <a:r>
              <a:rPr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表示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？依据是什么？</a:t>
            </a:r>
            <a:endParaRPr lang="zh-CN" altLang="en-US" sz="2400" kern="100">
              <a:effectLst/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650" y="2637155"/>
            <a:ext cx="2887345" cy="18313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17360" y="2349500"/>
            <a:ext cx="2058684" cy="2412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055370" y="4940935"/>
            <a:ext cx="10313670" cy="11988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      </a:t>
            </a:r>
            <a:r>
              <a:rPr lang="zh-CN" altLang="zh-CN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如图，根据共线</a:t>
            </a:r>
            <a:r>
              <a:rPr lang="en-US" altLang="zh-CN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zh-CN" altLang="en-US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平行</a:t>
            </a:r>
            <a:r>
              <a:rPr lang="en-US" altLang="zh-CN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向量基本定理可知，</a:t>
            </a:r>
            <a:r>
              <a:rPr lang="zh-CN" altLang="en-US" sz="2400">
                <a:solidFill>
                  <a:schemeClr val="dk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存在唯一的一对实数</a:t>
            </a:r>
            <a:r>
              <a:rPr lang="en-US" altLang="zh-CN" sz="2400">
                <a:solidFill>
                  <a:schemeClr val="dk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l-GR" altLang="zh-CN" sz="2400" i="1">
                <a:solidFill>
                  <a:schemeClr val="dk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λ</a:t>
            </a:r>
            <a:r>
              <a:rPr lang="en-US" altLang="zh-CN" sz="2400" baseline="-25000">
                <a:solidFill>
                  <a:schemeClr val="dk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>
                <a:solidFill>
                  <a:schemeClr val="dk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l-GR" altLang="zh-CN" sz="2400" i="1">
                <a:solidFill>
                  <a:schemeClr val="dk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λ</a:t>
            </a:r>
            <a:r>
              <a:rPr lang="en-US" altLang="zh-CN" sz="2400" baseline="-25000">
                <a:solidFill>
                  <a:schemeClr val="dk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>
                <a:solidFill>
                  <a:schemeClr val="dk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zh-CN" altLang="en-US" sz="2400">
                <a:solidFill>
                  <a:schemeClr val="dk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使得</a:t>
            </a:r>
            <a:r>
              <a:rPr lang="en-US" altLang="zh-CN" sz="2400">
                <a:solidFill>
                  <a:schemeClr val="dk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=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λ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+ </a:t>
            </a:r>
            <a:r>
              <a:rPr lang="zh-CN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λ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zh-CN" altLang="en-US" sz="2400" b="1" kern="100">
              <a:solidFill>
                <a:schemeClr val="dk1"/>
              </a:solidFill>
              <a:effectLst/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055370" y="909320"/>
            <a:ext cx="10313670" cy="1198880"/>
            <a:chOff x="1662" y="1432"/>
            <a:chExt cx="16242" cy="1888"/>
          </a:xfrm>
        </p:grpSpPr>
        <p:sp>
          <p:nvSpPr>
            <p:cNvPr id="2" name="文本框 1"/>
            <p:cNvSpPr txBox="1"/>
            <p:nvPr/>
          </p:nvSpPr>
          <p:spPr>
            <a:xfrm>
              <a:off x="1662" y="1432"/>
              <a:ext cx="16242" cy="188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zh-CN" sz="2400" b="1" kern="100">
                  <a:solidFill>
                    <a:srgbClr val="0000FF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问题</a:t>
              </a:r>
              <a:r>
                <a:rPr lang="en-US" altLang="zh-CN" sz="2400" b="1" kern="100">
                  <a:solidFill>
                    <a:srgbClr val="0000FF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2</a:t>
              </a:r>
              <a:r>
                <a:rPr lang="zh-CN" altLang="en-US" sz="2400" b="1" kern="100">
                  <a:solidFill>
                    <a:srgbClr val="0000FF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：</a:t>
              </a:r>
              <a:r>
                <a:rPr lang="zh-CN" altLang="zh-CN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如图，</a:t>
              </a:r>
              <a:r>
                <a:rPr lang="en-US" sz="2400" b="1" i="1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e</a:t>
              </a:r>
              <a:r>
                <a:rPr lang="en-US" sz="2400" b="1" baseline="-25000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1</a:t>
              </a:r>
              <a:r>
                <a:rPr lang="en-US" sz="2400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，</a:t>
              </a:r>
              <a:r>
                <a:rPr lang="en-US" sz="2400" b="1" i="1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e</a:t>
              </a:r>
              <a:r>
                <a:rPr lang="en-US" sz="2400" b="1" baseline="-25000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2 </a:t>
              </a:r>
              <a:r>
                <a:rPr lang="zh-CN" altLang="en-US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是两个不共线的向量，试着使用</a:t>
              </a:r>
              <a:r>
                <a:rPr lang="en-US" altLang="zh-CN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sz="2400" b="1" i="1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e</a:t>
              </a:r>
              <a:r>
                <a:rPr lang="en-US" sz="2400" b="1" baseline="-25000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1</a:t>
              </a:r>
              <a:r>
                <a:rPr lang="en-US" sz="2400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，</a:t>
              </a:r>
              <a:r>
                <a:rPr lang="en-US" sz="2400" b="1" i="1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e</a:t>
              </a:r>
              <a:r>
                <a:rPr lang="en-US" sz="2400" b="1" baseline="-25000">
                  <a:latin typeface="Times New Roman" panose="02020603050405020304" charset="0"/>
                  <a:cs typeface="Times New Roman" panose="02020603050405020304" charset="0"/>
                  <a:sym typeface="+mn-ea"/>
                </a:rPr>
                <a:t>2 </a:t>
              </a:r>
              <a:r>
                <a:rPr lang="zh-CN" altLang="en-US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表示向量</a:t>
              </a:r>
              <a:r>
                <a:rPr lang="en-US" altLang="zh-CN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</a:t>
              </a:r>
              <a:r>
                <a:rPr lang="zh-CN" altLang="en-US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、</a:t>
              </a:r>
            </a:p>
            <a:p>
              <a:pPr algn="l">
                <a:lnSpc>
                  <a:spcPct val="150000"/>
                </a:lnSpc>
              </a:pPr>
              <a:r>
                <a:rPr lang="en-US" altLang="zh-CN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 </a:t>
              </a:r>
              <a:r>
                <a:rPr lang="zh-CN" altLang="en-US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、</a:t>
              </a:r>
              <a:r>
                <a:rPr lang="en-US" altLang="zh-CN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</a:t>
              </a:r>
              <a:r>
                <a:rPr lang="zh-CN" altLang="en-US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、</a:t>
              </a:r>
              <a:r>
                <a:rPr lang="en-US" altLang="zh-CN" sz="2400" kern="100"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.</a:t>
              </a:r>
            </a:p>
          </p:txBody>
        </p:sp>
        <p:graphicFrame>
          <p:nvGraphicFramePr>
            <p:cNvPr id="3" name="对象 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6284" y="1666"/>
            <a:ext cx="777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254000" imgH="203200" progId="Equation.DSMT4">
                    <p:embed/>
                  </p:oleObj>
                </mc:Choice>
                <mc:Fallback>
                  <p:oleObj r:id="rId2" imgW="2540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6284" y="1666"/>
                          <a:ext cx="777" cy="6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889" y="2565"/>
            <a:ext cx="731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4" imgW="254000" imgH="215900" progId="Equation.DSMT4">
                    <p:embed/>
                  </p:oleObj>
                </mc:Choice>
                <mc:Fallback>
                  <p:oleObj r:id="rId4" imgW="254000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889" y="2565"/>
                          <a:ext cx="731" cy="6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057" y="2565"/>
            <a:ext cx="777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254000" imgH="203200" progId="Equation.DSMT4">
                    <p:embed/>
                  </p:oleObj>
                </mc:Choice>
                <mc:Fallback>
                  <p:oleObj r:id="rId6" imgW="2540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057" y="2565"/>
                          <a:ext cx="777" cy="6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" name="对象 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045" y="2565"/>
            <a:ext cx="804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8" imgW="279400" imgH="215900" progId="Equation.DSMT4">
                    <p:embed/>
                  </p:oleObj>
                </mc:Choice>
                <mc:Fallback>
                  <p:oleObj r:id="rId8" imgW="279400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045" y="2565"/>
                          <a:ext cx="804" cy="6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95775" y="2096135"/>
            <a:ext cx="6588125" cy="3056890"/>
          </a:xfrm>
          <a:prstGeom prst="rect">
            <a:avLst/>
          </a:prstGeom>
        </p:spPr>
      </p:pic>
      <p:graphicFrame>
        <p:nvGraphicFramePr>
          <p:cNvPr id="12" name="对象 1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533851" y="2380495"/>
          <a:ext cx="175196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1" imgW="901700" imgH="254000" progId="Equation.DSMT4">
                  <p:embed/>
                </p:oleObj>
              </mc:Choice>
              <mc:Fallback>
                <p:oleObj r:id="rId11" imgW="9017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33851" y="2380495"/>
                        <a:ext cx="1751965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1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533851" y="3138685"/>
          <a:ext cx="180149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3" imgW="927100" imgH="254000" progId="Equation.DSMT4">
                  <p:embed/>
                </p:oleObj>
              </mc:Choice>
              <mc:Fallback>
                <p:oleObj r:id="rId13" imgW="9271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33851" y="3138685"/>
                        <a:ext cx="1801495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对象 2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533851" y="3896875"/>
          <a:ext cx="177673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5" imgW="914400" imgH="254000" progId="Equation.DSMT4">
                  <p:embed/>
                </p:oleObj>
              </mc:Choice>
              <mc:Fallback>
                <p:oleObj r:id="rId15" imgW="9144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33851" y="3896875"/>
                        <a:ext cx="1776730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对象 2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533851" y="4655065"/>
          <a:ext cx="197421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7" imgW="1016000" imgH="254000" progId="Equation.DSMT4">
                  <p:embed/>
                </p:oleObj>
              </mc:Choice>
              <mc:Fallback>
                <p:oleObj r:id="rId17" imgW="10160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533851" y="4655065"/>
                        <a:ext cx="1974215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文本框 26"/>
          <p:cNvSpPr txBox="1"/>
          <p:nvPr/>
        </p:nvSpPr>
        <p:spPr>
          <a:xfrm>
            <a:off x="983615" y="5659120"/>
            <a:ext cx="10367645" cy="4972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sz="2200" b="1" kern="100">
                <a:solidFill>
                  <a:srgbClr val="0000FF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发现</a:t>
            </a:r>
            <a:r>
              <a:rPr lang="zh-CN" altLang="en-US" sz="2200" b="1" kern="100">
                <a:solidFill>
                  <a:srgbClr val="0000FF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lang="zh-CN" altLang="zh-CN" sz="22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平面内任意一个向量都可以由这个平面内两个不共线的向量</a:t>
            </a:r>
            <a:r>
              <a:rPr lang="en-US" altLang="zh-CN" sz="22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sz="22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2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sz="22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2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 </a:t>
            </a:r>
            <a:r>
              <a:rPr lang="zh-CN" altLang="en-US" sz="22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线性表示</a:t>
            </a:r>
            <a:r>
              <a:rPr lang="en-US" altLang="zh-CN" sz="2200" kern="100"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1"/>
          <p:cNvSpPr txBox="1"/>
          <p:nvPr/>
        </p:nvSpPr>
        <p:spPr>
          <a:xfrm>
            <a:off x="1000125" y="1055370"/>
            <a:ext cx="1030478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>
                <a:sym typeface="+mn-ea"/>
              </a:rPr>
              <a:t>平面</a:t>
            </a:r>
            <a:r>
              <a:rPr lang="zh-CN" altLang="en-US">
                <a:sym typeface="+mn-ea"/>
              </a:rPr>
              <a:t>向量基本定理：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0">
                <a:solidFill>
                  <a:schemeClr val="dk1"/>
                </a:solidFill>
                <a:sym typeface="+mn-ea"/>
              </a:rPr>
              <a:t>        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如果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 </a:t>
            </a:r>
            <a:r>
              <a:rPr lang="en-US" i="1">
                <a:solidFill>
                  <a:schemeClr val="tx1"/>
                </a:solidFill>
                <a:sym typeface="+mn-ea"/>
              </a:rPr>
              <a:t>e</a:t>
            </a:r>
            <a:r>
              <a:rPr lang="en-US" baseline="-25000">
                <a:solidFill>
                  <a:schemeClr val="tx1"/>
                </a:solidFill>
                <a:sym typeface="+mn-ea"/>
              </a:rPr>
              <a:t>1</a:t>
            </a:r>
            <a:r>
              <a:rPr lang="en-US">
                <a:solidFill>
                  <a:schemeClr val="tx1"/>
                </a:solidFill>
                <a:sym typeface="+mn-ea"/>
              </a:rPr>
              <a:t>，</a:t>
            </a:r>
            <a:r>
              <a:rPr lang="en-US" i="1">
                <a:solidFill>
                  <a:schemeClr val="tx1"/>
                </a:solidFill>
                <a:sym typeface="+mn-ea"/>
              </a:rPr>
              <a:t>e</a:t>
            </a:r>
            <a:r>
              <a:rPr lang="en-US" baseline="-25000">
                <a:solidFill>
                  <a:schemeClr val="tx1"/>
                </a:solidFill>
                <a:sym typeface="+mn-ea"/>
              </a:rPr>
              <a:t>2 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是同一平面内的两个不共线向量，那么对该平面内一个任意向量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 </a:t>
            </a:r>
            <a:r>
              <a:rPr lang="en-US" altLang="zh-CN" i="1">
                <a:solidFill>
                  <a:schemeClr val="tx1"/>
                </a:solidFill>
                <a:sym typeface="+mn-ea"/>
              </a:rPr>
              <a:t>a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，存在唯一的一对实数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 </a:t>
            </a:r>
            <a:r>
              <a:rPr lang="el-GR" altLang="zh-CN" b="0" i="1">
                <a:solidFill>
                  <a:schemeClr val="dk1"/>
                </a:solidFill>
                <a:sym typeface="+mn-ea"/>
              </a:rPr>
              <a:t>λ</a:t>
            </a:r>
            <a:r>
              <a:rPr lang="en-US" altLang="zh-CN" b="0" baseline="-25000">
                <a:solidFill>
                  <a:schemeClr val="dk1"/>
                </a:solidFill>
                <a:sym typeface="+mn-ea"/>
              </a:rPr>
              <a:t>1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，</a:t>
            </a:r>
            <a:r>
              <a:rPr lang="el-GR" altLang="zh-CN" b="0" i="1">
                <a:solidFill>
                  <a:schemeClr val="dk1"/>
                </a:solidFill>
                <a:sym typeface="+mn-ea"/>
              </a:rPr>
              <a:t>λ</a:t>
            </a:r>
            <a:r>
              <a:rPr lang="en-US" altLang="zh-CN" b="0" baseline="-25000">
                <a:solidFill>
                  <a:schemeClr val="dk1"/>
                </a:solidFill>
                <a:sym typeface="+mn-ea"/>
              </a:rPr>
              <a:t>2 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，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使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 </a:t>
            </a:r>
            <a:r>
              <a:rPr lang="en-US" i="1">
                <a:solidFill>
                  <a:srgbClr val="FF0000"/>
                </a:solidFill>
                <a:sym typeface="+mn-ea"/>
              </a:rPr>
              <a:t>a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= </a:t>
            </a:r>
            <a:r>
              <a:rPr lang="zh-CN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i="1">
                <a:solidFill>
                  <a:srgbClr val="FF0000"/>
                </a:solidFill>
                <a:sym typeface="+mn-ea"/>
              </a:rPr>
              <a:t>e</a:t>
            </a:r>
            <a:r>
              <a:rPr lang="en-US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+ </a:t>
            </a:r>
            <a:r>
              <a:rPr lang="zh-CN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i="1">
                <a:solidFill>
                  <a:srgbClr val="FF0000"/>
                </a:solidFill>
                <a:sym typeface="+mn-ea"/>
              </a:rPr>
              <a:t>e</a:t>
            </a:r>
            <a:r>
              <a:rPr lang="en-US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.</a:t>
            </a:r>
            <a:endParaRPr lang="en-US" altLang="zh-CN" b="0">
              <a:solidFill>
                <a:schemeClr val="tx1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1000125" y="2839085"/>
            <a:ext cx="1030541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defTabSz="914400"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0">
                <a:solidFill>
                  <a:schemeClr val="dk1"/>
                </a:solidFill>
                <a:sym typeface="+mn-ea"/>
              </a:rPr>
              <a:t>        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我们把不共线的向量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 </a:t>
            </a:r>
            <a:r>
              <a:rPr lang="en-US" i="1">
                <a:solidFill>
                  <a:schemeClr val="dk1"/>
                </a:solidFill>
                <a:sym typeface="+mn-ea"/>
              </a:rPr>
              <a:t>e</a:t>
            </a:r>
            <a:r>
              <a:rPr lang="en-US" b="0" baseline="-25000">
                <a:solidFill>
                  <a:schemeClr val="dk1"/>
                </a:solidFill>
                <a:sym typeface="+mn-ea"/>
              </a:rPr>
              <a:t>1 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和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 </a:t>
            </a:r>
            <a:r>
              <a:rPr lang="en-US" i="1">
                <a:solidFill>
                  <a:schemeClr val="dk1"/>
                </a:solidFill>
                <a:sym typeface="+mn-ea"/>
              </a:rPr>
              <a:t>e</a:t>
            </a:r>
            <a:r>
              <a:rPr lang="en-US" b="0" baseline="-25000">
                <a:solidFill>
                  <a:schemeClr val="dk1"/>
                </a:solidFill>
                <a:sym typeface="+mn-ea"/>
              </a:rPr>
              <a:t>2 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叫作表示这个平面内所有向量的一组</a:t>
            </a:r>
            <a:r>
              <a:rPr lang="zh-CN" altLang="en-US">
                <a:solidFill>
                  <a:srgbClr val="0000FF"/>
                </a:solidFill>
                <a:sym typeface="+mn-ea"/>
              </a:rPr>
              <a:t>基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，记作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{</a:t>
            </a:r>
            <a:r>
              <a:rPr lang="en-US" i="1">
                <a:solidFill>
                  <a:schemeClr val="dk1"/>
                </a:solidFill>
                <a:sym typeface="+mn-ea"/>
              </a:rPr>
              <a:t>e</a:t>
            </a:r>
            <a:r>
              <a:rPr lang="en-US" b="0" baseline="-25000">
                <a:solidFill>
                  <a:schemeClr val="dk1"/>
                </a:solidFill>
                <a:sym typeface="+mn-ea"/>
              </a:rPr>
              <a:t>1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，</a:t>
            </a:r>
            <a:r>
              <a:rPr lang="en-US" i="1">
                <a:solidFill>
                  <a:schemeClr val="dk1"/>
                </a:solidFill>
                <a:sym typeface="+mn-ea"/>
              </a:rPr>
              <a:t>e</a:t>
            </a:r>
            <a:r>
              <a:rPr lang="en-US" b="0" baseline="-25000">
                <a:solidFill>
                  <a:schemeClr val="dk1"/>
                </a:solidFill>
                <a:sym typeface="+mn-ea"/>
              </a:rPr>
              <a:t>2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}.</a:t>
            </a:r>
          </a:p>
          <a:p>
            <a:pPr defTabSz="914400"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b="0">
                <a:solidFill>
                  <a:schemeClr val="dk1"/>
                </a:solidFill>
                <a:sym typeface="+mn-ea"/>
              </a:rPr>
              <a:t>        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若基中的两个向量</a:t>
            </a:r>
            <a:r>
              <a:rPr lang="zh-CN" altLang="en-US">
                <a:solidFill>
                  <a:srgbClr val="00B050"/>
                </a:solidFill>
                <a:sym typeface="+mn-ea"/>
              </a:rPr>
              <a:t>互相垂直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，则称这组基为</a:t>
            </a:r>
            <a:r>
              <a:rPr lang="zh-CN" altLang="en-US">
                <a:solidFill>
                  <a:srgbClr val="00B050"/>
                </a:solidFill>
                <a:sym typeface="+mn-ea"/>
              </a:rPr>
              <a:t>正交基</a:t>
            </a:r>
            <a:r>
              <a:rPr lang="en-US" altLang="zh-CN" b="0">
                <a:sym typeface="+mn-ea"/>
              </a:rPr>
              <a:t>. 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在正交基下向量的线性表示称为</a:t>
            </a:r>
            <a:r>
              <a:rPr lang="zh-CN" altLang="en-US">
                <a:solidFill>
                  <a:srgbClr val="00B050"/>
                </a:solidFill>
                <a:sym typeface="+mn-ea"/>
              </a:rPr>
              <a:t>正交分解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. 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若基中的两个向量是</a:t>
            </a:r>
            <a:r>
              <a:rPr lang="zh-CN" altLang="en-US">
                <a:solidFill>
                  <a:srgbClr val="00B0F0"/>
                </a:solidFill>
                <a:sym typeface="+mn-ea"/>
              </a:rPr>
              <a:t>互相垂直的单位向量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，则称这组基为</a:t>
            </a:r>
            <a:r>
              <a:rPr lang="zh-CN" altLang="en-US">
                <a:solidFill>
                  <a:srgbClr val="00B0F0"/>
                </a:solidFill>
                <a:sym typeface="+mn-ea"/>
              </a:rPr>
              <a:t>标准正交基</a:t>
            </a:r>
            <a:r>
              <a:rPr lang="en-US" altLang="zh-CN">
                <a:solidFill>
                  <a:srgbClr val="00B0F0"/>
                </a:solidFill>
                <a:sym typeface="+mn-ea"/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  <p:bldP spid="3" grpId="0" build="p"/>
      <p:bldP spid="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42975" y="980440"/>
            <a:ext cx="10306050" cy="1198880"/>
            <a:chOff x="1629" y="2047"/>
            <a:chExt cx="16230" cy="1888"/>
          </a:xfrm>
        </p:grpSpPr>
        <p:grpSp>
          <p:nvGrpSpPr>
            <p:cNvPr id="6" name="组合 5"/>
            <p:cNvGrpSpPr/>
            <p:nvPr/>
          </p:nvGrpSpPr>
          <p:grpSpPr>
            <a:xfrm>
              <a:off x="1629" y="2047"/>
              <a:ext cx="16230" cy="1888"/>
              <a:chOff x="1659" y="1962"/>
              <a:chExt cx="16230" cy="1888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659" y="1962"/>
                <a:ext cx="16230" cy="1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zh-CN" altLang="en-US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例</a:t>
                </a:r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1</a:t>
                </a:r>
                <a:r>
                  <a:rPr lang="zh-CN" altLang="en-US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：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如图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在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zh-CN" altLang="en-US" sz="24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□</a:t>
                </a:r>
                <a:r>
                  <a:rPr lang="en-US" altLang="zh-CN" sz="24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ABCD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中点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4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E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sz="24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F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分别为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4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BC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sz="2400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DC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的中点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.       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</a:t>
                </a:r>
                <a:r>
                  <a:rPr lang="en-US" altLang="zh-CN" sz="2400" b="1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a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    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</a:t>
                </a:r>
                <a:r>
                  <a:rPr lang="en-US" altLang="zh-CN" sz="2400" b="1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b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用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400" b="1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a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sz="2400" b="1" i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b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表示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  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和</a:t>
                </a:r>
                <a:endPara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endParaRPr>
              </a:p>
            </p:txBody>
          </p:sp>
          <p:graphicFrame>
            <p:nvGraphicFramePr>
              <p:cNvPr id="71" name="对象 70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4430" y="3040"/>
              <a:ext cx="2125" cy="77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2" imgW="660400" imgH="241300" progId="Equation.KSEE3">
                      <p:embed/>
                    </p:oleObj>
                  </mc:Choice>
                  <mc:Fallback>
                    <p:oleObj r:id="rId2" imgW="660400" imgH="2413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4430" y="3040"/>
                            <a:ext cx="2125" cy="779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" name="对象 3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14372" y="2180"/>
              <a:ext cx="818" cy="65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4" imgW="254000" imgH="203200" progId="Equation.KSEE3">
                      <p:embed/>
                    </p:oleObj>
                  </mc:Choice>
                  <mc:Fallback>
                    <p:oleObj r:id="rId4" imgW="254000" imgH="2032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14372" y="2180"/>
                            <a:ext cx="818" cy="656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5" name="对象 1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6138" y="2265"/>
            <a:ext cx="859" cy="6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266700" imgH="203200" progId="Equation.KSEE3">
                    <p:embed/>
                  </p:oleObj>
                </mc:Choice>
                <mc:Fallback>
                  <p:oleObj r:id="rId6" imgW="266700" imgH="2032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6138" y="2265"/>
                          <a:ext cx="859" cy="65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" name="组合 19"/>
          <p:cNvGrpSpPr/>
          <p:nvPr/>
        </p:nvGrpSpPr>
        <p:grpSpPr>
          <a:xfrm>
            <a:off x="972820" y="2241550"/>
            <a:ext cx="6138545" cy="1683385"/>
            <a:chOff x="1629" y="4515"/>
            <a:chExt cx="9667" cy="2651"/>
          </a:xfrm>
        </p:grpSpPr>
        <p:grpSp>
          <p:nvGrpSpPr>
            <p:cNvPr id="10" name="组合 9"/>
            <p:cNvGrpSpPr/>
            <p:nvPr/>
          </p:nvGrpSpPr>
          <p:grpSpPr>
            <a:xfrm>
              <a:off x="1629" y="4515"/>
              <a:ext cx="9667" cy="2593"/>
              <a:chOff x="2184" y="4267"/>
              <a:chExt cx="9667" cy="2593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2184" y="4267"/>
                <a:ext cx="9667" cy="25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indent="0" fontAlgn="auto">
                  <a:lnSpc>
                    <a:spcPct val="200000"/>
                  </a:lnSpc>
                </a:pPr>
                <a:r>
                  <a:rPr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解</a:t>
                </a:r>
                <a:r>
                  <a:rPr lang="zh-CN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：</a:t>
                </a:r>
                <a:r>
                  <a:rPr 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根据题意有：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                 </a:t>
                </a: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b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</a:p>
              <a:p>
                <a:pPr indent="0" fontAlgn="auto">
                  <a:lnSpc>
                    <a:spcPct val="200000"/>
                  </a:lnSpc>
                </a:pP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                                                            </a:t>
                </a: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a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</a:p>
            </p:txBody>
          </p:sp>
          <p:graphicFrame>
            <p:nvGraphicFramePr>
              <p:cNvPr id="8" name="对象 7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6089" y="4711"/>
              <a:ext cx="2412" cy="69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8" imgW="749300" imgH="215900" progId="Equation.KSEE3">
                      <p:embed/>
                    </p:oleObj>
                  </mc:Choice>
                  <mc:Fallback>
                    <p:oleObj r:id="rId8" imgW="749300" imgH="2159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6089" y="4711"/>
                            <a:ext cx="2412" cy="697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8" name="对象 1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5534" y="5919"/>
            <a:ext cx="3772" cy="12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0" imgW="1193800" imgH="393700" progId="Equation.KSEE3">
                    <p:embed/>
                  </p:oleObj>
                </mc:Choice>
                <mc:Fallback>
                  <p:oleObj r:id="rId10" imgW="11938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5534" y="5919"/>
                          <a:ext cx="3772" cy="124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" name="组合 22"/>
          <p:cNvGrpSpPr/>
          <p:nvPr/>
        </p:nvGrpSpPr>
        <p:grpSpPr>
          <a:xfrm>
            <a:off x="1567815" y="4097020"/>
            <a:ext cx="4522470" cy="806450"/>
            <a:chOff x="3368" y="7911"/>
            <a:chExt cx="7122" cy="1270"/>
          </a:xfrm>
        </p:grpSpPr>
        <p:grpSp>
          <p:nvGrpSpPr>
            <p:cNvPr id="14" name="组合 13"/>
            <p:cNvGrpSpPr/>
            <p:nvPr/>
          </p:nvGrpSpPr>
          <p:grpSpPr>
            <a:xfrm>
              <a:off x="3368" y="7911"/>
              <a:ext cx="7123" cy="1016"/>
              <a:chOff x="1771" y="4688"/>
              <a:chExt cx="7123" cy="1016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1771" y="4688"/>
                <a:ext cx="7123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indent="0">
                  <a:lnSpc>
                    <a:spcPct val="150000"/>
                  </a:lnSpc>
                </a:pPr>
                <a:r>
                  <a:rPr 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∴                             </a:t>
                </a: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b       a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. </a:t>
                </a:r>
              </a:p>
            </p:txBody>
          </p:sp>
          <p:graphicFrame>
            <p:nvGraphicFramePr>
              <p:cNvPr id="11" name="对象 10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2410" y="4879"/>
              <a:ext cx="3473" cy="69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2" imgW="1079500" imgH="215900" progId="Equation.KSEE3">
                      <p:embed/>
                    </p:oleObj>
                  </mc:Choice>
                  <mc:Fallback>
                    <p:oleObj r:id="rId12" imgW="1079500" imgH="2159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3"/>
                          <a:stretch>
                            <a:fillRect/>
                          </a:stretch>
                        </p:blipFill>
                        <p:spPr>
                          <a:xfrm>
                            <a:off x="2410" y="4879"/>
                            <a:ext cx="3473" cy="697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1" name="对象 20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7729" y="7911"/>
            <a:ext cx="818" cy="1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4" imgW="254000" imgH="393700" progId="Equation.KSEE3">
                    <p:embed/>
                  </p:oleObj>
                </mc:Choice>
                <mc:Fallback>
                  <p:oleObj r:id="rId14" imgW="2540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7729" y="7911"/>
                          <a:ext cx="818" cy="127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4" name="组合 23"/>
          <p:cNvGrpSpPr/>
          <p:nvPr/>
        </p:nvGrpSpPr>
        <p:grpSpPr>
          <a:xfrm>
            <a:off x="1567815" y="5063490"/>
            <a:ext cx="6337300" cy="807085"/>
            <a:chOff x="3368" y="7911"/>
            <a:chExt cx="9980" cy="1271"/>
          </a:xfrm>
        </p:grpSpPr>
        <p:grpSp>
          <p:nvGrpSpPr>
            <p:cNvPr id="25" name="组合 24"/>
            <p:cNvGrpSpPr/>
            <p:nvPr/>
          </p:nvGrpSpPr>
          <p:grpSpPr>
            <a:xfrm>
              <a:off x="3368" y="7911"/>
              <a:ext cx="9980" cy="1267"/>
              <a:chOff x="1771" y="4688"/>
              <a:chExt cx="9980" cy="1267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1771" y="4688"/>
                <a:ext cx="9980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indent="0">
                  <a:lnSpc>
                    <a:spcPct val="15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同理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 </a:t>
                </a:r>
                <a:r>
                  <a:rPr 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                                            </a:t>
                </a: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a       b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. </a:t>
                </a:r>
              </a:p>
            </p:txBody>
          </p:sp>
          <p:graphicFrame>
            <p:nvGraphicFramePr>
              <p:cNvPr id="27" name="对象 26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2883" y="4708"/>
              <a:ext cx="6052" cy="124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6" imgW="1917065" imgH="393700" progId="Equation.KSEE3">
                      <p:embed/>
                    </p:oleObj>
                  </mc:Choice>
                  <mc:Fallback>
                    <p:oleObj r:id="rId16" imgW="1917065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7"/>
                          <a:stretch>
                            <a:fillRect/>
                          </a:stretch>
                        </p:blipFill>
                        <p:spPr>
                          <a:xfrm>
                            <a:off x="2883" y="4708"/>
                            <a:ext cx="6052" cy="1247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9" name="对象 2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0861" y="7911"/>
            <a:ext cx="818" cy="1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8" imgW="254000" imgH="393700" progId="Equation.KSEE3">
                    <p:embed/>
                  </p:oleObj>
                </mc:Choice>
                <mc:Fallback>
                  <p:oleObj r:id="rId18" imgW="2540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10861" y="7911"/>
                          <a:ext cx="818" cy="127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63790" y="2131695"/>
            <a:ext cx="3476625" cy="20402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72820" y="777875"/>
            <a:ext cx="10398125" cy="2030095"/>
            <a:chOff x="1797" y="1691"/>
            <a:chExt cx="16375" cy="3197"/>
          </a:xfrm>
        </p:grpSpPr>
        <p:sp>
          <p:nvSpPr>
            <p:cNvPr id="13" name="文本框 12"/>
            <p:cNvSpPr txBox="1"/>
            <p:nvPr/>
          </p:nvSpPr>
          <p:spPr>
            <a:xfrm>
              <a:off x="1797" y="1691"/>
              <a:ext cx="16375" cy="3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 fontAlgn="auto">
                <a:lnSpc>
                  <a:spcPct val="175000"/>
                </a:lnSpc>
                <a:spcBef>
                  <a:spcPct val="0"/>
                </a:spcBef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例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2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：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如图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已知点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M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N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P 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分别是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△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ABC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三边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BC</a:t>
              </a:r>
              <a:r>
                <a:rPr 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CA</a:t>
              </a:r>
              <a:r>
                <a:rPr 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AB 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上的点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且</a:t>
              </a:r>
            </a:p>
            <a:p>
              <a:pPr defTabSz="914400" fontAlgn="auto">
                <a:lnSpc>
                  <a:spcPct val="175000"/>
                </a:lnSpc>
                <a:spcBef>
                  <a:spcPct val="0"/>
                </a:spcBef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sz="2400">
                  <a:solidFill>
                    <a:schemeClr val="dk1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                                                 </a:t>
              </a:r>
              <a:r>
                <a:rPr lang="zh-CN" altLang="en-US" sz="2400">
                  <a:solidFill>
                    <a:schemeClr val="dk1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设</a:t>
              </a:r>
              <a:r>
                <a:rPr lang="en-US" altLang="zh-CN" sz="2400">
                  <a:solidFill>
                    <a:schemeClr val="dk1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= </a:t>
              </a:r>
              <a:r>
                <a:rPr lang="en-US" altLang="zh-CN" sz="2400" b="1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a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   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= </a:t>
              </a:r>
              <a:r>
                <a:rPr lang="en-US" altLang="zh-CN" sz="2400" b="1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b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选择</a:t>
              </a:r>
              <a:r>
                <a:rPr 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基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{</a:t>
              </a:r>
              <a:r>
                <a:rPr lang="en-US" altLang="zh-CN" sz="2400" b="1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a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altLang="zh-CN" sz="2400" b="1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b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}，</a:t>
              </a:r>
              <a:r>
                <a:rPr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试写出向量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               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在此基下的分解式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.</a:t>
              </a:r>
              <a:r>
                <a:rPr 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endParaRPr lang="en-US" sz="2400">
                <a:solidFill>
                  <a:schemeClr val="dk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endParaRPr>
            </a:p>
          </p:txBody>
        </p:sp>
        <p:graphicFrame>
          <p:nvGraphicFramePr>
            <p:cNvPr id="7" name="对象 6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905" y="2864"/>
            <a:ext cx="6495" cy="11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2260600" imgH="393700" progId="Equation.KSEE3">
                    <p:embed/>
                  </p:oleObj>
                </mc:Choice>
                <mc:Fallback>
                  <p:oleObj r:id="rId2" imgW="22606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905" y="2864"/>
                          <a:ext cx="6495" cy="113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" name="对象 1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031" y="3059"/>
            <a:ext cx="779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4" imgW="254000" imgH="203200" progId="Equation.KSEE3">
                    <p:embed/>
                  </p:oleObj>
                </mc:Choice>
                <mc:Fallback>
                  <p:oleObj r:id="rId4" imgW="254000" imgH="2032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9031" y="3059"/>
                          <a:ext cx="779" cy="6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对象 19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0812" y="3059"/>
            <a:ext cx="769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266700" imgH="215900" progId="Equation.KSEE3">
                    <p:embed/>
                  </p:oleObj>
                </mc:Choice>
                <mc:Fallback>
                  <p:oleObj r:id="rId6" imgW="266700" imgH="2159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0812" y="3059"/>
                          <a:ext cx="769" cy="6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" name="对象 2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471" y="4079"/>
            <a:ext cx="2634" cy="7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8" imgW="862965" imgH="241300" progId="Equation.KSEE3">
                    <p:embed/>
                  </p:oleObj>
                </mc:Choice>
                <mc:Fallback>
                  <p:oleObj r:id="rId8" imgW="862965" imgH="2413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471" y="4079"/>
                          <a:ext cx="2634" cy="73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" name="组合 29"/>
          <p:cNvGrpSpPr/>
          <p:nvPr/>
        </p:nvGrpSpPr>
        <p:grpSpPr>
          <a:xfrm>
            <a:off x="972820" y="2753360"/>
            <a:ext cx="5903595" cy="1651000"/>
            <a:chOff x="2574" y="4550"/>
            <a:chExt cx="9297" cy="2600"/>
          </a:xfrm>
        </p:grpSpPr>
        <p:grpSp>
          <p:nvGrpSpPr>
            <p:cNvPr id="27" name="组合 26"/>
            <p:cNvGrpSpPr/>
            <p:nvPr/>
          </p:nvGrpSpPr>
          <p:grpSpPr>
            <a:xfrm>
              <a:off x="2574" y="4550"/>
              <a:ext cx="9297" cy="2600"/>
              <a:chOff x="2574" y="4550"/>
              <a:chExt cx="9297" cy="2600"/>
            </a:xfrm>
          </p:grpSpPr>
          <p:sp>
            <p:nvSpPr>
              <p:cNvPr id="3" name="文本框 2"/>
              <p:cNvSpPr txBox="1"/>
              <p:nvPr/>
            </p:nvSpPr>
            <p:spPr>
              <a:xfrm>
                <a:off x="2574" y="4550"/>
                <a:ext cx="9297" cy="24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indent="0" fontAlgn="auto">
                  <a:lnSpc>
                    <a:spcPct val="200000"/>
                  </a:lnSpc>
                </a:pPr>
                <a:r>
                  <a:rPr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解</a:t>
                </a:r>
                <a:r>
                  <a:rPr lang="zh-CN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：</a:t>
                </a:r>
                <a:r>
                  <a:rPr 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根据题意得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                            </a:t>
                </a: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b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                                                </a:t>
                </a:r>
              </a:p>
              <a:p>
                <a:pPr indent="0" fontAlgn="auto">
                  <a:lnSpc>
                    <a:spcPct val="200000"/>
                  </a:lnSpc>
                </a:pP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                                                      (</a:t>
                </a: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b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－</a:t>
                </a: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a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)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，</a:t>
                </a:r>
              </a:p>
            </p:txBody>
          </p:sp>
          <p:graphicFrame>
            <p:nvGraphicFramePr>
              <p:cNvPr id="25" name="对象 24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3694" y="5959"/>
              <a:ext cx="5902" cy="119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0" imgW="1955800" imgH="393700" progId="Equation.KSEE3">
                      <p:embed/>
                    </p:oleObj>
                  </mc:Choice>
                  <mc:Fallback>
                    <p:oleObj r:id="rId10" imgW="1955800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3694" y="5959"/>
                            <a:ext cx="5902" cy="1191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8" name="对象 2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6086" y="4805"/>
            <a:ext cx="3680" cy="11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2" imgW="1219200" imgH="393700" progId="Equation.KSEE3">
                    <p:embed/>
                  </p:oleObj>
                </mc:Choice>
                <mc:Fallback>
                  <p:oleObj r:id="rId12" imgW="12192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6086" y="4805"/>
                          <a:ext cx="3680" cy="119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2" name="组合 41"/>
          <p:cNvGrpSpPr/>
          <p:nvPr/>
        </p:nvGrpSpPr>
        <p:grpSpPr>
          <a:xfrm>
            <a:off x="972820" y="4500245"/>
            <a:ext cx="6478905" cy="802640"/>
            <a:chOff x="2637" y="7293"/>
            <a:chExt cx="10203" cy="1264"/>
          </a:xfrm>
        </p:grpSpPr>
        <p:grpSp>
          <p:nvGrpSpPr>
            <p:cNvPr id="31" name="组合 30"/>
            <p:cNvGrpSpPr/>
            <p:nvPr/>
          </p:nvGrpSpPr>
          <p:grpSpPr>
            <a:xfrm>
              <a:off x="2637" y="7293"/>
              <a:ext cx="10203" cy="1264"/>
              <a:chOff x="3368" y="7864"/>
              <a:chExt cx="10203" cy="1264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3368" y="7911"/>
                <a:ext cx="10203" cy="1217"/>
                <a:chOff x="1771" y="4688"/>
                <a:chExt cx="10203" cy="1217"/>
              </a:xfrm>
            </p:grpSpPr>
            <p:sp>
              <p:nvSpPr>
                <p:cNvPr id="33" name="文本框 32"/>
                <p:cNvSpPr txBox="1"/>
                <p:nvPr/>
              </p:nvSpPr>
              <p:spPr>
                <a:xfrm>
                  <a:off x="1771" y="4688"/>
                  <a:ext cx="10203" cy="10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indent="0">
                    <a:lnSpc>
                      <a:spcPct val="150000"/>
                    </a:lnSpc>
                  </a:pPr>
                  <a:r>
                    <a:rPr 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∴                                 </a:t>
                  </a:r>
                  <a:r>
                    <a:rPr lang="en-US" altLang="zh-CN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(</a:t>
                  </a: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b</a:t>
                  </a:r>
                  <a:r>
                    <a:rPr lang="zh-CN" alt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－</a:t>
                  </a: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a</a:t>
                  </a:r>
                  <a:r>
                    <a:rPr lang="en-US" altLang="zh-CN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)</a:t>
                  </a:r>
                  <a:r>
                    <a:rPr lang="zh-CN" alt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－</a:t>
                  </a:r>
                  <a:r>
                    <a:rPr lang="en-US" altLang="zh-CN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   </a:t>
                  </a: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b         a</a:t>
                  </a:r>
                  <a:r>
                    <a:rPr lang="zh-CN" alt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 + </a:t>
                  </a:r>
                  <a:r>
                    <a:rPr lang="en-US" altLang="zh-CN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   </a:t>
                  </a: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b</a:t>
                  </a:r>
                  <a:r>
                    <a:rPr lang="zh-CN" alt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，</a:t>
                  </a:r>
                  <a:endPara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endParaRPr>
                </a:p>
              </p:txBody>
            </p:sp>
            <p:graphicFrame>
              <p:nvGraphicFramePr>
                <p:cNvPr id="34" name="对象 33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2505" y="4714"/>
                <a:ext cx="3904" cy="119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14" imgW="1295400" imgH="393700" progId="Equation.KSEE3">
                        <p:embed/>
                      </p:oleObj>
                    </mc:Choice>
                    <mc:Fallback>
                      <p:oleObj r:id="rId14" imgW="1295400" imgH="393700" progId="Equation.KSEE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1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505" y="4714"/>
                              <a:ext cx="3904" cy="1191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36" name="对象 35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9645" y="7864"/>
              <a:ext cx="460" cy="119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6" imgW="152400" imgH="393700" progId="Equation.KSEE3">
                      <p:embed/>
                    </p:oleObj>
                  </mc:Choice>
                  <mc:Fallback>
                    <p:oleObj r:id="rId16" imgW="152400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7"/>
                          <a:stretch>
                            <a:fillRect/>
                          </a:stretch>
                        </p:blipFill>
                        <p:spPr>
                          <a:xfrm>
                            <a:off x="9645" y="7864"/>
                            <a:ext cx="460" cy="1191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38" name="对象 3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653" y="7320"/>
            <a:ext cx="1060" cy="11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8" imgW="368300" imgH="393700" progId="Equation.KSEE3">
                    <p:embed/>
                  </p:oleObj>
                </mc:Choice>
                <mc:Fallback>
                  <p:oleObj r:id="rId18" imgW="3683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9653" y="7320"/>
                          <a:ext cx="1060" cy="119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" name="对象 39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1344" y="7320"/>
            <a:ext cx="460" cy="11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0" imgW="152400" imgH="393700" progId="Equation.KSEE3">
                    <p:embed/>
                  </p:oleObj>
                </mc:Choice>
                <mc:Fallback>
                  <p:oleObj r:id="rId20" imgW="1524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11344" y="7320"/>
                          <a:ext cx="460" cy="119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组合 3"/>
          <p:cNvGrpSpPr/>
          <p:nvPr/>
        </p:nvGrpSpPr>
        <p:grpSpPr>
          <a:xfrm>
            <a:off x="972820" y="5417185"/>
            <a:ext cx="7059295" cy="842010"/>
            <a:chOff x="2637" y="7278"/>
            <a:chExt cx="11117" cy="1326"/>
          </a:xfrm>
        </p:grpSpPr>
        <p:grpSp>
          <p:nvGrpSpPr>
            <p:cNvPr id="5" name="组合 4"/>
            <p:cNvGrpSpPr/>
            <p:nvPr/>
          </p:nvGrpSpPr>
          <p:grpSpPr>
            <a:xfrm>
              <a:off x="2637" y="7278"/>
              <a:ext cx="11117" cy="1326"/>
              <a:chOff x="3368" y="7849"/>
              <a:chExt cx="11117" cy="1326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3368" y="7911"/>
                <a:ext cx="11117" cy="1264"/>
                <a:chOff x="1771" y="4688"/>
                <a:chExt cx="11117" cy="1264"/>
              </a:xfrm>
            </p:grpSpPr>
            <p:sp>
              <p:nvSpPr>
                <p:cNvPr id="9" name="文本框 8"/>
                <p:cNvSpPr txBox="1"/>
                <p:nvPr/>
              </p:nvSpPr>
              <p:spPr>
                <a:xfrm>
                  <a:off x="1771" y="4688"/>
                  <a:ext cx="11117" cy="10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indent="0">
                    <a:lnSpc>
                      <a:spcPct val="150000"/>
                    </a:lnSpc>
                  </a:pPr>
                  <a:r>
                    <a:rPr lang="zh-CN" alt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同理</a:t>
                  </a:r>
                  <a:r>
                    <a:rPr 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                                  </a:t>
                  </a: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a</a:t>
                  </a:r>
                  <a:r>
                    <a:rPr lang="zh-CN" alt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 + </a:t>
                  </a:r>
                  <a:r>
                    <a:rPr lang="en-US" altLang="zh-CN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   (</a:t>
                  </a: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b</a:t>
                  </a:r>
                  <a:r>
                    <a:rPr lang="zh-CN" alt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－</a:t>
                  </a: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a</a:t>
                  </a:r>
                  <a:r>
                    <a:rPr lang="en-US" altLang="zh-CN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) </a:t>
                  </a: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      a</a:t>
                  </a:r>
                  <a:r>
                    <a:rPr lang="zh-CN" alt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 + </a:t>
                  </a:r>
                  <a:r>
                    <a:rPr lang="en-US" altLang="zh-CN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   </a:t>
                  </a: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b</a:t>
                  </a:r>
                  <a:r>
                    <a:rPr lang="zh-CN" altLang="en-US" sz="2400">
                      <a:solidFill>
                        <a:srgbClr val="FF0000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  <a:sym typeface="+mn-ea"/>
                    </a:rPr>
                    <a:t>，</a:t>
                  </a:r>
                  <a:endPara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endParaRPr>
                </a:p>
              </p:txBody>
            </p:sp>
            <p:graphicFrame>
              <p:nvGraphicFramePr>
                <p:cNvPr id="10" name="对象 9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2877" y="4705"/>
                <a:ext cx="4051" cy="1247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22" imgW="1282700" imgH="393700" progId="Equation.KSEE3">
                        <p:embed/>
                      </p:oleObj>
                    </mc:Choice>
                    <mc:Fallback>
                      <p:oleObj r:id="rId22" imgW="1282700" imgH="393700" progId="Equation.KSEE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2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877" y="4705"/>
                              <a:ext cx="4051" cy="1247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12" name="对象 11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9219" y="7849"/>
              <a:ext cx="491" cy="12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24" imgW="152400" imgH="393700" progId="Equation.KSEE3">
                      <p:embed/>
                    </p:oleObj>
                  </mc:Choice>
                  <mc:Fallback>
                    <p:oleObj r:id="rId24" imgW="152400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7"/>
                          <a:stretch>
                            <a:fillRect/>
                          </a:stretch>
                        </p:blipFill>
                        <p:spPr>
                          <a:xfrm>
                            <a:off x="9219" y="7849"/>
                            <a:ext cx="491" cy="1271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5" name="对象 1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0162" y="7293"/>
            <a:ext cx="860" cy="1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5" imgW="266700" imgH="393700" progId="Equation.KSEE3">
                    <p:embed/>
                  </p:oleObj>
                </mc:Choice>
                <mc:Fallback>
                  <p:oleObj r:id="rId25" imgW="2667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10162" y="7293"/>
                          <a:ext cx="860" cy="127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" name="对象 16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1680" y="7278"/>
            <a:ext cx="491" cy="1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7" imgW="152400" imgH="393700" progId="Equation.KSEE3">
                    <p:embed/>
                  </p:oleObj>
                </mc:Choice>
                <mc:Fallback>
                  <p:oleObj r:id="rId27" imgW="1524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11680" y="7278"/>
                          <a:ext cx="491" cy="127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4" name="组合 43"/>
          <p:cNvGrpSpPr/>
          <p:nvPr/>
        </p:nvGrpSpPr>
        <p:grpSpPr>
          <a:xfrm>
            <a:off x="7432675" y="5406708"/>
            <a:ext cx="3596005" cy="862965"/>
            <a:chOff x="4432" y="7849"/>
            <a:chExt cx="5663" cy="1359"/>
          </a:xfrm>
        </p:grpSpPr>
        <p:grpSp>
          <p:nvGrpSpPr>
            <p:cNvPr id="45" name="组合 44"/>
            <p:cNvGrpSpPr/>
            <p:nvPr/>
          </p:nvGrpSpPr>
          <p:grpSpPr>
            <a:xfrm>
              <a:off x="4432" y="7937"/>
              <a:ext cx="5663" cy="1271"/>
              <a:chOff x="2835" y="4714"/>
              <a:chExt cx="5663" cy="1271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6469" y="4736"/>
                <a:ext cx="2029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indent="0">
                  <a:lnSpc>
                    <a:spcPct val="150000"/>
                  </a:lnSpc>
                </a:pPr>
                <a:r>
                  <a:rPr 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a</a:t>
                </a:r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－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  </a:t>
                </a: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b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.</a:t>
                </a:r>
              </a:p>
            </p:txBody>
          </p:sp>
          <p:graphicFrame>
            <p:nvGraphicFramePr>
              <p:cNvPr id="47" name="对象 46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2835" y="4714"/>
              <a:ext cx="3925" cy="127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28" imgW="1219200" imgH="393700" progId="Equation.KSEE3">
                      <p:embed/>
                    </p:oleObj>
                  </mc:Choice>
                  <mc:Fallback>
                    <p:oleObj r:id="rId28" imgW="1219200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29"/>
                          <a:stretch>
                            <a:fillRect/>
                          </a:stretch>
                        </p:blipFill>
                        <p:spPr>
                          <a:xfrm>
                            <a:off x="2835" y="4714"/>
                            <a:ext cx="3925" cy="1271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49" name="对象 4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8979" y="7849"/>
            <a:ext cx="491" cy="1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30" imgW="152400" imgH="393700" progId="Equation.KSEE3">
                    <p:embed/>
                  </p:oleObj>
                </mc:Choice>
                <mc:Fallback>
                  <p:oleObj r:id="rId30" imgW="1524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1"/>
                        <a:stretch>
                          <a:fillRect/>
                        </a:stretch>
                      </p:blipFill>
                      <p:spPr>
                        <a:xfrm>
                          <a:off x="8979" y="7849"/>
                          <a:ext cx="491" cy="127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7595235" y="2265045"/>
            <a:ext cx="3376930" cy="22237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1557020" y="1050290"/>
            <a:ext cx="9293860" cy="2453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</a:rPr>
              <a:t>1.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</a:rPr>
              <a:t>(多选)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</a:rPr>
              <a:t> 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</a:rPr>
              <a:t>设{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</a:rPr>
              <a:t>}是平面内所有向量的一组基，则下列四组向量中，能作为基的是（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</a:rPr>
              <a:t>   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</a:rPr>
              <a:t>      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</a:rPr>
              <a:t> 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</a:rPr>
              <a:t>）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.</a:t>
            </a:r>
          </a:p>
          <a:p>
            <a:pPr>
              <a:lnSpc>
                <a:spcPct val="160000"/>
              </a:lnSpc>
            </a:pP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A.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+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 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和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-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                        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B.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 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3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- 4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 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和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 6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- 8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endParaRPr lang="en-US" altLang="zh-CN" sz="2400">
              <a:solidFill>
                <a:schemeClr val="tx1"/>
              </a:solidFill>
              <a:latin typeface="Times New Roman" panose="02020603050405020304" charset="0"/>
              <a:ea typeface="楷体" panose="02010609060101010101" charset="-122"/>
            </a:endParaRPr>
          </a:p>
          <a:p>
            <a:pPr>
              <a:lnSpc>
                <a:spcPct val="160000"/>
              </a:lnSpc>
            </a:pP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C.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+ 2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 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和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sym typeface="+mn-ea"/>
              </a:rPr>
              <a:t> 2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+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                   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D.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 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和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</a:rPr>
              <a:t>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+ 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endParaRPr lang="en-US" altLang="zh-CN" sz="2400" i="1">
              <a:solidFill>
                <a:schemeClr val="tx1"/>
              </a:solidFill>
              <a:latin typeface="Times New Roman" panose="02020603050405020304" charset="0"/>
              <a:ea typeface="楷体" panose="02010609060101010101" charset="-122"/>
              <a:cs typeface="Cambria Math" panose="02040503050406030204" pitchFamily="18" charset="0"/>
            </a:endParaRP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1557020" y="3704590"/>
            <a:ext cx="940054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解：</a:t>
            </a:r>
            <a:r>
              <a:rPr lang="zh-CN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根据基的定义可知，作为基的向量间不能共线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选项：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+ 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≠ </a:t>
            </a:r>
            <a:r>
              <a:rPr lang="en-US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λ 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- 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选项：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+ 2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≠ </a:t>
            </a:r>
            <a:r>
              <a:rPr lang="en-US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λ 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sym typeface="+mn-ea"/>
              </a:rPr>
              <a:t>2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+ 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D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选项：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≠ </a:t>
            </a:r>
            <a:r>
              <a:rPr lang="en-US" sz="2400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λ 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(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+ 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所以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ACD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三组向量不共线，可以作为基底；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选项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B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：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sym typeface="+mn-ea"/>
              </a:rPr>
              <a:t>6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- 8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= 2(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sym typeface="+mn-ea"/>
              </a:rPr>
              <a:t>3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- 4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r>
              <a:rPr 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，两向量间共线，不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</a:rPr>
              <a:t>能作为基底</a:t>
            </a:r>
            <a:r>
              <a:rPr lang="zh-CN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．</a:t>
            </a:r>
          </a:p>
        </p:txBody>
      </p:sp>
      <p:sp>
        <p:nvSpPr>
          <p:cNvPr id="24" name="矩形 23"/>
          <p:cNvSpPr/>
          <p:nvPr>
            <p:custDataLst>
              <p:tags r:id="rId3"/>
            </p:custDataLst>
          </p:nvPr>
        </p:nvSpPr>
        <p:spPr>
          <a:xfrm>
            <a:off x="3702050" y="1819275"/>
            <a:ext cx="948690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ACD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4" grpId="1"/>
      <p:bldP spid="24" grpId="0"/>
      <p:bldP spid="2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>
            <p:custDataLst>
              <p:tags r:id="rId1"/>
            </p:custDataLst>
          </p:nvPr>
        </p:nvSpPr>
        <p:spPr>
          <a:xfrm>
            <a:off x="839470" y="1052830"/>
            <a:ext cx="10397490" cy="1346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70000"/>
              </a:lnSpc>
              <a:spcAft>
                <a:spcPct val="0"/>
              </a:spcAft>
              <a:tabLst>
                <a:tab pos="2250440" algn="l"/>
              </a:tabLst>
            </a:pPr>
            <a:r>
              <a:rPr lang="en-US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2. </a:t>
            </a:r>
            <a:r>
              <a:rPr lang="zh-CN" altLang="en-US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已</a:t>
            </a:r>
            <a:r>
              <a:rPr lang="zh-CN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知</a:t>
            </a:r>
            <a:r>
              <a:rPr lang="zh-CN" altLang="zh-CN" sz="2400" kern="1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基</a:t>
            </a:r>
            <a:r>
              <a:rPr lang="en-US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  <a:sym typeface="+mn-ea"/>
              </a:rPr>
              <a:t>{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微软雅黑" panose="020B0503020204020204" charset="-122"/>
                <a:sym typeface="+mn-ea"/>
              </a:rPr>
              <a:t>}</a:t>
            </a:r>
            <a:r>
              <a:rPr lang="zh-CN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，实数</a:t>
            </a:r>
            <a:r>
              <a:rPr lang="en-US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en-US" altLang="zh-CN" sz="2400" i="1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x</a:t>
            </a:r>
            <a:r>
              <a:rPr lang="zh-CN" altLang="en-US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，</a:t>
            </a:r>
            <a:r>
              <a:rPr lang="en-US" altLang="zh-CN" sz="2400" i="1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y</a:t>
            </a:r>
            <a:r>
              <a:rPr lang="en-US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满足</a:t>
            </a:r>
            <a:r>
              <a:rPr lang="en-US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(3</a:t>
            </a:r>
            <a:r>
              <a:rPr lang="en-US" altLang="zh-CN" sz="2400" i="1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x </a:t>
            </a:r>
            <a:r>
              <a:rPr lang="en-US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- 4</a:t>
            </a:r>
            <a:r>
              <a:rPr lang="en-US" altLang="zh-CN" sz="2400" i="1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y</a:t>
            </a:r>
            <a:r>
              <a:rPr lang="en-US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)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+ (2</a:t>
            </a:r>
            <a:r>
              <a:rPr lang="en-US" sz="2400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x 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- 3</a:t>
            </a:r>
            <a:r>
              <a:rPr lang="en-US" sz="2400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y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)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b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= 6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a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+ 3</a:t>
            </a:r>
            <a:r>
              <a:rPr lang="en-US" sz="2400" b="1" i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b</a:t>
            </a:r>
            <a:r>
              <a:rPr lang="zh-CN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，求</a:t>
            </a:r>
            <a:r>
              <a:rPr lang="en-US" altLang="zh-CN" sz="2400" kern="1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en-US" altLang="zh-CN" sz="2400" i="1" kern="1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x</a:t>
            </a:r>
            <a:r>
              <a:rPr lang="en-US" altLang="zh-CN" sz="2400" kern="1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- </a:t>
            </a:r>
            <a:r>
              <a:rPr lang="en-US" altLang="zh-CN" sz="2400" i="1" kern="1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y</a:t>
            </a:r>
            <a:r>
              <a:rPr lang="en-US" altLang="zh-CN" sz="2400" kern="1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2400" kern="1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的值</a:t>
            </a:r>
            <a:r>
              <a:rPr lang="en-US" altLang="zh-CN" sz="2400" kern="1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  <a:endParaRPr lang="en-US" altLang="zh-CN" sz="2400" kern="100">
              <a:solidFill>
                <a:schemeClr val="tx1"/>
              </a:solidFill>
              <a:effectLst/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矩形 25"/>
              <p:cNvSpPr/>
              <p:nvPr>
                <p:custDataLst>
                  <p:tags r:id="rId2"/>
                </p:custDataLst>
              </p:nvPr>
            </p:nvSpPr>
            <p:spPr>
              <a:xfrm>
                <a:off x="1852930" y="2710180"/>
                <a:ext cx="7711440" cy="773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zh-CN" altLang="zh-CN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解：</a:t>
                </a:r>
                <a:r>
                  <a:rPr lang="zh-CN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由题得：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−4</m:t>
                            </m:r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=6</m:t>
                            </m:r>
                          </m:e>
                          <m:e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−3</m:t>
                            </m:r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=3</m:t>
                            </m:r>
                          </m:e>
                        </m:eqArr>
                      </m:e>
                    </m:d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，解得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=6</m:t>
                            </m:r>
                          </m:e>
                          <m:e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=3</m:t>
                            </m:r>
                          </m:e>
                        </m:eqArr>
                      </m:e>
                    </m:d>
                  </m:oMath>
                </a14:m>
                <a:r>
                  <a: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，则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en-US" altLang="zh-CN" sz="2400" i="1" kern="1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x</a:t>
                </a:r>
                <a:r>
                  <a:rPr lang="en-US" altLang="zh-CN" sz="2400" kern="1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- </a:t>
                </a:r>
                <a:r>
                  <a:rPr lang="en-US" altLang="zh-CN" sz="2400" i="1" kern="1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y</a:t>
                </a:r>
                <a:r>
                  <a:rPr lang="en-US" altLang="zh-CN" sz="2400" kern="1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= 3.</a:t>
                </a:r>
                <a:endParaRPr lang="en-US" altLang="zh-CN" sz="2400" b="0" i="1" kern="1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endParaRPr>
              </a:p>
            </p:txBody>
          </p:sp>
        </mc:Choice>
        <mc:Fallback xmlns="">
          <p:sp>
            <p:nvSpPr>
              <p:cNvPr id="26" name="矩形 25"/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1852930" y="2710180"/>
                <a:ext cx="7711440" cy="77343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3D4460-8831-A963-BCB8-3219B8975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32E7315D-0305-BE7A-3FF4-D32FD1B96CFD}"/>
                  </a:ext>
                </a:extLst>
              </p:cNvPr>
              <p:cNvSpPr/>
              <p:nvPr>
                <p:custDataLst>
                  <p:tags r:id="rId1"/>
                </p:custDataLst>
              </p:nvPr>
            </p:nvSpPr>
            <p:spPr>
              <a:xfrm>
                <a:off x="839470" y="1052830"/>
                <a:ext cx="10397490" cy="34126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70000"/>
                  </a:lnSpc>
                  <a:spcAft>
                    <a:spcPct val="0"/>
                  </a:spcAft>
                  <a:tabLst>
                    <a:tab pos="2250440" algn="l"/>
                  </a:tabLst>
                </a:pPr>
                <a:r>
                  <a:rPr lang="en-US" altLang="zh-CN" sz="2400" kern="100" dirty="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3.</a:t>
                </a:r>
                <a:r>
                  <a:rPr lang="zh-CN" altLang="zh-CN" sz="2400" dirty="0"/>
                  <a:t>在梯形</a:t>
                </a:r>
                <a:r>
                  <a:rPr lang="en-US" altLang="zh-CN" sz="2400" i="1" dirty="0"/>
                  <a:t>ABCD</a:t>
                </a:r>
                <a:r>
                  <a:rPr lang="zh-CN" altLang="zh-CN" sz="2400" dirty="0"/>
                  <a:t>中，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𝐵𝐶</m:t>
                        </m:r>
                      </m:e>
                    </m:acc>
                    <m:r>
                      <a:rPr lang="en-US" altLang="zh-CN" sz="2400" i="1"/>
                      <m:t>=2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𝐴𝐷</m:t>
                        </m:r>
                      </m:e>
                    </m:acc>
                  </m:oMath>
                </a14:m>
                <a:r>
                  <a:rPr lang="zh-CN" altLang="zh-CN" sz="2400" dirty="0"/>
                  <a:t>，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𝐴𝐶</m:t>
                    </m:r>
                  </m:oMath>
                </a14:m>
                <a:r>
                  <a:rPr lang="zh-CN" altLang="zh-CN" sz="2400" dirty="0"/>
                  <a:t>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𝐵𝐷</m:t>
                    </m:r>
                  </m:oMath>
                </a14:m>
                <a:r>
                  <a:rPr lang="zh-CN" altLang="zh-CN" sz="2400" dirty="0"/>
                  <a:t>交于点</a:t>
                </a:r>
                <a:r>
                  <a:rPr lang="en-US" altLang="zh-CN" sz="2400" i="1" dirty="0"/>
                  <a:t>O</a:t>
                </a:r>
                <a:r>
                  <a:rPr lang="zh-CN" altLang="zh-CN" sz="2400" dirty="0"/>
                  <a:t>，记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𝐵𝐴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</m:oMath>
                </a14:m>
                <a:r>
                  <a:rPr lang="zh-CN" altLang="zh-CN" sz="24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𝐵𝑂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r>
                  <a:rPr lang="zh-CN" altLang="zh-CN" sz="2400" dirty="0"/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𝐵𝐶</m:t>
                        </m:r>
                      </m:e>
                    </m:acc>
                    <m:r>
                      <a:rPr lang="en-US" altLang="zh-CN" sz="2400" i="1"/>
                      <m:t>=</m:t>
                    </m:r>
                  </m:oMath>
                </a14:m>
                <a:r>
                  <a:rPr lang="zh-CN" altLang="zh-CN" sz="2400" dirty="0"/>
                  <a:t>（</a:t>
                </a:r>
                <a:r>
                  <a:rPr lang="en-US" altLang="zh-CN" sz="2400" dirty="0"/>
                  <a:t>    </a:t>
                </a:r>
                <a:r>
                  <a:rPr lang="zh-CN" altLang="zh-CN" sz="2400" dirty="0"/>
                  <a:t>）</a:t>
                </a:r>
                <a:endParaRPr lang="en-US" altLang="zh-CN" sz="2400" dirty="0"/>
              </a:p>
              <a:p>
                <a:pPr>
                  <a:lnSpc>
                    <a:spcPct val="170000"/>
                  </a:lnSpc>
                  <a:spcAft>
                    <a:spcPct val="0"/>
                  </a:spcAft>
                  <a:tabLst>
                    <a:tab pos="2250440" algn="l"/>
                  </a:tabLst>
                </a:pPr>
                <a:r>
                  <a:rPr lang="en-US" altLang="zh-CN" sz="2400" dirty="0"/>
                  <a:t>A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3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−2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r>
                  <a:rPr lang="en-US" altLang="zh-CN" sz="2400" dirty="0"/>
                  <a:t>	B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−2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+3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r>
                  <a:rPr lang="en-US" altLang="zh-CN" sz="2400" dirty="0"/>
                  <a:t>	C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3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+2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r>
                  <a:rPr lang="en-US" altLang="zh-CN" sz="2400" dirty="0"/>
                  <a:t>	D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2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+3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endParaRPr lang="zh-CN" altLang="zh-CN" sz="2400" dirty="0"/>
              </a:p>
              <a:p>
                <a:pPr>
                  <a:lnSpc>
                    <a:spcPct val="170000"/>
                  </a:lnSpc>
                  <a:spcAft>
                    <a:spcPct val="0"/>
                  </a:spcAft>
                  <a:tabLst>
                    <a:tab pos="2250440" algn="l"/>
                  </a:tabLst>
                </a:pPr>
                <a:endParaRPr lang="zh-CN" altLang="zh-CN" sz="2400" dirty="0"/>
              </a:p>
              <a:p>
                <a:pPr algn="l">
                  <a:lnSpc>
                    <a:spcPct val="170000"/>
                  </a:lnSpc>
                  <a:spcAft>
                    <a:spcPct val="0"/>
                  </a:spcAft>
                  <a:tabLst>
                    <a:tab pos="2250440" algn="l"/>
                  </a:tabLst>
                </a:pPr>
                <a:endParaRPr lang="en-US" altLang="zh-CN" sz="2400" kern="100" dirty="0">
                  <a:solidFill>
                    <a:schemeClr val="tx1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endParaRPr>
              </a:p>
            </p:txBody>
          </p:sp>
        </mc:Choice>
        <mc:Fallback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32E7315D-0305-BE7A-3FF4-D32FD1B96CF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"/>
                </p:custDataLst>
              </p:nvPr>
            </p:nvSpPr>
            <p:spPr>
              <a:xfrm>
                <a:off x="839470" y="1052830"/>
                <a:ext cx="10397490" cy="3412601"/>
              </a:xfrm>
              <a:prstGeom prst="rect">
                <a:avLst/>
              </a:prstGeom>
              <a:blipFill>
                <a:blip r:embed="rId3"/>
                <a:stretch>
                  <a:fillRect l="-97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911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F4396-9563-1759-A3B7-E9A719B1C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1EC85465-AD24-FEBC-794E-7531E9198957}"/>
                  </a:ext>
                </a:extLst>
              </p:cNvPr>
              <p:cNvSpPr/>
              <p:nvPr>
                <p:custDataLst>
                  <p:tags r:id="rId1"/>
                </p:custDataLst>
              </p:nvPr>
            </p:nvSpPr>
            <p:spPr>
              <a:xfrm>
                <a:off x="839470" y="1052830"/>
                <a:ext cx="10397490" cy="2587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70000"/>
                  </a:lnSpc>
                  <a:spcAft>
                    <a:spcPct val="0"/>
                  </a:spcAft>
                  <a:tabLst>
                    <a:tab pos="2250440" algn="l"/>
                  </a:tabLst>
                </a:pPr>
                <a:r>
                  <a:rPr lang="en-US" altLang="zh-CN" sz="2000" kern="100" dirty="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4. </a:t>
                </a:r>
                <a:r>
                  <a:rPr lang="en-US" altLang="zh-CN" sz="2000" dirty="0"/>
                  <a:t>(24-25</a:t>
                </a:r>
                <a:r>
                  <a:rPr lang="zh-CN" altLang="zh-CN" sz="2000" dirty="0"/>
                  <a:t>高一下</a:t>
                </a:r>
                <a:r>
                  <a:rPr lang="en-US" altLang="zh-CN" sz="2000" dirty="0"/>
                  <a:t>·</a:t>
                </a:r>
                <a:r>
                  <a:rPr lang="zh-CN" altLang="zh-CN" sz="2000" dirty="0"/>
                  <a:t>黑龙江双鸭山第三十一中学</a:t>
                </a:r>
                <a:r>
                  <a:rPr lang="en-US" altLang="zh-CN" sz="2000" dirty="0"/>
                  <a:t>·</a:t>
                </a:r>
                <a:r>
                  <a:rPr lang="zh-CN" altLang="zh-CN" sz="2000" dirty="0"/>
                  <a:t>期中</a:t>
                </a:r>
                <a:r>
                  <a:rPr lang="en-US" altLang="zh-CN" sz="2000" dirty="0"/>
                  <a:t>)</a:t>
                </a:r>
                <a:r>
                  <a:rPr lang="zh-CN" altLang="zh-CN" sz="2000" dirty="0"/>
                  <a:t>如图，已知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𝐴𝐵</m:t>
                        </m:r>
                      </m:e>
                    </m:acc>
                    <m:r>
                      <a:rPr lang="en-US" altLang="zh-CN" sz="2000" i="1"/>
                      <m:t>=</m:t>
                    </m:r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𝑎</m:t>
                        </m:r>
                      </m:e>
                    </m:acc>
                  </m:oMath>
                </a14:m>
                <a:r>
                  <a:rPr lang="zh-CN" altLang="zh-CN" sz="20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𝐴𝐶</m:t>
                        </m:r>
                      </m:e>
                    </m:acc>
                    <m:r>
                      <a:rPr lang="en-US" altLang="zh-CN" sz="2000" i="1"/>
                      <m:t>=</m:t>
                    </m:r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𝑏</m:t>
                        </m:r>
                      </m:e>
                    </m:acc>
                  </m:oMath>
                </a14:m>
                <a:r>
                  <a:rPr lang="zh-CN" altLang="zh-CN" sz="20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𝐵𝐶</m:t>
                        </m:r>
                      </m:e>
                    </m:acc>
                    <m:r>
                      <a:rPr lang="en-US" altLang="zh-CN" sz="2000" i="1"/>
                      <m:t>=4</m:t>
                    </m:r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𝐵𝐷</m:t>
                        </m:r>
                      </m:e>
                    </m:acc>
                  </m:oMath>
                </a14:m>
                <a:r>
                  <a:rPr lang="zh-CN" altLang="zh-CN" sz="20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𝐶𝐴</m:t>
                        </m:r>
                      </m:e>
                    </m:acc>
                    <m:r>
                      <a:rPr lang="en-US" altLang="zh-CN" sz="2000" i="1"/>
                      <m:t>=3</m:t>
                    </m:r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𝐶𝐸</m:t>
                        </m:r>
                      </m:e>
                    </m:acc>
                  </m:oMath>
                </a14:m>
                <a:r>
                  <a:rPr lang="zh-CN" altLang="zh-CN" sz="2000" dirty="0"/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𝐷𝐸</m:t>
                        </m:r>
                      </m:e>
                    </m:acc>
                    <m:r>
                      <a:rPr lang="en-US" altLang="zh-CN" sz="2000" i="1"/>
                      <m:t>=</m:t>
                    </m:r>
                  </m:oMath>
                </a14:m>
                <a:r>
                  <a:rPr lang="zh-CN" altLang="zh-CN" sz="2000" dirty="0"/>
                  <a:t>（</a:t>
                </a:r>
                <a:r>
                  <a:rPr lang="en-US" altLang="zh-CN" sz="2000" dirty="0"/>
                  <a:t>    </a:t>
                </a:r>
                <a:r>
                  <a:rPr lang="zh-CN" altLang="zh-CN" sz="2000" dirty="0"/>
                  <a:t>）</a:t>
                </a:r>
              </a:p>
              <a:p>
                <a:pPr>
                  <a:lnSpc>
                    <a:spcPct val="170000"/>
                  </a:lnSpc>
                  <a:spcAft>
                    <a:spcPct val="0"/>
                  </a:spcAft>
                  <a:tabLst>
                    <a:tab pos="2250440" algn="l"/>
                  </a:tabLst>
                </a:pPr>
                <a:r>
                  <a:rPr lang="en-US" altLang="zh-CN" sz="2000" dirty="0"/>
                  <a:t>A</a:t>
                </a:r>
                <a:r>
                  <a:rPr lang="zh-CN" altLang="zh-CN" sz="20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000" i="1"/>
                        </m:ctrlPr>
                      </m:fPr>
                      <m:num>
                        <m:r>
                          <a:rPr lang="en-US" altLang="zh-CN" sz="2000" i="1"/>
                          <m:t>5</m:t>
                        </m:r>
                      </m:num>
                      <m:den>
                        <m:r>
                          <a:rPr lang="en-US" altLang="zh-CN" sz="2000" i="1"/>
                          <m:t>12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𝑏</m:t>
                        </m:r>
                      </m:e>
                    </m:acc>
                    <m:r>
                      <a:rPr lang="en-US" altLang="zh-CN" sz="2000" i="1"/>
                      <m:t>−</m:t>
                    </m:r>
                    <m:f>
                      <m:fPr>
                        <m:ctrlPr>
                          <a:rPr lang="zh-CN" altLang="zh-CN" sz="2000" i="1"/>
                        </m:ctrlPr>
                      </m:fPr>
                      <m:num>
                        <m:r>
                          <a:rPr lang="en-US" altLang="zh-CN" sz="2000" i="1"/>
                          <m:t>3</m:t>
                        </m:r>
                      </m:num>
                      <m:den>
                        <m:r>
                          <a:rPr lang="en-US" altLang="zh-CN" sz="2000" i="1"/>
                          <m:t>4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𝑎</m:t>
                        </m:r>
                      </m:e>
                    </m:acc>
                  </m:oMath>
                </a14:m>
                <a:r>
                  <a:rPr lang="en-US" altLang="zh-CN" sz="2000" dirty="0"/>
                  <a:t>	B</a:t>
                </a:r>
                <a:r>
                  <a:rPr lang="zh-CN" altLang="zh-CN" sz="20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000" i="1"/>
                      <m:t>2</m:t>
                    </m:r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𝑎</m:t>
                        </m:r>
                      </m:e>
                    </m:acc>
                    <m:r>
                      <a:rPr lang="en-US" altLang="zh-CN" sz="2000" i="1"/>
                      <m:t>+3</m:t>
                    </m:r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𝑏</m:t>
                        </m:r>
                      </m:e>
                    </m:acc>
                  </m:oMath>
                </a14:m>
                <a:r>
                  <a:rPr lang="en-US" altLang="zh-CN" sz="2000" dirty="0"/>
                  <a:t>	C</a:t>
                </a:r>
                <a:r>
                  <a:rPr lang="zh-CN" altLang="zh-CN" sz="20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000" i="1"/>
                        </m:ctrlPr>
                      </m:fPr>
                      <m:num>
                        <m:r>
                          <a:rPr lang="en-US" altLang="zh-CN" sz="2000" i="1"/>
                          <m:t>3</m:t>
                        </m:r>
                      </m:num>
                      <m:den>
                        <m:r>
                          <a:rPr lang="en-US" altLang="zh-CN" sz="2000" i="1"/>
                          <m:t>4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𝑎</m:t>
                        </m:r>
                      </m:e>
                    </m:acc>
                    <m:r>
                      <a:rPr lang="en-US" altLang="zh-CN" sz="2000" i="1"/>
                      <m:t>−</m:t>
                    </m:r>
                    <m:f>
                      <m:fPr>
                        <m:ctrlPr>
                          <a:rPr lang="zh-CN" altLang="zh-CN" sz="2000" i="1"/>
                        </m:ctrlPr>
                      </m:fPr>
                      <m:num>
                        <m:r>
                          <a:rPr lang="en-US" altLang="zh-CN" sz="2000" i="1"/>
                          <m:t>1</m:t>
                        </m:r>
                      </m:num>
                      <m:den>
                        <m:r>
                          <a:rPr lang="en-US" altLang="zh-CN" sz="2000" i="1"/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𝑏</m:t>
                        </m:r>
                      </m:e>
                    </m:acc>
                  </m:oMath>
                </a14:m>
                <a:r>
                  <a:rPr lang="en-US" altLang="zh-CN" sz="2000" dirty="0"/>
                  <a:t>	D</a:t>
                </a:r>
                <a:r>
                  <a:rPr lang="zh-CN" altLang="zh-CN" sz="20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000" i="1"/>
                        </m:ctrlPr>
                      </m:fPr>
                      <m:num>
                        <m:r>
                          <a:rPr lang="en-US" altLang="zh-CN" sz="2000" i="1"/>
                          <m:t>5</m:t>
                        </m:r>
                      </m:num>
                      <m:den>
                        <m:r>
                          <a:rPr lang="en-US" altLang="zh-CN" sz="2000" i="1"/>
                          <m:t>12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𝑎</m:t>
                        </m:r>
                      </m:e>
                    </m:acc>
                    <m:r>
                      <a:rPr lang="en-US" altLang="zh-CN" sz="2000" i="1"/>
                      <m:t>−</m:t>
                    </m:r>
                    <m:f>
                      <m:fPr>
                        <m:ctrlPr>
                          <a:rPr lang="zh-CN" altLang="zh-CN" sz="2000" i="1"/>
                        </m:ctrlPr>
                      </m:fPr>
                      <m:num>
                        <m:r>
                          <a:rPr lang="en-US" altLang="zh-CN" sz="2000" i="1"/>
                          <m:t>3</m:t>
                        </m:r>
                      </m:num>
                      <m:den>
                        <m:r>
                          <a:rPr lang="en-US" altLang="zh-CN" sz="2000" i="1"/>
                          <m:t>4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000" i="1"/>
                        </m:ctrlPr>
                      </m:accPr>
                      <m:e>
                        <m:r>
                          <a:rPr lang="en-US" altLang="zh-CN" sz="2000" i="1"/>
                          <m:t>𝑏</m:t>
                        </m:r>
                      </m:e>
                    </m:acc>
                  </m:oMath>
                </a14:m>
                <a:endParaRPr lang="zh-CN" altLang="zh-CN" sz="2000" dirty="0"/>
              </a:p>
              <a:p>
                <a:pPr algn="l">
                  <a:lnSpc>
                    <a:spcPct val="170000"/>
                  </a:lnSpc>
                  <a:spcAft>
                    <a:spcPct val="0"/>
                  </a:spcAft>
                  <a:tabLst>
                    <a:tab pos="2250440" algn="l"/>
                  </a:tabLst>
                </a:pPr>
                <a:endParaRPr lang="en-US" altLang="zh-CN" sz="2400" kern="100" dirty="0">
                  <a:solidFill>
                    <a:schemeClr val="tx1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endParaRPr>
              </a:p>
            </p:txBody>
          </p:sp>
        </mc:Choice>
        <mc:Fallback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1EC85465-AD24-FEBC-794E-7531E919895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"/>
                </p:custDataLst>
              </p:nvPr>
            </p:nvSpPr>
            <p:spPr>
              <a:xfrm>
                <a:off x="839470" y="1052830"/>
                <a:ext cx="10397490" cy="2587183"/>
              </a:xfrm>
              <a:prstGeom prst="rect">
                <a:avLst/>
              </a:prstGeom>
              <a:blipFill>
                <a:blip r:embed="rId3"/>
                <a:stretch>
                  <a:fillRect l="-733" r="-305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 descr="学科网">
            <a:extLst>
              <a:ext uri="{FF2B5EF4-FFF2-40B4-BE49-F238E27FC236}">
                <a16:creationId xmlns:a16="http://schemas.microsoft.com/office/drawing/2014/main" id="{D37BAC90-3A8D-E4B0-D1B8-9DECD08462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1919" y="2738602"/>
            <a:ext cx="3174543" cy="2054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6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5E4406-94A0-34A9-9F4E-180100E96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019E5598-5BCD-1F96-96A4-2DEC721EFDD2}"/>
                  </a:ext>
                </a:extLst>
              </p:cNvPr>
              <p:cNvSpPr/>
              <p:nvPr>
                <p:custDataLst>
                  <p:tags r:id="rId1"/>
                </p:custDataLst>
              </p:nvPr>
            </p:nvSpPr>
            <p:spPr>
              <a:xfrm>
                <a:off x="839470" y="1052830"/>
                <a:ext cx="10397490" cy="19621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400" kern="100" dirty="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5.</a:t>
                </a:r>
                <a:r>
                  <a:rPr lang="en-US" altLang="zh-CN" sz="2400" dirty="0"/>
                  <a:t> (24-25</a:t>
                </a:r>
                <a:r>
                  <a:rPr lang="zh-CN" altLang="zh-CN" sz="2400" dirty="0"/>
                  <a:t>高一下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贵州毕节金沙县第一中学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期中</a:t>
                </a:r>
                <a:r>
                  <a:rPr lang="en-US" altLang="zh-CN" sz="2400" dirty="0"/>
                  <a:t>)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△</m:t>
                    </m:r>
                    <m:r>
                      <a:rPr lang="en-US" altLang="zh-CN" sz="2400" i="1"/>
                      <m:t>𝐴𝐵𝐶</m:t>
                    </m:r>
                  </m:oMath>
                </a14:m>
                <a:r>
                  <a:rPr lang="zh-CN" altLang="zh-CN" sz="2400" dirty="0"/>
                  <a:t>中，点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𝐷</m:t>
                    </m:r>
                  </m:oMath>
                </a14:m>
                <a:r>
                  <a:rPr lang="zh-CN" altLang="zh-CN" sz="2400" dirty="0"/>
                  <a:t>在边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𝐴𝐵</m:t>
                    </m:r>
                  </m:oMath>
                </a14:m>
                <a:r>
                  <a:rPr lang="zh-CN" altLang="zh-CN" sz="2400" dirty="0"/>
                  <a:t>上，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|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𝐴𝐷</m:t>
                        </m:r>
                      </m:e>
                    </m:acc>
                    <m:r>
                      <a:rPr lang="en-US" altLang="zh-CN" sz="2400" i="1"/>
                      <m:t>|:|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𝐵𝐷</m:t>
                        </m:r>
                      </m:e>
                    </m:acc>
                    <m:r>
                      <a:rPr lang="en-US" altLang="zh-CN" sz="2400" i="1"/>
                      <m:t>|=2:1</m:t>
                    </m:r>
                  </m:oMath>
                </a14:m>
                <a:r>
                  <a:rPr lang="zh-CN" altLang="zh-CN" sz="2400" dirty="0"/>
                  <a:t>，若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𝐶𝐵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</m:oMath>
                </a14:m>
                <a:r>
                  <a:rPr lang="zh-CN" altLang="zh-CN" sz="24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𝐶𝐴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r>
                  <a:rPr lang="zh-CN" altLang="zh-CN" sz="2400" dirty="0"/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𝐶𝐷</m:t>
                        </m:r>
                      </m:e>
                    </m:acc>
                    <m:r>
                      <a:rPr lang="en-US" altLang="zh-CN" sz="2400" i="1"/>
                      <m:t>=</m:t>
                    </m:r>
                  </m:oMath>
                </a14:m>
                <a:r>
                  <a:rPr lang="zh-CN" altLang="zh-CN" sz="2400" dirty="0"/>
                  <a:t>（</a:t>
                </a:r>
                <a:r>
                  <a:rPr lang="en-US" altLang="zh-CN" sz="2400" dirty="0"/>
                  <a:t>   </a:t>
                </a:r>
                <a:r>
                  <a:rPr lang="zh-CN" altLang="zh-CN" sz="2400" dirty="0"/>
                  <a:t>）</a:t>
                </a:r>
              </a:p>
              <a:p>
                <a:r>
                  <a:rPr lang="en-US" altLang="zh-CN" sz="2400" dirty="0"/>
                  <a:t>A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1</m:t>
                        </m:r>
                      </m:num>
                      <m:den>
                        <m:r>
                          <a:rPr lang="en-US" altLang="zh-CN" sz="2400" i="1"/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+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2</m:t>
                        </m:r>
                      </m:num>
                      <m:den>
                        <m:r>
                          <a:rPr lang="en-US" altLang="zh-CN" sz="2400" i="1"/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r>
                  <a:rPr lang="en-US" altLang="zh-CN" sz="2400" dirty="0"/>
                  <a:t>	B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2</m:t>
                        </m:r>
                      </m:num>
                      <m:den>
                        <m:r>
                          <a:rPr lang="en-US" altLang="zh-CN" sz="2400" i="1"/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+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1</m:t>
                        </m:r>
                      </m:num>
                      <m:den>
                        <m:r>
                          <a:rPr lang="en-US" altLang="zh-CN" sz="2400" i="1"/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zh-CN" sz="2400" dirty="0"/>
                  <a:t>    C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3</m:t>
                        </m:r>
                      </m:num>
                      <m:den>
                        <m:r>
                          <a:rPr lang="en-US" altLang="zh-CN" sz="2400" i="1"/>
                          <m:t>5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+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4</m:t>
                        </m:r>
                      </m:num>
                      <m:den>
                        <m:r>
                          <a:rPr lang="en-US" altLang="zh-CN" sz="2400" i="1"/>
                          <m:t>5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r>
                  <a:rPr lang="en-US" altLang="zh-CN" sz="2400" dirty="0"/>
                  <a:t>	D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4</m:t>
                        </m:r>
                      </m:num>
                      <m:den>
                        <m:r>
                          <a:rPr lang="en-US" altLang="zh-CN" sz="2400" i="1"/>
                          <m:t>5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+</m:t>
                    </m:r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3</m:t>
                        </m:r>
                      </m:num>
                      <m:den>
                        <m:r>
                          <a:rPr lang="en-US" altLang="zh-CN" sz="2400" i="1"/>
                          <m:t>5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endParaRPr lang="zh-CN" altLang="zh-CN" sz="2400" dirty="0"/>
              </a:p>
              <a:p>
                <a:pPr>
                  <a:lnSpc>
                    <a:spcPct val="170000"/>
                  </a:lnSpc>
                  <a:spcAft>
                    <a:spcPct val="0"/>
                  </a:spcAft>
                  <a:tabLst>
                    <a:tab pos="2250440" algn="l"/>
                  </a:tabLst>
                </a:pPr>
                <a:r>
                  <a:rPr lang="en-US" altLang="zh-CN" sz="2400" kern="100" dirty="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endParaRPr lang="en-US" altLang="zh-CN" sz="2400" kern="100" dirty="0">
                  <a:solidFill>
                    <a:schemeClr val="tx1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endParaRPr>
              </a:p>
            </p:txBody>
          </p:sp>
        </mc:Choice>
        <mc:Fallback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019E5598-5BCD-1F96-96A4-2DEC721EFDD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"/>
                </p:custDataLst>
              </p:nvPr>
            </p:nvSpPr>
            <p:spPr>
              <a:xfrm>
                <a:off x="839470" y="1052830"/>
                <a:ext cx="10397490" cy="1962140"/>
              </a:xfrm>
              <a:prstGeom prst="rect">
                <a:avLst/>
              </a:prstGeom>
              <a:blipFill>
                <a:blip r:embed="rId3"/>
                <a:stretch>
                  <a:fillRect l="-977" t="-45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786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0DA27-1A3C-F4BE-4FC1-6D882CDCB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13FA0ED3-C7D9-919E-6E05-7B5D25F1CD76}"/>
                  </a:ext>
                </a:extLst>
              </p:cNvPr>
              <p:cNvSpPr/>
              <p:nvPr>
                <p:custDataLst>
                  <p:tags r:id="rId1"/>
                </p:custDataLst>
              </p:nvPr>
            </p:nvSpPr>
            <p:spPr>
              <a:xfrm>
                <a:off x="839470" y="1052830"/>
                <a:ext cx="10397490" cy="24417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70000"/>
                  </a:lnSpc>
                  <a:spcAft>
                    <a:spcPct val="0"/>
                  </a:spcAft>
                  <a:tabLst>
                    <a:tab pos="2250440" algn="l"/>
                  </a:tabLst>
                </a:pPr>
                <a:r>
                  <a:rPr lang="en-US" altLang="zh-CN" sz="2000" kern="100" dirty="0">
                    <a:solidFill>
                      <a:schemeClr val="tx1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6. </a:t>
                </a:r>
                <a:r>
                  <a:rPr lang="en-US" altLang="zh-CN" dirty="0"/>
                  <a:t>(25-26</a:t>
                </a:r>
                <a:r>
                  <a:rPr lang="zh-CN" altLang="zh-CN" dirty="0"/>
                  <a:t>高三上</a:t>
                </a:r>
                <a:r>
                  <a:rPr lang="en-US" altLang="zh-CN" dirty="0"/>
                  <a:t>·</a:t>
                </a:r>
                <a:r>
                  <a:rPr lang="zh-CN" altLang="zh-CN" dirty="0"/>
                  <a:t>四川巴中中学</a:t>
                </a:r>
                <a:r>
                  <a:rPr lang="en-US" altLang="zh-CN" dirty="0"/>
                  <a:t>·</a:t>
                </a:r>
                <a:r>
                  <a:rPr lang="zh-CN" altLang="zh-CN" dirty="0"/>
                  <a:t>月考</a:t>
                </a:r>
                <a:r>
                  <a:rPr lang="en-US" altLang="zh-CN" dirty="0"/>
                  <a:t>)</a:t>
                </a:r>
                <a:r>
                  <a:rPr lang="zh-CN" altLang="zh-CN" dirty="0"/>
                  <a:t>如图，在</a:t>
                </a:r>
                <a14:m>
                  <m:oMath xmlns:m="http://schemas.openxmlformats.org/officeDocument/2006/math">
                    <m:r>
                      <a:rPr lang="en-US" altLang="zh-CN" i="1"/>
                      <m:t>△</m:t>
                    </m:r>
                    <m:r>
                      <a:rPr lang="en-US" altLang="zh-CN" i="1"/>
                      <m:t>𝐴𝐵𝐶</m:t>
                    </m:r>
                  </m:oMath>
                </a14:m>
                <a:r>
                  <a:rPr lang="zh-CN" altLang="zh-CN" dirty="0"/>
                  <a:t>中，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𝐶𝑁</m:t>
                        </m:r>
                      </m:e>
                    </m:acc>
                    <m:r>
                      <a:rPr lang="en-US" altLang="zh-CN" i="1"/>
                      <m:t>=2</m:t>
                    </m:r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𝑁𝐴</m:t>
                        </m:r>
                      </m:e>
                    </m:acc>
                  </m:oMath>
                </a14:m>
                <a:r>
                  <a:rPr lang="zh-CN" altLang="zh-CN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𝑁𝑀</m:t>
                        </m:r>
                      </m:e>
                    </m:acc>
                    <m:r>
                      <a:rPr lang="en-US" altLang="zh-CN" i="1"/>
                      <m:t>=2</m:t>
                    </m:r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𝑀𝐵</m:t>
                        </m:r>
                      </m:e>
                    </m:acc>
                  </m:oMath>
                </a14:m>
                <a:r>
                  <a:rPr lang="zh-CN" altLang="zh-CN" dirty="0"/>
                  <a:t>，则下列说法正确的是（</a:t>
                </a:r>
                <a:r>
                  <a:rPr lang="en-US" altLang="zh-CN" dirty="0"/>
                  <a:t>    </a:t>
                </a:r>
                <a:r>
                  <a:rPr lang="zh-CN" altLang="zh-CN" dirty="0"/>
                  <a:t>）</a:t>
                </a:r>
              </a:p>
              <a:p>
                <a:r>
                  <a:rPr lang="en-US" altLang="zh-CN" dirty="0"/>
                  <a:t>A</a:t>
                </a:r>
                <a:r>
                  <a:rPr lang="zh-CN" altLang="zh-CN" dirty="0"/>
                  <a:t>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𝐶𝑀</m:t>
                        </m:r>
                      </m:e>
                    </m:acc>
                    <m:r>
                      <a:rPr lang="en-US" altLang="zh-CN" i="1"/>
                      <m:t>=</m:t>
                    </m:r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 i="1"/>
                          <m:t>2</m:t>
                        </m:r>
                      </m:num>
                      <m:den>
                        <m:r>
                          <a:rPr lang="en-US" altLang="zh-CN" i="1"/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𝐴𝐵</m:t>
                        </m:r>
                      </m:e>
                    </m:acc>
                    <m:r>
                      <a:rPr lang="en-US" altLang="zh-CN" i="1"/>
                      <m:t>−</m:t>
                    </m:r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 i="1"/>
                          <m:t>3</m:t>
                        </m:r>
                      </m:num>
                      <m:den>
                        <m:r>
                          <a:rPr lang="en-US" altLang="zh-CN" i="1"/>
                          <m:t>9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𝐴𝐶</m:t>
                        </m:r>
                      </m:e>
                    </m:acc>
                  </m:oMath>
                </a14:m>
                <a:r>
                  <a:rPr lang="en-US" altLang="zh-CN" dirty="0"/>
                  <a:t>	B</a:t>
                </a:r>
                <a:r>
                  <a:rPr lang="zh-CN" altLang="zh-CN" dirty="0"/>
                  <a:t>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𝐶𝑀</m:t>
                        </m:r>
                      </m:e>
                    </m:acc>
                    <m:r>
                      <a:rPr lang="en-US" altLang="zh-CN" i="1"/>
                      <m:t>=</m:t>
                    </m:r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 i="1"/>
                          <m:t>5</m:t>
                        </m:r>
                      </m:num>
                      <m:den>
                        <m:r>
                          <a:rPr lang="en-US" altLang="zh-CN" i="1"/>
                          <m:t>9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𝐴𝐵</m:t>
                        </m:r>
                      </m:e>
                    </m:acc>
                    <m:r>
                      <a:rPr lang="en-US" altLang="zh-CN" i="1"/>
                      <m:t>−</m:t>
                    </m:r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 i="1"/>
                          <m:t>2</m:t>
                        </m:r>
                      </m:num>
                      <m:den>
                        <m:r>
                          <a:rPr lang="en-US" altLang="zh-CN" i="1"/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𝐴𝐶</m:t>
                        </m:r>
                      </m:e>
                    </m:acc>
                  </m:oMath>
                </a14:m>
                <a:endParaRPr lang="zh-CN" altLang="zh-CN" dirty="0"/>
              </a:p>
              <a:p>
                <a:r>
                  <a:rPr lang="en-US" altLang="zh-CN" dirty="0"/>
                  <a:t>C</a:t>
                </a:r>
                <a:r>
                  <a:rPr lang="zh-CN" altLang="zh-CN" dirty="0"/>
                  <a:t>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𝐶𝑀</m:t>
                        </m:r>
                      </m:e>
                    </m:acc>
                    <m:r>
                      <a:rPr lang="en-US" altLang="zh-CN" i="1"/>
                      <m:t>=</m:t>
                    </m:r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 i="1"/>
                          <m:t>2</m:t>
                        </m:r>
                      </m:num>
                      <m:den>
                        <m:r>
                          <a:rPr lang="en-US" altLang="zh-CN" i="1"/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𝐴𝐵</m:t>
                        </m:r>
                      </m:e>
                    </m:acc>
                    <m:r>
                      <a:rPr lang="en-US" altLang="zh-CN" i="1"/>
                      <m:t>−</m:t>
                    </m:r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 i="1"/>
                          <m:t>8</m:t>
                        </m:r>
                      </m:num>
                      <m:den>
                        <m:r>
                          <a:rPr lang="en-US" altLang="zh-CN" i="1"/>
                          <m:t>9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𝐴𝐶</m:t>
                        </m:r>
                      </m:e>
                    </m:acc>
                  </m:oMath>
                </a14:m>
                <a:r>
                  <a:rPr lang="en-US" altLang="zh-CN" dirty="0"/>
                  <a:t>	D</a:t>
                </a:r>
                <a:r>
                  <a:rPr lang="zh-CN" altLang="zh-CN" dirty="0"/>
                  <a:t>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𝐶𝑀</m:t>
                        </m:r>
                      </m:e>
                    </m:acc>
                    <m:r>
                      <a:rPr lang="en-US" altLang="zh-CN" i="1"/>
                      <m:t>=</m:t>
                    </m:r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 i="1"/>
                          <m:t>8</m:t>
                        </m:r>
                      </m:num>
                      <m:den>
                        <m:r>
                          <a:rPr lang="en-US" altLang="zh-CN" i="1"/>
                          <m:t>9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𝐴𝐵</m:t>
                        </m:r>
                      </m:e>
                    </m:acc>
                    <m:r>
                      <a:rPr lang="en-US" altLang="zh-CN" i="1"/>
                      <m:t>−</m:t>
                    </m:r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 i="1"/>
                          <m:t>2</m:t>
                        </m:r>
                      </m:num>
                      <m:den>
                        <m:r>
                          <a:rPr lang="en-US" altLang="zh-CN" i="1"/>
                          <m:t>3</m:t>
                        </m:r>
                      </m:den>
                    </m:f>
                    <m:acc>
                      <m:accPr>
                        <m:chr m:val="⃗"/>
                        <m:ctrlPr>
                          <a:rPr lang="zh-CN" altLang="zh-CN" i="1"/>
                        </m:ctrlPr>
                      </m:accPr>
                      <m:e>
                        <m:r>
                          <a:rPr lang="en-US" altLang="zh-CN" i="1"/>
                          <m:t>𝐴𝐶</m:t>
                        </m:r>
                      </m:e>
                    </m:acc>
                  </m:oMath>
                </a14:m>
                <a:endParaRPr lang="zh-CN" altLang="zh-CN" dirty="0"/>
              </a:p>
              <a:p>
                <a:pPr>
                  <a:lnSpc>
                    <a:spcPct val="170000"/>
                  </a:lnSpc>
                  <a:spcAft>
                    <a:spcPct val="0"/>
                  </a:spcAft>
                  <a:tabLst>
                    <a:tab pos="2250440" algn="l"/>
                  </a:tabLst>
                </a:pPr>
                <a:endParaRPr lang="en-US" altLang="zh-CN" sz="2400" kern="100" dirty="0">
                  <a:solidFill>
                    <a:schemeClr val="tx1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endParaRPr>
              </a:p>
            </p:txBody>
          </p:sp>
        </mc:Choice>
        <mc:Fallback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id="{13FA0ED3-C7D9-919E-6E05-7B5D25F1CD7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"/>
                </p:custDataLst>
              </p:nvPr>
            </p:nvSpPr>
            <p:spPr>
              <a:xfrm>
                <a:off x="839470" y="1052830"/>
                <a:ext cx="10397490" cy="2441759"/>
              </a:xfrm>
              <a:prstGeom prst="rect">
                <a:avLst/>
              </a:prstGeom>
              <a:blipFill>
                <a:blip r:embed="rId3"/>
                <a:stretch>
                  <a:fillRect l="-7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图片 1" descr="学科网">
            <a:extLst>
              <a:ext uri="{FF2B5EF4-FFF2-40B4-BE49-F238E27FC236}">
                <a16:creationId xmlns:a16="http://schemas.microsoft.com/office/drawing/2014/main" id="{6048249D-F9A3-4AA1-E42B-716BADE29B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703" y="1993188"/>
            <a:ext cx="3371696" cy="1727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49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3271520" y="908685"/>
            <a:ext cx="578294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fontAlgn="auto">
              <a:lnSpc>
                <a:spcPct val="200000"/>
              </a:lnSpc>
            </a:pPr>
            <a:r>
              <a:rPr lang="zh-CN" altLang="en-US" sz="24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根据今天所学，</a:t>
            </a:r>
            <a:r>
              <a:rPr lang="zh-CN" sz="24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回顾下列知识点：</a:t>
            </a:r>
          </a:p>
          <a:p>
            <a:pPr fontAlgn="auto">
              <a:lnSpc>
                <a:spcPct val="200000"/>
              </a:lnSpc>
            </a:pPr>
            <a:r>
              <a:rPr 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）平面向量基本定理；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    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）基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</a:p>
        </p:txBody>
      </p:sp>
      <p:sp>
        <p:nvSpPr>
          <p:cNvPr id="40" name="TextBox 1"/>
          <p:cNvSpPr txBox="1"/>
          <p:nvPr/>
        </p:nvSpPr>
        <p:spPr>
          <a:xfrm>
            <a:off x="2346325" y="2926080"/>
            <a:ext cx="7776845" cy="2823467"/>
          </a:xfrm>
          <a:prstGeom prst="roundRect">
            <a:avLst>
              <a:gd name="adj" fmla="val 8883"/>
            </a:avLst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>
                <a:sym typeface="+mn-ea"/>
              </a:rPr>
              <a:t>平面</a:t>
            </a:r>
            <a:r>
              <a:rPr lang="zh-CN" altLang="en-US">
                <a:sym typeface="+mn-ea"/>
              </a:rPr>
              <a:t>向量基本定理：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 </a:t>
            </a:r>
            <a:r>
              <a:rPr lang="en-US" i="1">
                <a:solidFill>
                  <a:srgbClr val="FF0000"/>
                </a:solidFill>
                <a:sym typeface="+mn-ea"/>
              </a:rPr>
              <a:t>a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= </a:t>
            </a:r>
            <a:r>
              <a:rPr lang="zh-CN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i="1">
                <a:solidFill>
                  <a:srgbClr val="FF0000"/>
                </a:solidFill>
                <a:sym typeface="+mn-ea"/>
              </a:rPr>
              <a:t>e</a:t>
            </a:r>
            <a:r>
              <a:rPr lang="en-US" b="0" baseline="-25000">
                <a:solidFill>
                  <a:srgbClr val="FF0000"/>
                </a:solidFill>
                <a:sym typeface="+mn-ea"/>
              </a:rPr>
              <a:t>1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+ </a:t>
            </a:r>
            <a:r>
              <a:rPr lang="zh-CN" b="0" i="1">
                <a:solidFill>
                  <a:srgbClr val="FF0000"/>
                </a:solidFill>
                <a:sym typeface="+mn-ea"/>
              </a:rPr>
              <a:t>λ</a:t>
            </a:r>
            <a:r>
              <a:rPr lang="en-US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en-US" i="1">
                <a:solidFill>
                  <a:srgbClr val="FF0000"/>
                </a:solidFill>
                <a:sym typeface="+mn-ea"/>
              </a:rPr>
              <a:t>e</a:t>
            </a:r>
            <a:r>
              <a:rPr lang="en-US" b="0" baseline="-25000">
                <a:solidFill>
                  <a:srgbClr val="FF0000"/>
                </a:solidFill>
                <a:sym typeface="+mn-ea"/>
              </a:rPr>
              <a:t>2</a:t>
            </a:r>
            <a:r>
              <a:rPr lang="zh-CN" altLang="en-US" b="0">
                <a:solidFill>
                  <a:schemeClr val="tx1"/>
                </a:solidFill>
                <a:sym typeface="+mn-ea"/>
              </a:rPr>
              <a:t>（</a:t>
            </a:r>
            <a:r>
              <a:rPr lang="en-US" i="1">
                <a:solidFill>
                  <a:schemeClr val="tx1"/>
                </a:solidFill>
                <a:sym typeface="+mn-ea"/>
              </a:rPr>
              <a:t>e</a:t>
            </a:r>
            <a:r>
              <a:rPr lang="en-US" baseline="-25000">
                <a:solidFill>
                  <a:schemeClr val="tx1"/>
                </a:solidFill>
                <a:sym typeface="+mn-ea"/>
              </a:rPr>
              <a:t>1</a:t>
            </a:r>
            <a:r>
              <a:rPr lang="en-US">
                <a:solidFill>
                  <a:schemeClr val="tx1"/>
                </a:solidFill>
                <a:sym typeface="+mn-ea"/>
              </a:rPr>
              <a:t>，</a:t>
            </a:r>
            <a:r>
              <a:rPr lang="en-US" i="1">
                <a:solidFill>
                  <a:schemeClr val="tx1"/>
                </a:solidFill>
                <a:sym typeface="+mn-ea"/>
              </a:rPr>
              <a:t>e</a:t>
            </a:r>
            <a:r>
              <a:rPr lang="en-US" baseline="-25000">
                <a:solidFill>
                  <a:schemeClr val="tx1"/>
                </a:solidFill>
                <a:sym typeface="+mn-ea"/>
              </a:rPr>
              <a:t>2 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不共线</a:t>
            </a:r>
            <a:r>
              <a:rPr lang="zh-CN" b="0">
                <a:solidFill>
                  <a:schemeClr val="dk1"/>
                </a:solidFill>
                <a:sym typeface="+mn-ea"/>
              </a:rPr>
              <a:t>）；</a:t>
            </a:r>
          </a:p>
          <a:p>
            <a:pPr defTabSz="914400"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>
                <a:sym typeface="+mn-ea"/>
              </a:rPr>
              <a:t>基：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{</a:t>
            </a:r>
            <a:r>
              <a:rPr lang="en-US" b="0" i="1">
                <a:solidFill>
                  <a:schemeClr val="dk1"/>
                </a:solidFill>
                <a:sym typeface="+mn-ea"/>
              </a:rPr>
              <a:t>e</a:t>
            </a:r>
            <a:r>
              <a:rPr lang="en-US" b="0" baseline="-25000">
                <a:solidFill>
                  <a:schemeClr val="dk1"/>
                </a:solidFill>
                <a:sym typeface="+mn-ea"/>
              </a:rPr>
              <a:t>1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，</a:t>
            </a:r>
            <a:r>
              <a:rPr lang="en-US" b="0" i="1">
                <a:solidFill>
                  <a:schemeClr val="dk1"/>
                </a:solidFill>
                <a:sym typeface="+mn-ea"/>
              </a:rPr>
              <a:t>e</a:t>
            </a:r>
            <a:r>
              <a:rPr lang="en-US" b="0" baseline="-25000">
                <a:solidFill>
                  <a:schemeClr val="dk1"/>
                </a:solidFill>
                <a:sym typeface="+mn-ea"/>
              </a:rPr>
              <a:t>2</a:t>
            </a:r>
            <a:r>
              <a:rPr lang="en-US" altLang="zh-CN" b="0">
                <a:solidFill>
                  <a:schemeClr val="dk1"/>
                </a:solidFill>
                <a:sym typeface="+mn-ea"/>
              </a:rPr>
              <a:t>}</a:t>
            </a:r>
            <a:r>
              <a:rPr lang="zh-CN" altLang="en-US" b="0">
                <a:solidFill>
                  <a:schemeClr val="dk1"/>
                </a:solidFill>
                <a:sym typeface="+mn-ea"/>
              </a:rPr>
              <a:t>；</a:t>
            </a:r>
          </a:p>
          <a:p>
            <a:pPr defTabSz="914400"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>
                <a:solidFill>
                  <a:schemeClr val="tx1"/>
                </a:solidFill>
                <a:sym typeface="+mn-ea"/>
              </a:rPr>
              <a:t>正交基：</a:t>
            </a:r>
            <a:r>
              <a:rPr lang="en-US" b="0" i="1">
                <a:solidFill>
                  <a:schemeClr val="tx1"/>
                </a:solidFill>
                <a:sym typeface="+mn-ea"/>
              </a:rPr>
              <a:t>e</a:t>
            </a:r>
            <a:r>
              <a:rPr lang="en-US" b="0" baseline="-25000">
                <a:solidFill>
                  <a:schemeClr val="tx1"/>
                </a:solidFill>
                <a:sym typeface="+mn-ea"/>
              </a:rPr>
              <a:t>1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，</a:t>
            </a:r>
            <a:r>
              <a:rPr lang="en-US" b="0" i="1">
                <a:solidFill>
                  <a:schemeClr val="tx1"/>
                </a:solidFill>
                <a:sym typeface="+mn-ea"/>
              </a:rPr>
              <a:t>e</a:t>
            </a:r>
            <a:r>
              <a:rPr lang="en-US" b="0" baseline="-25000">
                <a:solidFill>
                  <a:schemeClr val="tx1"/>
                </a:solidFill>
                <a:sym typeface="+mn-ea"/>
              </a:rPr>
              <a:t>2 </a:t>
            </a:r>
            <a:r>
              <a:rPr lang="zh-CN" altLang="en-US" b="0">
                <a:solidFill>
                  <a:schemeClr val="tx1"/>
                </a:solidFill>
                <a:sym typeface="+mn-ea"/>
              </a:rPr>
              <a:t>互相垂直；</a:t>
            </a:r>
          </a:p>
          <a:p>
            <a:pPr defTabSz="914400"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>
                <a:solidFill>
                  <a:schemeClr val="tx1"/>
                </a:solidFill>
                <a:sym typeface="+mn-ea"/>
              </a:rPr>
              <a:t>正交分解：</a:t>
            </a:r>
            <a:r>
              <a:rPr lang="zh-CN" altLang="en-US" b="0">
                <a:solidFill>
                  <a:schemeClr val="tx1"/>
                </a:solidFill>
                <a:sym typeface="+mn-ea"/>
              </a:rPr>
              <a:t>在正交基下向量的线性表示；</a:t>
            </a:r>
          </a:p>
          <a:p>
            <a:pPr defTabSz="914400"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>
                <a:solidFill>
                  <a:schemeClr val="tx1"/>
                </a:solidFill>
                <a:sym typeface="+mn-ea"/>
              </a:rPr>
              <a:t>标准正交基：</a:t>
            </a:r>
            <a:r>
              <a:rPr lang="en-US" b="0" i="1">
                <a:solidFill>
                  <a:schemeClr val="tx1"/>
                </a:solidFill>
                <a:sym typeface="+mn-ea"/>
              </a:rPr>
              <a:t>e</a:t>
            </a:r>
            <a:r>
              <a:rPr lang="en-US" b="0" baseline="-25000">
                <a:solidFill>
                  <a:schemeClr val="tx1"/>
                </a:solidFill>
                <a:sym typeface="+mn-ea"/>
              </a:rPr>
              <a:t>1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，</a:t>
            </a:r>
            <a:r>
              <a:rPr lang="en-US" b="0" i="1">
                <a:solidFill>
                  <a:schemeClr val="tx1"/>
                </a:solidFill>
                <a:sym typeface="+mn-ea"/>
              </a:rPr>
              <a:t>e</a:t>
            </a:r>
            <a:r>
              <a:rPr lang="en-US" b="0" baseline="-25000">
                <a:solidFill>
                  <a:schemeClr val="tx1"/>
                </a:solidFill>
                <a:sym typeface="+mn-ea"/>
              </a:rPr>
              <a:t>2 </a:t>
            </a:r>
            <a:r>
              <a:rPr lang="zh-CN" altLang="en-US" b="0">
                <a:solidFill>
                  <a:schemeClr val="tx1"/>
                </a:solidFill>
                <a:sym typeface="+mn-ea"/>
              </a:rPr>
              <a:t>是互相垂直的单位向量</a:t>
            </a:r>
            <a:r>
              <a:rPr lang="en-US" altLang="zh-CN" b="0">
                <a:solidFill>
                  <a:schemeClr val="tx1"/>
                </a:solidFill>
                <a:sym typeface="+mn-ea"/>
              </a:rPr>
              <a:t>.</a:t>
            </a:r>
            <a:endParaRPr lang="zh-CN" b="0">
              <a:solidFill>
                <a:schemeClr val="tx1"/>
              </a:solidFill>
              <a:latin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YWM5ZGUyNWQ0OTAzMDEwZGIyM2NmYmUzNGExYjc3MTQ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29"/>
  <p:tag name="KSO_WM_TEMPLATE_MASTER_TYPE" val="0"/>
  <p:tag name="KSO_WM_TEMPLATE_COLOR_TYPE" val="0"/>
  <p:tag name="KSO_WM_TAG_VERSION" val="3.0"/>
  <p:tag name="KSO_WM_BEAUTIFY_FLAG" val="#wm#"/>
  <p:tag name="KSO_WM_TEMPLATE_CATEGORY" val="custom"/>
  <p:tag name="KSO_WM_TEMPLATE_INDEX" val="20233299"/>
  <p:tag name="KSO_WM_TEMPLATE_THUMBS_INDEX" val="1、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3"/>
</p:tagLst>
</file>

<file path=ppt/tags/tag80.xml><?xml version="1.0" encoding="utf-8"?>
<p:tagLst xmlns:p="http://schemas.openxmlformats.org/presentationml/2006/main">
  <p:tag name="AS_UNIQUEID" val="4045"/>
</p:tagLst>
</file>

<file path=ppt/theme/theme1.xml><?xml version="1.0" encoding="utf-8"?>
<a:theme xmlns:a="http://schemas.openxmlformats.org/drawingml/2006/main" name="编号：32999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1138</Words>
  <Application>Microsoft Macintosh PowerPoint</Application>
  <PresentationFormat>宽屏</PresentationFormat>
  <Paragraphs>56</Paragraphs>
  <Slides>15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Cambria Math</vt:lpstr>
      <vt:lpstr>Calibri</vt:lpstr>
      <vt:lpstr>楷体</vt:lpstr>
      <vt:lpstr>Arial</vt:lpstr>
      <vt:lpstr>Times New Roman</vt:lpstr>
      <vt:lpstr>编号：32999</vt:lpstr>
      <vt:lpstr>Equation.DSMT4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schack</cp:lastModifiedBy>
  <cp:revision>44</cp:revision>
  <dcterms:created xsi:type="dcterms:W3CDTF">2025-04-15T03:40:00Z</dcterms:created>
  <dcterms:modified xsi:type="dcterms:W3CDTF">2026-04-13T07:39:34Z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0AFF184955204379809D83B5391E255A_12</vt:lpwstr>
  </property>
  <property fmtid="{D5CDD505-2E9C-101B-9397-08002B2CF9AE}" pid="3" name="KSOProductBuildVer">
    <vt:lpwstr>2052-12.1.0.18276</vt:lpwstr>
  </property>
</Properties>
</file>