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6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3" r:id="rId13"/>
    <p:sldId id="270" r:id="rId14"/>
    <p:sldId id="271" r:id="rId15"/>
    <p:sldId id="272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reamsummit" initials="dream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826" autoAdjust="0"/>
  </p:normalViewPr>
  <p:slideViewPr>
    <p:cSldViewPr snapToGrid="0" showGuides="1">
      <p:cViewPr varScale="1">
        <p:scale>
          <a:sx n="76" d="100"/>
          <a:sy n="76" d="100"/>
        </p:scale>
        <p:origin x="110" y="58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9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06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3EA5C-CD0C-4064-950C-C363A450271E}" type="datetimeFigureOut">
              <a:rPr lang="zh-CN" altLang="en-US" smtClean="0"/>
              <a:t>2026/5/15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266BB-2CF9-4631-89AD-ECF32ABCC7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EE775-DE66-4FF6-89D5-1E189BB64F28}" type="slidenum">
              <a:rPr lang="zh-CN" altLang="en-US" smtClean="0">
                <a:solidFill>
                  <a:prstClr val="black"/>
                </a:solidFill>
              </a:rPr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031D22-0C37-4AE8-AAA6-EF65D257B1E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4.xml"/><Relationship Id="rId4" Type="http://schemas.openxmlformats.org/officeDocument/2006/relationships/tags" Target="../tags/tag1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9.xml"/><Relationship Id="rId4" Type="http://schemas.openxmlformats.org/officeDocument/2006/relationships/tags" Target="../tags/tag18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4.xml"/><Relationship Id="rId4" Type="http://schemas.openxmlformats.org/officeDocument/2006/relationships/tags" Target="../tags/tag2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>
            <a:off x="0" y="6544310"/>
            <a:ext cx="12192000" cy="380365"/>
          </a:xfrm>
          <a:custGeom>
            <a:avLst/>
            <a:gdLst>
              <a:gd name="connsiteX0" fmla="*/ 9989088 w 12192000"/>
              <a:gd name="connsiteY0" fmla="*/ 1234 h 1662297"/>
              <a:gd name="connsiteX1" fmla="*/ 12010490 w 12192000"/>
              <a:gd name="connsiteY1" fmla="*/ 650294 h 1662297"/>
              <a:gd name="connsiteX2" fmla="*/ 12191066 w 12192000"/>
              <a:gd name="connsiteY2" fmla="*/ 808193 h 1662297"/>
              <a:gd name="connsiteX3" fmla="*/ 12192000 w 12192000"/>
              <a:gd name="connsiteY3" fmla="*/ 808714 h 1662297"/>
              <a:gd name="connsiteX4" fmla="*/ 12192000 w 12192000"/>
              <a:gd name="connsiteY4" fmla="*/ 1662297 h 1662297"/>
              <a:gd name="connsiteX5" fmla="*/ 0 w 12192000"/>
              <a:gd name="connsiteY5" fmla="*/ 1662297 h 1662297"/>
              <a:gd name="connsiteX6" fmla="*/ 0 w 12192000"/>
              <a:gd name="connsiteY6" fmla="*/ 588647 h 1662297"/>
              <a:gd name="connsiteX7" fmla="*/ 3657601 w 12192000"/>
              <a:gd name="connsiteY7" fmla="*/ 1400305 h 1662297"/>
              <a:gd name="connsiteX8" fmla="*/ 9989088 w 12192000"/>
              <a:gd name="connsiteY8" fmla="*/ 1234 h 166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662297">
                <a:moveTo>
                  <a:pt x="9989088" y="1234"/>
                </a:moveTo>
                <a:cubicBezTo>
                  <a:pt x="10884135" y="-16377"/>
                  <a:pt x="11627778" y="152319"/>
                  <a:pt x="12010490" y="650294"/>
                </a:cubicBezTo>
                <a:cubicBezTo>
                  <a:pt x="12081410" y="722427"/>
                  <a:pt x="12141167" y="774283"/>
                  <a:pt x="12191066" y="808193"/>
                </a:cubicBezTo>
                <a:lnTo>
                  <a:pt x="12192000" y="808714"/>
                </a:lnTo>
                <a:lnTo>
                  <a:pt x="12192000" y="1662297"/>
                </a:lnTo>
                <a:lnTo>
                  <a:pt x="0" y="1662297"/>
                </a:lnTo>
                <a:lnTo>
                  <a:pt x="0" y="588647"/>
                </a:lnTo>
                <a:cubicBezTo>
                  <a:pt x="833919" y="113467"/>
                  <a:pt x="1819098" y="1799285"/>
                  <a:pt x="3657601" y="1400305"/>
                </a:cubicBezTo>
                <a:cubicBezTo>
                  <a:pt x="4425595" y="1307998"/>
                  <a:pt x="7701745" y="46241"/>
                  <a:pt x="9989088" y="1234"/>
                </a:cubicBezTo>
                <a:close/>
              </a:path>
            </a:pathLst>
          </a:custGeom>
          <a:solidFill>
            <a:srgbClr val="8CA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" name="任意多边形 31"/>
          <p:cNvSpPr/>
          <p:nvPr userDrawn="1">
            <p:custDataLst>
              <p:tags r:id="rId2"/>
            </p:custDataLst>
          </p:nvPr>
        </p:nvSpPr>
        <p:spPr>
          <a:xfrm rot="10800000">
            <a:off x="0" y="0"/>
            <a:ext cx="12192000" cy="405130"/>
          </a:xfrm>
          <a:custGeom>
            <a:avLst/>
            <a:gdLst>
              <a:gd name="connsiteX0" fmla="*/ 9989088 w 12192000"/>
              <a:gd name="connsiteY0" fmla="*/ 1234 h 1662297"/>
              <a:gd name="connsiteX1" fmla="*/ 12010490 w 12192000"/>
              <a:gd name="connsiteY1" fmla="*/ 650294 h 1662297"/>
              <a:gd name="connsiteX2" fmla="*/ 12191066 w 12192000"/>
              <a:gd name="connsiteY2" fmla="*/ 808193 h 1662297"/>
              <a:gd name="connsiteX3" fmla="*/ 12192000 w 12192000"/>
              <a:gd name="connsiteY3" fmla="*/ 808714 h 1662297"/>
              <a:gd name="connsiteX4" fmla="*/ 12192000 w 12192000"/>
              <a:gd name="connsiteY4" fmla="*/ 1662297 h 1662297"/>
              <a:gd name="connsiteX5" fmla="*/ 0 w 12192000"/>
              <a:gd name="connsiteY5" fmla="*/ 1662297 h 1662297"/>
              <a:gd name="connsiteX6" fmla="*/ 0 w 12192000"/>
              <a:gd name="connsiteY6" fmla="*/ 588647 h 1662297"/>
              <a:gd name="connsiteX7" fmla="*/ 3657601 w 12192000"/>
              <a:gd name="connsiteY7" fmla="*/ 1400305 h 1662297"/>
              <a:gd name="connsiteX8" fmla="*/ 9989088 w 12192000"/>
              <a:gd name="connsiteY8" fmla="*/ 1234 h 1662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1662297">
                <a:moveTo>
                  <a:pt x="9989088" y="1234"/>
                </a:moveTo>
                <a:cubicBezTo>
                  <a:pt x="10884135" y="-16377"/>
                  <a:pt x="11627778" y="152319"/>
                  <a:pt x="12010490" y="650294"/>
                </a:cubicBezTo>
                <a:cubicBezTo>
                  <a:pt x="12081410" y="722427"/>
                  <a:pt x="12141167" y="774283"/>
                  <a:pt x="12191066" y="808193"/>
                </a:cubicBezTo>
                <a:lnTo>
                  <a:pt x="12192000" y="808714"/>
                </a:lnTo>
                <a:lnTo>
                  <a:pt x="12192000" y="1662297"/>
                </a:lnTo>
                <a:lnTo>
                  <a:pt x="0" y="1662297"/>
                </a:lnTo>
                <a:lnTo>
                  <a:pt x="0" y="588647"/>
                </a:lnTo>
                <a:cubicBezTo>
                  <a:pt x="833919" y="113467"/>
                  <a:pt x="1819098" y="1799285"/>
                  <a:pt x="3657601" y="1400305"/>
                </a:cubicBezTo>
                <a:cubicBezTo>
                  <a:pt x="4425595" y="1307998"/>
                  <a:pt x="7701745" y="46241"/>
                  <a:pt x="9989088" y="1234"/>
                </a:cubicBezTo>
                <a:close/>
              </a:path>
            </a:pathLst>
          </a:custGeom>
          <a:solidFill>
            <a:srgbClr val="8CA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图文框 23"/>
          <p:cNvSpPr/>
          <p:nvPr userDrawn="1">
            <p:custDataLst>
              <p:tags r:id="rId1"/>
            </p:custDataLst>
          </p:nvPr>
        </p:nvSpPr>
        <p:spPr>
          <a:xfrm>
            <a:off x="635" y="635"/>
            <a:ext cx="12191365" cy="6857365"/>
          </a:xfrm>
          <a:prstGeom prst="frame">
            <a:avLst>
              <a:gd name="adj1" fmla="val 1333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1" name="组合 20"/>
          <p:cNvGrpSpPr/>
          <p:nvPr userDrawn="1"/>
        </p:nvGrpSpPr>
        <p:grpSpPr>
          <a:xfrm>
            <a:off x="346710" y="220980"/>
            <a:ext cx="11483340" cy="604520"/>
            <a:chOff x="546" y="348"/>
            <a:chExt cx="18084" cy="952"/>
          </a:xfrm>
        </p:grpSpPr>
        <p:grpSp>
          <p:nvGrpSpPr>
            <p:cNvPr id="5" name="组合 4"/>
            <p:cNvGrpSpPr/>
            <p:nvPr userDrawn="1"/>
          </p:nvGrpSpPr>
          <p:grpSpPr>
            <a:xfrm>
              <a:off x="596" y="348"/>
              <a:ext cx="4342" cy="822"/>
              <a:chOff x="50" y="188"/>
              <a:chExt cx="4342" cy="822"/>
            </a:xfrm>
          </p:grpSpPr>
          <p:sp>
            <p:nvSpPr>
              <p:cNvPr id="33" name="矩形 32"/>
              <p:cNvSpPr/>
              <p:nvPr>
                <p:custDataLst>
                  <p:tags r:id="rId3"/>
                </p:custDataLst>
              </p:nvPr>
            </p:nvSpPr>
            <p:spPr>
              <a:xfrm>
                <a:off x="50" y="340"/>
                <a:ext cx="528" cy="518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28524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3200" b="1" i="0" u="none" strike="noStrike" kern="0" cap="none" spc="0" normalizeH="0" baseline="0" noProof="0">
                  <a:ln>
                    <a:noFill/>
                  </a:ln>
                  <a:solidFill>
                    <a:srgbClr val="397E9E"/>
                  </a:solidFill>
                  <a:effectLst/>
                  <a:uLnTx/>
                  <a:uFillTx/>
                  <a:latin typeface="Century Gothic" panose="020B0502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矩形 17"/>
              <p:cNvSpPr/>
              <p:nvPr>
                <p:custDataLst>
                  <p:tags r:id="rId4"/>
                </p:custDataLst>
              </p:nvPr>
            </p:nvSpPr>
            <p:spPr>
              <a:xfrm>
                <a:off x="660" y="340"/>
                <a:ext cx="120" cy="518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28524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3200" b="1" i="0" u="none" strike="noStrike" kern="0" cap="none" spc="0" normalizeH="0" baseline="0" noProof="0">
                  <a:ln>
                    <a:noFill/>
                  </a:ln>
                  <a:solidFill>
                    <a:srgbClr val="397E9E"/>
                  </a:solidFill>
                  <a:effectLst/>
                  <a:uLnTx/>
                  <a:uFillTx/>
                  <a:latin typeface="Century Gothic" panose="020B0502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文本占位符 3"/>
              <p:cNvSpPr/>
              <p:nvPr>
                <p:custDataLst>
                  <p:tags r:id="rId5"/>
                </p:custDataLst>
              </p:nvPr>
            </p:nvSpPr>
            <p:spPr>
              <a:xfrm>
                <a:off x="553" y="188"/>
                <a:ext cx="3839" cy="822"/>
              </a:xfrm>
              <a:prstGeom prst="rect">
                <a:avLst/>
              </a:prstGeom>
            </p:spPr>
            <p:txBody>
              <a:bodyPr wrap="square" anchor="t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lvl="0" algn="ctr">
                  <a:buClrTx/>
                  <a:buSzTx/>
                  <a:buFontTx/>
                  <a:defRPr/>
                </a:pPr>
                <a:r>
                  <a:rPr lang="zh-CN" altLang="en-US" sz="2800" b="1">
                    <a:solidFill>
                      <a:schemeClr val="accent5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学 习 目 标</a:t>
                </a:r>
              </a:p>
            </p:txBody>
          </p:sp>
        </p:grpSp>
        <p:sp>
          <p:nvSpPr>
            <p:cNvPr id="20" name="矩形 19"/>
            <p:cNvSpPr/>
            <p:nvPr userDrawn="1">
              <p:custDataLst>
                <p:tags r:id="rId2"/>
              </p:custDataLst>
            </p:nvPr>
          </p:nvSpPr>
          <p:spPr>
            <a:xfrm rot="16200000">
              <a:off x="9574" y="-7756"/>
              <a:ext cx="28" cy="18085"/>
            </a:xfrm>
            <a:prstGeom prst="rect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8524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600" b="1" i="0" u="none" strike="noStrike" kern="0" cap="none" spc="0" normalizeH="0" baseline="0" noProof="0">
                <a:ln>
                  <a:noFill/>
                </a:ln>
                <a:solidFill>
                  <a:srgbClr val="397E9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图文框 23"/>
          <p:cNvSpPr/>
          <p:nvPr userDrawn="1">
            <p:custDataLst>
              <p:tags r:id="rId1"/>
            </p:custDataLst>
          </p:nvPr>
        </p:nvSpPr>
        <p:spPr>
          <a:xfrm>
            <a:off x="635" y="635"/>
            <a:ext cx="12191365" cy="6857365"/>
          </a:xfrm>
          <a:prstGeom prst="frame">
            <a:avLst>
              <a:gd name="adj1" fmla="val 1333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1" name="组合 20"/>
          <p:cNvGrpSpPr/>
          <p:nvPr userDrawn="1"/>
        </p:nvGrpSpPr>
        <p:grpSpPr>
          <a:xfrm>
            <a:off x="346710" y="220980"/>
            <a:ext cx="11483975" cy="605155"/>
            <a:chOff x="546" y="348"/>
            <a:chExt cx="18085" cy="953"/>
          </a:xfrm>
        </p:grpSpPr>
        <p:grpSp>
          <p:nvGrpSpPr>
            <p:cNvPr id="5" name="组合 4"/>
            <p:cNvGrpSpPr/>
            <p:nvPr userDrawn="1"/>
          </p:nvGrpSpPr>
          <p:grpSpPr>
            <a:xfrm>
              <a:off x="596" y="348"/>
              <a:ext cx="4117" cy="822"/>
              <a:chOff x="50" y="188"/>
              <a:chExt cx="4117" cy="822"/>
            </a:xfrm>
          </p:grpSpPr>
          <p:sp>
            <p:nvSpPr>
              <p:cNvPr id="33" name="矩形 32"/>
              <p:cNvSpPr/>
              <p:nvPr>
                <p:custDataLst>
                  <p:tags r:id="rId3"/>
                </p:custDataLst>
              </p:nvPr>
            </p:nvSpPr>
            <p:spPr>
              <a:xfrm>
                <a:off x="50" y="340"/>
                <a:ext cx="528" cy="518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28524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3200" b="1" i="0" u="none" strike="noStrike" kern="0" cap="none" spc="0" normalizeH="0" baseline="0" noProof="0">
                  <a:ln>
                    <a:noFill/>
                  </a:ln>
                  <a:solidFill>
                    <a:srgbClr val="397E9E"/>
                  </a:solidFill>
                  <a:effectLst/>
                  <a:uLnTx/>
                  <a:uFillTx/>
                  <a:latin typeface="Century Gothic" panose="020B0502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矩形 17"/>
              <p:cNvSpPr/>
              <p:nvPr>
                <p:custDataLst>
                  <p:tags r:id="rId4"/>
                </p:custDataLst>
              </p:nvPr>
            </p:nvSpPr>
            <p:spPr>
              <a:xfrm>
                <a:off x="660" y="340"/>
                <a:ext cx="120" cy="518"/>
              </a:xfrm>
              <a:prstGeom prst="rect">
                <a:avLst/>
              </a:prstGeom>
              <a:solidFill>
                <a:schemeClr val="accent6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28524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3200" b="1" i="0" u="none" strike="noStrike" kern="0" cap="none" spc="0" normalizeH="0" baseline="0" noProof="0">
                  <a:ln>
                    <a:noFill/>
                  </a:ln>
                  <a:solidFill>
                    <a:srgbClr val="397E9E"/>
                  </a:solidFill>
                  <a:effectLst/>
                  <a:uLnTx/>
                  <a:uFillTx/>
                  <a:latin typeface="Century Gothic" panose="020B0502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文本占位符 3"/>
              <p:cNvSpPr/>
              <p:nvPr>
                <p:custDataLst>
                  <p:tags r:id="rId5"/>
                </p:custDataLst>
              </p:nvPr>
            </p:nvSpPr>
            <p:spPr>
              <a:xfrm>
                <a:off x="779" y="188"/>
                <a:ext cx="3388" cy="822"/>
              </a:xfrm>
              <a:prstGeom prst="rect">
                <a:avLst/>
              </a:prstGeom>
            </p:spPr>
            <p:txBody>
              <a:bodyPr wrap="square" anchor="t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lvl="0" algn="ctr">
                  <a:buClrTx/>
                  <a:buSzTx/>
                  <a:buFontTx/>
                  <a:defRPr/>
                </a:pPr>
                <a:r>
                  <a:rPr lang="zh-CN" altLang="en-US" sz="2800" b="1">
                    <a:solidFill>
                      <a:srgbClr val="00B05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新</a:t>
                </a:r>
                <a:r>
                  <a:rPr lang="en-US" altLang="zh-CN" sz="2800" b="1">
                    <a:solidFill>
                      <a:srgbClr val="00B05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 </a:t>
                </a:r>
                <a:r>
                  <a:rPr lang="zh-CN" altLang="en-US" sz="2800" b="1">
                    <a:solidFill>
                      <a:srgbClr val="00B05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知</a:t>
                </a:r>
                <a:r>
                  <a:rPr lang="en-US" altLang="zh-CN" sz="2800" b="1">
                    <a:solidFill>
                      <a:srgbClr val="00B05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 </a:t>
                </a:r>
                <a:r>
                  <a:rPr lang="zh-CN" altLang="en-US" sz="2800" b="1">
                    <a:solidFill>
                      <a:srgbClr val="00B05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讲</a:t>
                </a:r>
                <a:r>
                  <a:rPr lang="en-US" altLang="zh-CN" sz="2800" b="1">
                    <a:solidFill>
                      <a:srgbClr val="00B05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 </a:t>
                </a:r>
                <a:r>
                  <a:rPr lang="zh-CN" altLang="en-US" sz="2800" b="1">
                    <a:solidFill>
                      <a:srgbClr val="00B05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解</a:t>
                </a:r>
              </a:p>
            </p:txBody>
          </p:sp>
        </p:grpSp>
        <p:sp>
          <p:nvSpPr>
            <p:cNvPr id="20" name="矩形 19"/>
            <p:cNvSpPr/>
            <p:nvPr userDrawn="1">
              <p:custDataLst>
                <p:tags r:id="rId2"/>
              </p:custDataLst>
            </p:nvPr>
          </p:nvSpPr>
          <p:spPr>
            <a:xfrm rot="16200000">
              <a:off x="9574" y="-7756"/>
              <a:ext cx="28" cy="18085"/>
            </a:xfrm>
            <a:prstGeom prst="rect">
              <a:avLst/>
            </a:prstGeom>
            <a:solidFill>
              <a:srgbClr val="00B050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8524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600" b="1" i="0" u="none" strike="noStrike" kern="0" cap="none" spc="0" normalizeH="0" baseline="0" noProof="0">
                <a:ln>
                  <a:noFill/>
                </a:ln>
                <a:solidFill>
                  <a:srgbClr val="397E9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图文框 23"/>
          <p:cNvSpPr/>
          <p:nvPr userDrawn="1">
            <p:custDataLst>
              <p:tags r:id="rId1"/>
            </p:custDataLst>
          </p:nvPr>
        </p:nvSpPr>
        <p:spPr>
          <a:xfrm>
            <a:off x="635" y="635"/>
            <a:ext cx="12191365" cy="6857365"/>
          </a:xfrm>
          <a:prstGeom prst="frame">
            <a:avLst>
              <a:gd name="adj1" fmla="val 1333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/>
          <p:cNvGrpSpPr/>
          <p:nvPr userDrawn="1"/>
        </p:nvGrpSpPr>
        <p:grpSpPr>
          <a:xfrm>
            <a:off x="378460" y="220980"/>
            <a:ext cx="2633980" cy="521970"/>
            <a:chOff x="50" y="188"/>
            <a:chExt cx="4148" cy="822"/>
          </a:xfrm>
        </p:grpSpPr>
        <p:sp>
          <p:nvSpPr>
            <p:cNvPr id="33" name="矩形 32"/>
            <p:cNvSpPr/>
            <p:nvPr>
              <p:custDataLst>
                <p:tags r:id="rId3"/>
              </p:custDataLst>
            </p:nvPr>
          </p:nvSpPr>
          <p:spPr>
            <a:xfrm>
              <a:off x="50" y="340"/>
              <a:ext cx="528" cy="51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8524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397E9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>
              <p:custDataLst>
                <p:tags r:id="rId4"/>
              </p:custDataLst>
            </p:nvPr>
          </p:nvSpPr>
          <p:spPr>
            <a:xfrm>
              <a:off x="660" y="340"/>
              <a:ext cx="120" cy="51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8524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3200" b="1" i="0" u="none" strike="noStrike" kern="0" cap="none" spc="0" normalizeH="0" baseline="0" noProof="0">
                <a:ln>
                  <a:noFill/>
                </a:ln>
                <a:solidFill>
                  <a:srgbClr val="397E9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pitchFamily="34" charset="-122"/>
              </a:endParaRPr>
            </a:p>
          </p:txBody>
        </p:sp>
        <p:sp>
          <p:nvSpPr>
            <p:cNvPr id="19" name="文本占位符 3"/>
            <p:cNvSpPr/>
            <p:nvPr>
              <p:custDataLst>
                <p:tags r:id="rId5"/>
              </p:custDataLst>
            </p:nvPr>
          </p:nvSpPr>
          <p:spPr>
            <a:xfrm>
              <a:off x="748" y="188"/>
              <a:ext cx="3450" cy="822"/>
            </a:xfrm>
            <a:prstGeom prst="rect">
              <a:avLst/>
            </a:prstGeom>
          </p:spPr>
          <p:txBody>
            <a:bodyPr wrap="square" anchor="t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algn="ctr">
                <a:buClrTx/>
                <a:buSzTx/>
                <a:buFontTx/>
                <a:defRPr/>
              </a:pPr>
              <a:r>
                <a:rPr lang="zh-CN" altLang="en-US" sz="2800" b="1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当</a:t>
              </a:r>
              <a:r>
                <a:rPr lang="en-US" altLang="zh-CN" sz="2800" b="1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 </a:t>
              </a:r>
              <a:r>
                <a:rPr lang="zh-CN" altLang="en-US" sz="2800" b="1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堂</a:t>
              </a:r>
              <a:r>
                <a:rPr lang="en-US" altLang="zh-CN" sz="2800" b="1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 </a:t>
              </a:r>
              <a:r>
                <a:rPr lang="zh-CN" altLang="en-US" sz="2800" b="1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小</a:t>
              </a:r>
              <a:r>
                <a:rPr lang="en-US" altLang="zh-CN" sz="2800" b="1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 </a:t>
              </a:r>
              <a:r>
                <a:rPr lang="zh-CN" altLang="en-US" sz="2800" b="1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测</a:t>
              </a:r>
            </a:p>
          </p:txBody>
        </p:sp>
      </p:grpSp>
      <p:sp>
        <p:nvSpPr>
          <p:cNvPr id="20" name="矩形 19"/>
          <p:cNvSpPr/>
          <p:nvPr userDrawn="1">
            <p:custDataLst>
              <p:tags r:id="rId2"/>
            </p:custDataLst>
          </p:nvPr>
        </p:nvSpPr>
        <p:spPr>
          <a:xfrm rot="16200000">
            <a:off x="6079490" y="-4925060"/>
            <a:ext cx="17780" cy="1148397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24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600" b="1" i="0" u="none" strike="noStrike" kern="0" cap="none" spc="0" normalizeH="0" baseline="0" noProof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 panose="020B050202020202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图文框 23"/>
          <p:cNvSpPr/>
          <p:nvPr userDrawn="1">
            <p:custDataLst>
              <p:tags r:id="rId1"/>
            </p:custDataLst>
          </p:nvPr>
        </p:nvSpPr>
        <p:spPr>
          <a:xfrm>
            <a:off x="635" y="635"/>
            <a:ext cx="12191365" cy="6857365"/>
          </a:xfrm>
          <a:prstGeom prst="frame">
            <a:avLst>
              <a:gd name="adj1" fmla="val 1333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1" name="组合 20"/>
          <p:cNvGrpSpPr/>
          <p:nvPr userDrawn="1"/>
        </p:nvGrpSpPr>
        <p:grpSpPr>
          <a:xfrm>
            <a:off x="346710" y="220980"/>
            <a:ext cx="11483975" cy="605155"/>
            <a:chOff x="546" y="348"/>
            <a:chExt cx="18085" cy="953"/>
          </a:xfrm>
        </p:grpSpPr>
        <p:grpSp>
          <p:nvGrpSpPr>
            <p:cNvPr id="5" name="组合 4"/>
            <p:cNvGrpSpPr/>
            <p:nvPr userDrawn="1"/>
          </p:nvGrpSpPr>
          <p:grpSpPr>
            <a:xfrm>
              <a:off x="596" y="348"/>
              <a:ext cx="4060" cy="822"/>
              <a:chOff x="50" y="188"/>
              <a:chExt cx="4060" cy="822"/>
            </a:xfrm>
          </p:grpSpPr>
          <p:sp>
            <p:nvSpPr>
              <p:cNvPr id="33" name="矩形 32"/>
              <p:cNvSpPr/>
              <p:nvPr>
                <p:custDataLst>
                  <p:tags r:id="rId3"/>
                </p:custDataLst>
              </p:nvPr>
            </p:nvSpPr>
            <p:spPr>
              <a:xfrm>
                <a:off x="50" y="340"/>
                <a:ext cx="528" cy="518"/>
              </a:xfrm>
              <a:prstGeom prst="rect">
                <a:avLst/>
              </a:prstGeom>
              <a:solidFill>
                <a:srgbClr val="FF000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28524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3200" b="1" i="0" u="none" strike="noStrike" kern="0" cap="none" spc="0" normalizeH="0" baseline="0" noProof="0">
                  <a:ln>
                    <a:noFill/>
                  </a:ln>
                  <a:solidFill>
                    <a:srgbClr val="397E9E"/>
                  </a:solidFill>
                  <a:effectLst/>
                  <a:uLnTx/>
                  <a:uFillTx/>
                  <a:latin typeface="Century Gothic" panose="020B0502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矩形 17"/>
              <p:cNvSpPr/>
              <p:nvPr>
                <p:custDataLst>
                  <p:tags r:id="rId4"/>
                </p:custDataLst>
              </p:nvPr>
            </p:nvSpPr>
            <p:spPr>
              <a:xfrm>
                <a:off x="660" y="340"/>
                <a:ext cx="120" cy="518"/>
              </a:xfrm>
              <a:prstGeom prst="rect">
                <a:avLst/>
              </a:prstGeom>
              <a:solidFill>
                <a:srgbClr val="FF000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128524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3200" b="1" i="0" u="none" strike="noStrike" kern="0" cap="none" spc="0" normalizeH="0" baseline="0" noProof="0">
                  <a:ln>
                    <a:noFill/>
                  </a:ln>
                  <a:solidFill>
                    <a:srgbClr val="397E9E"/>
                  </a:solidFill>
                  <a:effectLst/>
                  <a:uLnTx/>
                  <a:uFillTx/>
                  <a:latin typeface="Century Gothic" panose="020B050202020202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文本占位符 3"/>
              <p:cNvSpPr/>
              <p:nvPr>
                <p:custDataLst>
                  <p:tags r:id="rId5"/>
                </p:custDataLst>
              </p:nvPr>
            </p:nvSpPr>
            <p:spPr>
              <a:xfrm>
                <a:off x="836" y="188"/>
                <a:ext cx="3274" cy="822"/>
              </a:xfrm>
              <a:prstGeom prst="rect">
                <a:avLst/>
              </a:prstGeom>
            </p:spPr>
            <p:txBody>
              <a:bodyPr wrap="square" anchor="t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lvl="0" algn="ctr">
                  <a:buClrTx/>
                  <a:buSzTx/>
                  <a:buFontTx/>
                  <a:defRPr/>
                </a:pPr>
                <a:r>
                  <a:rPr lang="zh-CN" altLang="en-US" sz="2800" b="1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课</a:t>
                </a:r>
                <a:r>
                  <a:rPr lang="en-US" altLang="zh-CN" sz="2800" b="1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 </a:t>
                </a:r>
                <a:r>
                  <a:rPr lang="zh-CN" altLang="en-US" sz="2800" b="1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堂</a:t>
                </a:r>
                <a:r>
                  <a:rPr lang="en-US" altLang="zh-CN" sz="2800" b="1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 </a:t>
                </a:r>
                <a:r>
                  <a:rPr lang="zh-CN" altLang="en-US" sz="2800" b="1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总</a:t>
                </a:r>
                <a:r>
                  <a:rPr lang="en-US" altLang="zh-CN" sz="2800" b="1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 </a:t>
                </a:r>
                <a:r>
                  <a:rPr lang="zh-CN" altLang="en-US" sz="2800" b="1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rPr>
                  <a:t>结</a:t>
                </a:r>
              </a:p>
            </p:txBody>
          </p:sp>
        </p:grpSp>
        <p:sp>
          <p:nvSpPr>
            <p:cNvPr id="20" name="矩形 19"/>
            <p:cNvSpPr/>
            <p:nvPr userDrawn="1">
              <p:custDataLst>
                <p:tags r:id="rId2"/>
              </p:custDataLst>
            </p:nvPr>
          </p:nvSpPr>
          <p:spPr>
            <a:xfrm rot="16200000">
              <a:off x="9574" y="-7756"/>
              <a:ext cx="28" cy="18085"/>
            </a:xfrm>
            <a:prstGeom prst="rect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28524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600" b="1" i="0" u="none" strike="noStrike" kern="0" cap="none" spc="0" normalizeH="0" baseline="0" noProof="0">
                <a:ln>
                  <a:noFill/>
                </a:ln>
                <a:solidFill>
                  <a:srgbClr val="397E9E"/>
                </a:solidFill>
                <a:effectLst/>
                <a:uLnTx/>
                <a:uFillTx/>
                <a:latin typeface="Century Gothic" panose="020B0502020202020204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图文框 23"/>
          <p:cNvSpPr/>
          <p:nvPr userDrawn="1">
            <p:custDataLst>
              <p:tags r:id="rId1"/>
            </p:custDataLst>
          </p:nvPr>
        </p:nvSpPr>
        <p:spPr>
          <a:xfrm>
            <a:off x="635" y="635"/>
            <a:ext cx="12191365" cy="6857365"/>
          </a:xfrm>
          <a:prstGeom prst="frame">
            <a:avLst>
              <a:gd name="adj1" fmla="val 1333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 userDrawn="1">
            <p:custDataLst>
              <p:tags r:id="rId8"/>
            </p:custDataLst>
          </p:nvPr>
        </p:nvSpPr>
        <p:spPr>
          <a:xfrm>
            <a:off x="635" y="1270"/>
            <a:ext cx="12190730" cy="6856095"/>
          </a:xfrm>
          <a:prstGeom prst="rect">
            <a:avLst/>
          </a:prstGeom>
          <a:solidFill>
            <a:srgbClr val="DCE6EC">
              <a:alpha val="2000"/>
            </a:srgbClr>
          </a:solidFill>
          <a:ln w="12700" cmpd="sng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 userDrawn="1"/>
        </p:nvSpPr>
        <p:spPr>
          <a:xfrm>
            <a:off x="113030" y="6751320"/>
            <a:ext cx="817245" cy="106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">
                <a:solidFill>
                  <a:srgbClr val="FCFDFD"/>
                </a:solidFill>
              </a:rPr>
              <a:t>32999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7.wmf"/><Relationship Id="rId18" Type="http://schemas.openxmlformats.org/officeDocument/2006/relationships/oleObject" Target="../embeddings/oleObject9.bin"/><Relationship Id="rId3" Type="http://schemas.openxmlformats.org/officeDocument/2006/relationships/image" Target="../media/image2.wmf"/><Relationship Id="rId21" Type="http://schemas.openxmlformats.org/officeDocument/2006/relationships/oleObject" Target="../embeddings/oleObject11.bin"/><Relationship Id="rId7" Type="http://schemas.openxmlformats.org/officeDocument/2006/relationships/image" Target="../media/image4.wmf"/><Relationship Id="rId12" Type="http://schemas.openxmlformats.org/officeDocument/2006/relationships/oleObject" Target="../embeddings/oleObject6.bin"/><Relationship Id="rId17" Type="http://schemas.openxmlformats.org/officeDocument/2006/relationships/image" Target="../media/image9.wmf"/><Relationship Id="rId2" Type="http://schemas.openxmlformats.org/officeDocument/2006/relationships/oleObject" Target="../embeddings/oleObject1.bin"/><Relationship Id="rId16" Type="http://schemas.openxmlformats.org/officeDocument/2006/relationships/oleObject" Target="../embeddings/oleObject8.bin"/><Relationship Id="rId20" Type="http://schemas.openxmlformats.org/officeDocument/2006/relationships/oleObject" Target="../embeddings/oleObject10.bin"/><Relationship Id="rId1" Type="http://schemas.openxmlformats.org/officeDocument/2006/relationships/slideLayout" Target="../slideLayouts/slideLayout3.x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6.wmf"/><Relationship Id="rId5" Type="http://schemas.openxmlformats.org/officeDocument/2006/relationships/image" Target="../media/image3.wmf"/><Relationship Id="rId15" Type="http://schemas.openxmlformats.org/officeDocument/2006/relationships/image" Target="../media/image8.wmf"/><Relationship Id="rId10" Type="http://schemas.openxmlformats.org/officeDocument/2006/relationships/oleObject" Target="../embeddings/oleObject5.bin"/><Relationship Id="rId19" Type="http://schemas.openxmlformats.org/officeDocument/2006/relationships/image" Target="../media/image10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5.wmf"/><Relationship Id="rId14" Type="http://schemas.openxmlformats.org/officeDocument/2006/relationships/oleObject" Target="../embeddings/oleObject7.bin"/><Relationship Id="rId22" Type="http://schemas.openxmlformats.org/officeDocument/2006/relationships/oleObject" Target="../embeddings/oleObject12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1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16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16.wmf"/><Relationship Id="rId7" Type="http://schemas.openxmlformats.org/officeDocument/2006/relationships/image" Target="../media/image18.wmf"/><Relationship Id="rId2" Type="http://schemas.openxmlformats.org/officeDocument/2006/relationships/oleObject" Target="../embeddings/oleObject18.bin"/><Relationship Id="rId1" Type="http://schemas.openxmlformats.org/officeDocument/2006/relationships/slideLayout" Target="../slideLayouts/slideLayout3.x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9.bin"/><Relationship Id="rId9" Type="http://schemas.openxmlformats.org/officeDocument/2006/relationships/image" Target="../media/image1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image" Target="../media/image20.png"/><Relationship Id="rId7" Type="http://schemas.openxmlformats.org/officeDocument/2006/relationships/image" Target="../media/image2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oleObject" Target="../embeddings/oleObject23.bin"/><Relationship Id="rId11" Type="http://schemas.openxmlformats.org/officeDocument/2006/relationships/image" Target="../media/image24.wmf"/><Relationship Id="rId5" Type="http://schemas.openxmlformats.org/officeDocument/2006/relationships/image" Target="../media/image21.wmf"/><Relationship Id="rId10" Type="http://schemas.openxmlformats.org/officeDocument/2006/relationships/oleObject" Target="../embeddings/oleObject25.bin"/><Relationship Id="rId4" Type="http://schemas.openxmlformats.org/officeDocument/2006/relationships/oleObject" Target="../embeddings/oleObject22.bin"/><Relationship Id="rId9" Type="http://schemas.openxmlformats.org/officeDocument/2006/relationships/image" Target="../media/image2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25.wmf"/><Relationship Id="rId7" Type="http://schemas.openxmlformats.org/officeDocument/2006/relationships/image" Target="../media/image27.wmf"/><Relationship Id="rId2" Type="http://schemas.openxmlformats.org/officeDocument/2006/relationships/oleObject" Target="../embeddings/oleObject26.bin"/><Relationship Id="rId1" Type="http://schemas.openxmlformats.org/officeDocument/2006/relationships/slideLayout" Target="../slideLayouts/slideLayout3.x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7.bin"/><Relationship Id="rId9" Type="http://schemas.openxmlformats.org/officeDocument/2006/relationships/image" Target="../media/image28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33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wmf"/><Relationship Id="rId11" Type="http://schemas.openxmlformats.org/officeDocument/2006/relationships/oleObject" Target="../embeddings/oleObject34.bin"/><Relationship Id="rId5" Type="http://schemas.openxmlformats.org/officeDocument/2006/relationships/oleObject" Target="../embeddings/oleObject31.bin"/><Relationship Id="rId10" Type="http://schemas.openxmlformats.org/officeDocument/2006/relationships/image" Target="../media/image32.wmf"/><Relationship Id="rId4" Type="http://schemas.openxmlformats.org/officeDocument/2006/relationships/image" Target="../media/image29.wmf"/><Relationship Id="rId9" Type="http://schemas.openxmlformats.org/officeDocument/2006/relationships/oleObject" Target="../embeddings/oleObject33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image" Target="../media/image39.wmf"/><Relationship Id="rId3" Type="http://schemas.openxmlformats.org/officeDocument/2006/relationships/image" Target="../media/image34.wmf"/><Relationship Id="rId7" Type="http://schemas.openxmlformats.org/officeDocument/2006/relationships/image" Target="../media/image36.wmf"/><Relationship Id="rId12" Type="http://schemas.openxmlformats.org/officeDocument/2006/relationships/oleObject" Target="../embeddings/oleObject40.bin"/><Relationship Id="rId2" Type="http://schemas.openxmlformats.org/officeDocument/2006/relationships/oleObject" Target="../embeddings/oleObject35.bin"/><Relationship Id="rId1" Type="http://schemas.openxmlformats.org/officeDocument/2006/relationships/slideLayout" Target="../slideLayouts/slideLayout3.x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38.wmf"/><Relationship Id="rId5" Type="http://schemas.openxmlformats.org/officeDocument/2006/relationships/image" Target="../media/image35.wmf"/><Relationship Id="rId15" Type="http://schemas.openxmlformats.org/officeDocument/2006/relationships/image" Target="../media/image40.w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6.bin"/><Relationship Id="rId9" Type="http://schemas.openxmlformats.org/officeDocument/2006/relationships/image" Target="../media/image37.wmf"/><Relationship Id="rId14" Type="http://schemas.openxmlformats.org/officeDocument/2006/relationships/oleObject" Target="../embeddings/oleObject41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3" Type="http://schemas.openxmlformats.org/officeDocument/2006/relationships/image" Target="../media/image41.wmf"/><Relationship Id="rId7" Type="http://schemas.openxmlformats.org/officeDocument/2006/relationships/image" Target="../media/image43.wmf"/><Relationship Id="rId2" Type="http://schemas.openxmlformats.org/officeDocument/2006/relationships/oleObject" Target="../embeddings/oleObject42.bin"/><Relationship Id="rId1" Type="http://schemas.openxmlformats.org/officeDocument/2006/relationships/slideLayout" Target="../slideLayouts/slideLayout3.xml"/><Relationship Id="rId6" Type="http://schemas.openxmlformats.org/officeDocument/2006/relationships/oleObject" Target="../embeddings/oleObject44.bin"/><Relationship Id="rId11" Type="http://schemas.openxmlformats.org/officeDocument/2006/relationships/image" Target="../media/image45.wmf"/><Relationship Id="rId5" Type="http://schemas.openxmlformats.org/officeDocument/2006/relationships/image" Target="../media/image42.wmf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3.bin"/><Relationship Id="rId9" Type="http://schemas.openxmlformats.org/officeDocument/2006/relationships/image" Target="../media/image4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47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13" Type="http://schemas.openxmlformats.org/officeDocument/2006/relationships/oleObject" Target="../embeddings/oleObject53.bin"/><Relationship Id="rId18" Type="http://schemas.openxmlformats.org/officeDocument/2006/relationships/image" Target="../media/image55.wmf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12" Type="http://schemas.openxmlformats.org/officeDocument/2006/relationships/image" Target="../media/image52.wmf"/><Relationship Id="rId17" Type="http://schemas.openxmlformats.org/officeDocument/2006/relationships/oleObject" Target="../embeddings/oleObject55.bin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54.wmf"/><Relationship Id="rId20" Type="http://schemas.openxmlformats.org/officeDocument/2006/relationships/image" Target="../media/image56.w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wmf"/><Relationship Id="rId11" Type="http://schemas.openxmlformats.org/officeDocument/2006/relationships/oleObject" Target="../embeddings/oleObject52.bin"/><Relationship Id="rId5" Type="http://schemas.openxmlformats.org/officeDocument/2006/relationships/oleObject" Target="../embeddings/oleObject49.bin"/><Relationship Id="rId15" Type="http://schemas.openxmlformats.org/officeDocument/2006/relationships/oleObject" Target="../embeddings/oleObject54.bin"/><Relationship Id="rId10" Type="http://schemas.openxmlformats.org/officeDocument/2006/relationships/image" Target="../media/image51.wmf"/><Relationship Id="rId19" Type="http://schemas.openxmlformats.org/officeDocument/2006/relationships/oleObject" Target="../embeddings/oleObject56.bin"/><Relationship Id="rId4" Type="http://schemas.openxmlformats.org/officeDocument/2006/relationships/image" Target="../media/image48.wmf"/><Relationship Id="rId9" Type="http://schemas.openxmlformats.org/officeDocument/2006/relationships/oleObject" Target="../embeddings/oleObject51.bin"/><Relationship Id="rId14" Type="http://schemas.openxmlformats.org/officeDocument/2006/relationships/image" Target="../media/image53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1630" y="356870"/>
            <a:ext cx="1384300" cy="6781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2639696" y="2196935"/>
            <a:ext cx="6790690" cy="952500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5400" b="1">
                <a:ln w="0"/>
                <a:solidFill>
                  <a:srgbClr val="7F7E7F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宋体" panose="02010600030101010101" pitchFamily="2" charset="-122"/>
                <a:sym typeface="+mn-ea"/>
              </a:rPr>
              <a:t>第四章 三角恒等变换</a:t>
            </a:r>
          </a:p>
        </p:txBody>
      </p:sp>
      <p:sp>
        <p:nvSpPr>
          <p:cNvPr id="4" name="矩形 3"/>
          <p:cNvSpPr/>
          <p:nvPr/>
        </p:nvSpPr>
        <p:spPr>
          <a:xfrm>
            <a:off x="2335531" y="3980815"/>
            <a:ext cx="7399020" cy="737235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4000" b="1">
                <a:ln w="0"/>
                <a:solidFill>
                  <a:srgbClr val="7F7E7F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宋体" panose="02010600030101010101" pitchFamily="2" charset="-122"/>
                <a:sym typeface="+mn-ea"/>
              </a:rPr>
              <a:t>4.2.3 三角函数的叠加及其应用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139825" y="1640840"/>
            <a:ext cx="973518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indent="0" algn="just" defTabSz="9144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800600" algn="l"/>
                <a:tab pos="9486900" algn="l"/>
              </a:tabLst>
              <a:defRPr/>
            </a:pPr>
            <a:r>
              <a:rPr lang="en-US" altLang="zh-CN" sz="2800" b="1" kern="100" noProof="0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1.</a:t>
            </a:r>
            <a:r>
              <a:rPr lang="zh-CN" altLang="en-US" sz="2800" b="1" kern="10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能灵活运用两角和与差的三角函数公</a:t>
            </a:r>
            <a:r>
              <a:rPr lang="en-US" altLang="zh-CN" sz="2800" b="1" kern="10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式对三角函数式化简.</a:t>
            </a:r>
            <a:endParaRPr lang="en-US" altLang="zh-CN" sz="2800" b="1" kern="100">
              <a:solidFill>
                <a:schemeClr val="tx1"/>
              </a:solidFill>
              <a:effectLst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just" defTabSz="914400">
              <a:lnSpc>
                <a:spcPct val="200000"/>
              </a:lnSpc>
              <a:tabLst>
                <a:tab pos="4800600" algn="l"/>
                <a:tab pos="9486900" algn="l"/>
              </a:tabLst>
            </a:pPr>
            <a:r>
              <a:rPr lang="en-US" altLang="zh-CN" sz="2800" b="1" kern="100" noProof="0">
                <a:solidFill>
                  <a:prstClr val="black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2.</a:t>
            </a:r>
            <a:r>
              <a:rPr lang="zh-CN" altLang="en-US" sz="2800" b="1" kern="10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理解辅助角公式的结构形式，并能利用该公式解决三角函数的图象与性质问题．</a:t>
            </a:r>
            <a:endParaRPr lang="en-US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069975" y="1202055"/>
            <a:ext cx="10208895" cy="3784600"/>
            <a:chOff x="1700" y="2108"/>
            <a:chExt cx="16077" cy="5960"/>
          </a:xfrm>
        </p:grpSpPr>
        <p:sp>
          <p:nvSpPr>
            <p:cNvPr id="21" name="文本框 20"/>
            <p:cNvSpPr txBox="1"/>
            <p:nvPr/>
          </p:nvSpPr>
          <p:spPr>
            <a:xfrm>
              <a:off x="1700" y="2108"/>
              <a:ext cx="16077" cy="59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fontAlgn="auto">
                <a:lnSpc>
                  <a:spcPct val="200000"/>
                </a:lnSpc>
              </a:pPr>
              <a:r>
                <a:rPr lang="zh-CN" altLang="zh-CN" sz="2400" kern="100">
                  <a:solidFill>
                    <a:srgbClr val="0000FF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回顾：</a:t>
              </a:r>
              <a:r>
                <a:rPr lang="zh-CN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填空</a:t>
              </a:r>
              <a:r>
                <a:rPr lang="en-US" altLang="zh-CN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.</a:t>
              </a:r>
            </a:p>
            <a:p>
              <a:pPr algn="l" fontAlgn="auto">
                <a:lnSpc>
                  <a:spcPct val="200000"/>
                </a:lnSpc>
              </a:pPr>
              <a:r>
                <a:rPr lang="zh-CN" altLang="en-US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（</a:t>
              </a:r>
              <a:r>
                <a:rPr lang="en-US" altLang="zh-CN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1</a:t>
              </a:r>
              <a:r>
                <a:rPr lang="zh-CN" altLang="en-US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）</a:t>
              </a:r>
              <a:r>
                <a:rPr lang="en-US" altLang="zh-CN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</a:t>
              </a:r>
              <a:r>
                <a:rPr lang="zh-CN" altLang="en-US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＝</a:t>
              </a:r>
              <a:r>
                <a:rPr lang="zh-CN" altLang="en-US" sz="2400" u="sng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2400" u="sng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</a:t>
              </a:r>
              <a:r>
                <a:rPr lang="zh-CN" altLang="en-US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＝</a:t>
              </a:r>
              <a:r>
                <a:rPr lang="zh-CN" altLang="en-US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＝</a:t>
              </a:r>
              <a:r>
                <a:rPr lang="zh-CN" altLang="en-US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，</a:t>
              </a:r>
            </a:p>
            <a:p>
              <a:pPr algn="l" fontAlgn="auto">
                <a:lnSpc>
                  <a:spcPct val="200000"/>
                </a:lnSpc>
              </a:pPr>
              <a:r>
                <a:rPr lang="en-US" altLang="zh-CN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＝</a:t>
              </a:r>
              <a:r>
                <a:rPr lang="zh-CN" altLang="en-US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＝</a:t>
              </a:r>
              <a:r>
                <a:rPr lang="zh-CN" altLang="en-US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＝</a:t>
              </a:r>
              <a:r>
                <a:rPr lang="zh-CN" altLang="en-US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；</a:t>
              </a:r>
            </a:p>
            <a:p>
              <a:pPr algn="l" fontAlgn="auto">
                <a:lnSpc>
                  <a:spcPct val="200000"/>
                </a:lnSpc>
              </a:pPr>
              <a:r>
                <a:rPr lang="zh-CN" altLang="en-US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（</a:t>
              </a:r>
              <a:r>
                <a:rPr lang="en-US" altLang="zh-CN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2</a:t>
              </a:r>
              <a:r>
                <a:rPr lang="zh-CN" altLang="en-US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）</a:t>
              </a:r>
              <a:r>
                <a:rPr lang="en-US" altLang="zh-CN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sin(</a:t>
              </a:r>
              <a:r>
                <a:rPr lang="en-US" altLang="zh-CN" sz="2400" i="1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α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＋</a:t>
              </a:r>
              <a:r>
                <a:rPr lang="en-US" altLang="zh-CN" sz="2400" i="1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β</a:t>
              </a:r>
              <a:r>
                <a:rPr lang="en-US" altLang="zh-CN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)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＝</a:t>
              </a:r>
              <a:r>
                <a:rPr lang="zh-CN" altLang="en-US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                              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，</a:t>
              </a:r>
            </a:p>
            <a:p>
              <a:pPr algn="l" fontAlgn="auto">
                <a:lnSpc>
                  <a:spcPct val="200000"/>
                </a:lnSpc>
              </a:pPr>
              <a:r>
                <a:rPr lang="en-US" altLang="zh-CN" sz="2400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sin</a:t>
              </a:r>
              <a:r>
                <a:rPr lang="en-US" altLang="zh-CN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(</a:t>
              </a:r>
              <a:r>
                <a:rPr lang="en-US" altLang="zh-CN" sz="2400" i="1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α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－</a:t>
              </a:r>
              <a:r>
                <a:rPr lang="en-US" altLang="zh-CN" sz="2400" i="1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β</a:t>
              </a:r>
              <a:r>
                <a:rPr lang="en-US" altLang="zh-CN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)</a:t>
              </a:r>
              <a:r>
                <a:rPr lang="zh-CN" altLang="en-US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＝</a:t>
              </a:r>
              <a:r>
                <a:rPr lang="zh-CN" altLang="en-US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2400" u="sng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                              </a:t>
              </a:r>
              <a:r>
                <a:rPr lang="en-US" altLang="zh-CN" sz="2400" kern="100"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.</a:t>
              </a:r>
              <a:endParaRPr lang="en-US" altLang="zh-CN" sz="2400" kern="10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endParaRPr>
            </a:p>
          </p:txBody>
        </p:sp>
        <p:graphicFrame>
          <p:nvGraphicFramePr>
            <p:cNvPr id="17" name="对象 16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983" y="3417"/>
            <a:ext cx="1151" cy="12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355600" imgH="393700" progId="Equation.KSEE3">
                    <p:embed/>
                  </p:oleObj>
                </mc:Choice>
                <mc:Fallback>
                  <p:oleObj r:id="rId2" imgW="3556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983" y="3417"/>
                          <a:ext cx="1151" cy="127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858328" y="2765425"/>
          <a:ext cx="783590" cy="810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381000" imgH="393700" progId="Equation.KSEE3">
                  <p:embed/>
                </p:oleObj>
              </mc:Choice>
              <mc:Fallback>
                <p:oleObj r:id="rId4" imgW="3810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58328" y="2765425"/>
                        <a:ext cx="783590" cy="810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248150" y="2033270"/>
          <a:ext cx="730885" cy="810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355600" imgH="393700" progId="Equation.KSEE3">
                  <p:embed/>
                </p:oleObj>
              </mc:Choice>
              <mc:Fallback>
                <p:oleObj r:id="rId6" imgW="3556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48150" y="2033270"/>
                        <a:ext cx="730885" cy="810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221798" y="2765425"/>
          <a:ext cx="783590" cy="810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8" imgW="381000" imgH="393700" progId="Equation.KSEE3">
                  <p:embed/>
                </p:oleObj>
              </mc:Choice>
              <mc:Fallback>
                <p:oleObj r:id="rId8" imgW="3810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21798" y="2765425"/>
                        <a:ext cx="783590" cy="810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576060" y="2033270"/>
          <a:ext cx="730885" cy="810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0" imgW="355600" imgH="393700" progId="Equation.KSEE3">
                  <p:embed/>
                </p:oleObj>
              </mc:Choice>
              <mc:Fallback>
                <p:oleObj r:id="rId10" imgW="3556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576060" y="2033270"/>
                        <a:ext cx="730885" cy="810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545263" y="2765425"/>
          <a:ext cx="783590" cy="810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2" imgW="381000" imgH="393700" progId="Equation.KSEE3">
                  <p:embed/>
                </p:oleObj>
              </mc:Choice>
              <mc:Fallback>
                <p:oleObj r:id="rId12" imgW="3810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545263" y="2765425"/>
                        <a:ext cx="783590" cy="810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6" name="组合 35"/>
          <p:cNvGrpSpPr/>
          <p:nvPr/>
        </p:nvGrpSpPr>
        <p:grpSpPr>
          <a:xfrm>
            <a:off x="3159125" y="1838325"/>
            <a:ext cx="5099685" cy="3044825"/>
            <a:chOff x="4975" y="2895"/>
            <a:chExt cx="8031" cy="4795"/>
          </a:xfrm>
        </p:grpSpPr>
        <p:sp>
          <p:nvSpPr>
            <p:cNvPr id="20" name="文本框 19"/>
            <p:cNvSpPr txBox="1"/>
            <p:nvPr/>
          </p:nvSpPr>
          <p:spPr>
            <a:xfrm>
              <a:off x="5594" y="5553"/>
              <a:ext cx="5186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eaLnBrk="1" latinLnBrk="0" hangingPunct="1">
                <a:lnSpc>
                  <a:spcPct val="150000"/>
                </a:lnSpc>
              </a:pPr>
              <a:r>
                <a:rPr lang="en-US" altLang="zh-CN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sin </a:t>
              </a:r>
              <a:r>
                <a:rPr lang="en-US" altLang="zh-CN" sz="2400" i="1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α</a:t>
              </a:r>
              <a:r>
                <a:rPr lang="en-US" altLang="zh-CN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cos </a:t>
              </a:r>
              <a:r>
                <a:rPr lang="en-US" altLang="zh-CN" sz="2400" i="1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β</a:t>
              </a:r>
              <a:r>
                <a:rPr lang="zh-CN" altLang="en-US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＋</a:t>
              </a:r>
              <a:r>
                <a:rPr lang="en-US" altLang="zh-CN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cos </a:t>
              </a:r>
              <a:r>
                <a:rPr lang="en-US" altLang="zh-CN" sz="2400" i="1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α</a:t>
              </a:r>
              <a:r>
                <a:rPr lang="en-US" altLang="zh-CN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sin </a:t>
              </a:r>
              <a:r>
                <a:rPr lang="en-US" altLang="zh-CN" sz="2400" i="1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β</a:t>
              </a:r>
              <a:r>
                <a:rPr lang="en-US" altLang="zh-CN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               </a:t>
              </a:r>
              <a:endParaRPr lang="zh-CN" altLang="en-US" sz="2400" b="1" i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5594" y="6674"/>
              <a:ext cx="5186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eaLnBrk="1" latinLnBrk="0" hangingPunct="1">
                <a:lnSpc>
                  <a:spcPct val="150000"/>
                </a:lnSpc>
              </a:pPr>
              <a:r>
                <a:rPr lang="en-US" altLang="zh-CN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sin </a:t>
              </a:r>
              <a:r>
                <a:rPr lang="en-US" altLang="zh-CN" sz="2400" i="1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α</a:t>
              </a:r>
              <a:r>
                <a:rPr lang="en-US" altLang="zh-CN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cos </a:t>
              </a:r>
              <a:r>
                <a:rPr lang="en-US" altLang="zh-CN" sz="2400" i="1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β</a:t>
              </a:r>
              <a:r>
                <a:rPr lang="zh-CN" altLang="en-US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－</a:t>
              </a:r>
              <a:r>
                <a:rPr lang="en-US" altLang="zh-CN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cos </a:t>
              </a:r>
              <a:r>
                <a:rPr lang="en-US" altLang="zh-CN" sz="2400" i="1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α</a:t>
              </a:r>
              <a:r>
                <a:rPr lang="en-US" altLang="zh-CN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sin </a:t>
              </a:r>
              <a:r>
                <a:rPr lang="en-US" altLang="zh-CN" sz="2400" i="1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β</a:t>
              </a:r>
              <a:r>
                <a:rPr lang="en-US" altLang="zh-CN" sz="2400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                           </a:t>
              </a:r>
              <a:endParaRPr lang="zh-CN" altLang="en-US" sz="2400" b="1" i="1" kern="10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endParaRPr>
            </a:p>
          </p:txBody>
        </p:sp>
        <p:graphicFrame>
          <p:nvGraphicFramePr>
            <p:cNvPr id="18" name="对象 1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5100" y="2897"/>
            <a:ext cx="502" cy="12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4" imgW="152400" imgH="393700" progId="Equation.KSEE3">
                    <p:embed/>
                  </p:oleObj>
                </mc:Choice>
                <mc:Fallback>
                  <p:oleObj r:id="rId14" imgW="1524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5100" y="2897"/>
                          <a:ext cx="502" cy="129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4" name="对象 2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8666" y="2895"/>
            <a:ext cx="803" cy="1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6" imgW="266700" imgH="431800" progId="Equation.KSEE3">
                    <p:embed/>
                  </p:oleObj>
                </mc:Choice>
                <mc:Fallback>
                  <p:oleObj r:id="rId16" imgW="266700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8666" y="2895"/>
                          <a:ext cx="803" cy="13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" name="对象 2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2256" y="2897"/>
            <a:ext cx="751" cy="12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8" imgW="254000" imgH="431800" progId="Equation.KSEE3">
                    <p:embed/>
                  </p:oleObj>
                </mc:Choice>
                <mc:Fallback>
                  <p:oleObj r:id="rId18" imgW="254000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12256" y="2897"/>
                          <a:ext cx="751" cy="127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对象 29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975" y="4070"/>
            <a:ext cx="751" cy="12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0" imgW="254000" imgH="431800" progId="Equation.KSEE3">
                    <p:embed/>
                  </p:oleObj>
                </mc:Choice>
                <mc:Fallback>
                  <p:oleObj r:id="rId20" imgW="254000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4975" y="4070"/>
                          <a:ext cx="751" cy="127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" name="对象 3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8694" y="4046"/>
            <a:ext cx="803" cy="1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1" imgW="266700" imgH="431800" progId="Equation.KSEE3">
                    <p:embed/>
                  </p:oleObj>
                </mc:Choice>
                <mc:Fallback>
                  <p:oleObj r:id="rId21" imgW="266700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8694" y="4046"/>
                          <a:ext cx="803" cy="13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对象 3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2409" y="4070"/>
            <a:ext cx="502" cy="12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2" imgW="152400" imgH="393700" progId="Equation.KSEE3">
                    <p:embed/>
                  </p:oleObj>
                </mc:Choice>
                <mc:Fallback>
                  <p:oleObj r:id="rId22" imgW="1524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12409" y="4070"/>
                          <a:ext cx="502" cy="129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1033780" y="1239520"/>
            <a:ext cx="10306050" cy="1205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0"/>
              </a:spcBef>
              <a:spcAft>
                <a:spcPct val="0"/>
              </a:spcAft>
            </a:pP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化简：</a:t>
            </a:r>
          </a:p>
          <a:p>
            <a:pPr>
              <a:lnSpc>
                <a:spcPct val="150000"/>
              </a:lnSpc>
              <a:spcBef>
                <a:spcPts val="50"/>
              </a:spcBef>
              <a:spcAft>
                <a:spcPct val="0"/>
              </a:spcAft>
            </a:pPr>
            <a:r>
              <a:rPr 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sin 72</a:t>
            </a: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cos 42</a:t>
            </a: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°－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cos 72</a:t>
            </a: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°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sin 42</a:t>
            </a: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°；（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）</a:t>
            </a: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421246" y="1670050"/>
          <a:ext cx="2320290" cy="8883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130300" imgH="431800" progId="Equation.KSEE3">
                  <p:embed/>
                </p:oleObj>
              </mc:Choice>
              <mc:Fallback>
                <p:oleObj r:id="rId3" imgW="1130300" imgH="4318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421246" y="1670050"/>
                        <a:ext cx="2320290" cy="8883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1156335" y="2654935"/>
            <a:ext cx="10193020" cy="1313180"/>
            <a:chOff x="1806" y="4574"/>
            <a:chExt cx="16052" cy="2068"/>
          </a:xfrm>
        </p:grpSpPr>
        <p:sp>
          <p:nvSpPr>
            <p:cNvPr id="22" name="TextBox 1"/>
            <p:cNvSpPr txBox="1"/>
            <p:nvPr/>
          </p:nvSpPr>
          <p:spPr>
            <a:xfrm>
              <a:off x="1806" y="4574"/>
              <a:ext cx="16052" cy="1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defRPr>
              </a:lvl1pPr>
            </a:lstStyle>
            <a:p>
              <a:pPr indent="0">
                <a:lnSpc>
                  <a:spcPct val="150000"/>
                </a:lnSpc>
              </a:pP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解：</a:t>
              </a:r>
              <a:r>
                <a:rPr lang="zh-CN" b="0">
                  <a:solidFill>
                    <a:srgbClr val="FF0000"/>
                  </a:solidFill>
                  <a:sym typeface="+mn-ea"/>
                </a:rPr>
                <a:t>（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1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）由公式</a:t>
              </a:r>
              <a:r>
                <a:rPr lang="en-US" altLang="zh-CN" b="0" kern="100">
                  <a:solidFill>
                    <a:srgbClr val="FF0000"/>
                  </a:solidFill>
                  <a:effectLst/>
                  <a:sym typeface="+mn-ea"/>
                </a:rPr>
                <a:t>S</a:t>
              </a:r>
              <a:r>
                <a:rPr lang="en-US" altLang="zh-CN" b="0" i="1" kern="100" baseline="-25000">
                  <a:solidFill>
                    <a:srgbClr val="FF0000"/>
                  </a:solidFill>
                  <a:effectLst/>
                  <a:sym typeface="+mn-ea"/>
                </a:rPr>
                <a:t>α</a:t>
              </a:r>
              <a:r>
                <a:rPr lang="zh-CN" altLang="en-US" b="0" kern="100" baseline="-25000">
                  <a:solidFill>
                    <a:srgbClr val="FF0000"/>
                  </a:solidFill>
                  <a:effectLst/>
                  <a:sym typeface="+mn-ea"/>
                </a:rPr>
                <a:t>－</a:t>
              </a:r>
              <a:r>
                <a:rPr lang="en-US" altLang="zh-CN" b="0" i="1" kern="100" baseline="-25000">
                  <a:solidFill>
                    <a:srgbClr val="FF0000"/>
                  </a:solidFill>
                  <a:effectLst/>
                  <a:sym typeface="+mn-ea"/>
                </a:rPr>
                <a:t>β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得</a:t>
              </a:r>
            </a:p>
            <a:p>
              <a:pPr indent="0">
                <a:lnSpc>
                  <a:spcPct val="150000"/>
                </a:lnSpc>
              </a:pP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sin 72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°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cos 42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°－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cos 72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°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sin 42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°＝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sin(72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°－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42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°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)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＝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sin 30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°＝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  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；</a:t>
              </a:r>
            </a:p>
          </p:txBody>
        </p:sp>
        <p:graphicFrame>
          <p:nvGraphicFramePr>
            <p:cNvPr id="2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5476" y="5366"/>
            <a:ext cx="493" cy="12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152400" imgH="393700" progId="Equation.KSEE3">
                    <p:embed/>
                  </p:oleObj>
                </mc:Choice>
                <mc:Fallback>
                  <p:oleObj r:id="rId5" imgW="1524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5476" y="5366"/>
                          <a:ext cx="493" cy="127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1" name="组合 20"/>
          <p:cNvGrpSpPr/>
          <p:nvPr/>
        </p:nvGrpSpPr>
        <p:grpSpPr>
          <a:xfrm>
            <a:off x="1156335" y="3878580"/>
            <a:ext cx="10193020" cy="906780"/>
            <a:chOff x="1806" y="6069"/>
            <a:chExt cx="16052" cy="1428"/>
          </a:xfrm>
        </p:grpSpPr>
        <p:sp>
          <p:nvSpPr>
            <p:cNvPr id="8" name="TextBox 1"/>
            <p:cNvSpPr txBox="1"/>
            <p:nvPr/>
          </p:nvSpPr>
          <p:spPr>
            <a:xfrm>
              <a:off x="1806" y="6253"/>
              <a:ext cx="16052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defRPr>
              </a:lvl1pPr>
            </a:lstStyle>
            <a:p>
              <a:pPr indent="0">
                <a:lnSpc>
                  <a:spcPct val="150000"/>
                </a:lnSpc>
              </a:pPr>
              <a:r>
                <a:rPr lang="zh-CN" b="0">
                  <a:solidFill>
                    <a:srgbClr val="FF0000"/>
                  </a:solidFill>
                  <a:sym typeface="+mn-ea"/>
                </a:rPr>
                <a:t>（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2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）可以将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         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分别看成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          </a:t>
              </a:r>
            </a:p>
          </p:txBody>
        </p:sp>
        <p:graphicFrame>
          <p:nvGraphicFramePr>
            <p:cNvPr id="17" name="对象 16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526" y="6069"/>
            <a:ext cx="1356" cy="1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7" imgW="419100" imgH="431800" progId="Equation.KSEE3">
                    <p:embed/>
                  </p:oleObj>
                </mc:Choice>
                <mc:Fallback>
                  <p:oleObj r:id="rId7" imgW="419100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4526" y="6069"/>
                          <a:ext cx="1356" cy="14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" name="对象 1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7697" y="6221"/>
            <a:ext cx="2630" cy="12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9" imgW="812800" imgH="393700" progId="Equation.KSEE3">
                    <p:embed/>
                  </p:oleObj>
                </mc:Choice>
                <mc:Fallback>
                  <p:oleObj r:id="rId9" imgW="8128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7697" y="6221"/>
                          <a:ext cx="2630" cy="127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组合 10"/>
          <p:cNvGrpSpPr/>
          <p:nvPr/>
        </p:nvGrpSpPr>
        <p:grpSpPr>
          <a:xfrm>
            <a:off x="1156335" y="4752975"/>
            <a:ext cx="10193020" cy="887730"/>
            <a:chOff x="1821" y="7484"/>
            <a:chExt cx="16052" cy="1398"/>
          </a:xfrm>
        </p:grpSpPr>
        <p:sp>
          <p:nvSpPr>
            <p:cNvPr id="25" name="TextBox 1"/>
            <p:cNvSpPr txBox="1"/>
            <p:nvPr/>
          </p:nvSpPr>
          <p:spPr>
            <a:xfrm>
              <a:off x="1821" y="7650"/>
              <a:ext cx="16052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defRPr>
              </a:lvl1pPr>
            </a:lstStyle>
            <a:p>
              <a:pPr indent="0">
                <a:lnSpc>
                  <a:spcPct val="150000"/>
                </a:lnSpc>
              </a:pP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由公式</a:t>
              </a:r>
              <a:r>
                <a:rPr lang="en-US" altLang="zh-CN" b="0" kern="100">
                  <a:solidFill>
                    <a:srgbClr val="FF0000"/>
                  </a:solidFill>
                  <a:effectLst/>
                  <a:sym typeface="+mn-ea"/>
                </a:rPr>
                <a:t>S</a:t>
              </a:r>
              <a:r>
                <a:rPr lang="en-US" altLang="zh-CN" b="0" i="1" kern="100" baseline="-25000">
                  <a:solidFill>
                    <a:srgbClr val="FF0000"/>
                  </a:solidFill>
                  <a:effectLst/>
                  <a:sym typeface="+mn-ea"/>
                </a:rPr>
                <a:t>α</a:t>
              </a:r>
              <a:r>
                <a:rPr lang="zh-CN" altLang="en-US" b="0" kern="100" baseline="-25000">
                  <a:solidFill>
                    <a:srgbClr val="FF0000"/>
                  </a:solidFill>
                  <a:effectLst/>
                  <a:sym typeface="+mn-ea"/>
                </a:rPr>
                <a:t>＋</a:t>
              </a:r>
              <a:r>
                <a:rPr lang="en-US" altLang="zh-CN" b="0" i="1" kern="100" baseline="-25000">
                  <a:solidFill>
                    <a:srgbClr val="FF0000"/>
                  </a:solidFill>
                  <a:effectLst/>
                  <a:sym typeface="+mn-ea"/>
                </a:rPr>
                <a:t>β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得</a:t>
              </a:r>
            </a:p>
          </p:txBody>
        </p:sp>
        <p:graphicFrame>
          <p:nvGraphicFramePr>
            <p:cNvPr id="5" name="对象 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743" y="7484"/>
            <a:ext cx="11086" cy="13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1" imgW="3429000" imgH="431800" progId="Equation.KSEE3">
                    <p:embed/>
                  </p:oleObj>
                </mc:Choice>
                <mc:Fallback>
                  <p:oleObj r:id="rId11" imgW="3429000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4743" y="7484"/>
                          <a:ext cx="11086" cy="139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1079500" y="1355090"/>
            <a:ext cx="101244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just" eaLnBrk="1" latinLnBrk="0" hangingPunct="1">
              <a:lnSpc>
                <a:spcPct val="150000"/>
              </a:lnSpc>
              <a:tabLst>
                <a:tab pos="4800600" algn="l"/>
                <a:tab pos="9486900" algn="l"/>
              </a:tabLst>
            </a:pPr>
            <a:r>
              <a:rPr lang="zh-CN" altLang="zh-CN" sz="24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思考</a:t>
            </a:r>
            <a:r>
              <a:rPr lang="en-US" altLang="zh-CN" sz="24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zh-CN" sz="24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如何化简</a:t>
            </a:r>
            <a:endParaRPr lang="zh-CN" sz="2400" b="1" i="1" kern="100">
              <a:solidFill>
                <a:srgbClr val="0000FF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17" name="对象 1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399155" y="1493520"/>
          <a:ext cx="2583815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257300" imgH="215900" progId="Equation.KSEE3">
                  <p:embed/>
                </p:oleObj>
              </mc:Choice>
              <mc:Fallback>
                <p:oleObj r:id="rId2" imgW="12573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99155" y="1493520"/>
                        <a:ext cx="2583815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005648" y="2221865"/>
          <a:ext cx="555752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2705100" imgH="431800" progId="Equation.KSEE3">
                  <p:embed/>
                </p:oleObj>
              </mc:Choice>
              <mc:Fallback>
                <p:oleObj r:id="rId4" imgW="2705100" imgH="4318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005648" y="2221865"/>
                        <a:ext cx="5557520" cy="88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422141" y="3110548"/>
          <a:ext cx="3575685" cy="8108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6" imgW="1739900" imgH="393700" progId="Equation.KSEE3">
                  <p:embed/>
                </p:oleObj>
              </mc:Choice>
              <mc:Fallback>
                <p:oleObj r:id="rId6" imgW="17399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22141" y="3110548"/>
                        <a:ext cx="3575685" cy="8108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436111" y="3921443"/>
          <a:ext cx="1826895" cy="8108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8" imgW="889000" imgH="393700" progId="Equation.KSEE3">
                  <p:embed/>
                </p:oleObj>
              </mc:Choice>
              <mc:Fallback>
                <p:oleObj r:id="rId8" imgW="8890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36111" y="3921443"/>
                        <a:ext cx="1826895" cy="8108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/>
        </p:nvGrpSpPr>
        <p:grpSpPr>
          <a:xfrm>
            <a:off x="794385" y="1137920"/>
            <a:ext cx="2386965" cy="881380"/>
            <a:chOff x="1226" y="2339"/>
            <a:chExt cx="3759" cy="1388"/>
          </a:xfrm>
        </p:grpSpPr>
        <p:grpSp>
          <p:nvGrpSpPr>
            <p:cNvPr id="52" name="组合 51"/>
            <p:cNvGrpSpPr/>
            <p:nvPr/>
          </p:nvGrpSpPr>
          <p:grpSpPr>
            <a:xfrm>
              <a:off x="2267" y="2626"/>
              <a:ext cx="2719" cy="850"/>
              <a:chOff x="2399870" y="1599894"/>
              <a:chExt cx="1726640" cy="540000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2399870" y="1599894"/>
                <a:ext cx="1726640" cy="540000"/>
                <a:chOff x="3831198" y="1974808"/>
                <a:chExt cx="1726640" cy="540000"/>
              </a:xfrm>
            </p:grpSpPr>
            <p:sp>
              <p:nvSpPr>
                <p:cNvPr id="54" name="圆角矩形 53"/>
                <p:cNvSpPr/>
                <p:nvPr/>
              </p:nvSpPr>
              <p:spPr>
                <a:xfrm>
                  <a:off x="3831198" y="1974808"/>
                  <a:ext cx="1726640" cy="540000"/>
                </a:xfrm>
                <a:prstGeom prst="roundRect">
                  <a:avLst>
                    <a:gd name="adj" fmla="val 7486"/>
                  </a:avLst>
                </a:prstGeom>
                <a:noFill/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5" name="圆角矩形 54"/>
                <p:cNvSpPr/>
                <p:nvPr/>
              </p:nvSpPr>
              <p:spPr>
                <a:xfrm>
                  <a:off x="3858137" y="1998526"/>
                  <a:ext cx="1692000" cy="504000"/>
                </a:xfrm>
                <a:prstGeom prst="roundRect">
                  <a:avLst>
                    <a:gd name="adj" fmla="val 7486"/>
                  </a:avLst>
                </a:prstGeom>
                <a:solidFill>
                  <a:srgbClr val="F1CE8A"/>
                </a:solidFill>
                <a:ln w="22225" cmpd="sng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6" name="矩形 55"/>
              <p:cNvSpPr/>
              <p:nvPr/>
            </p:nvSpPr>
            <p:spPr>
              <a:xfrm>
                <a:off x="2588296" y="1644776"/>
                <a:ext cx="1407221" cy="4605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400" b="1" noProof="1">
                    <a:solidFill>
                      <a:srgbClr val="4F5D73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楷体" panose="02010609060101010101" pitchFamily="49" charset="-122"/>
                  </a:rPr>
                  <a:t>归纳总结</a:t>
                </a:r>
              </a:p>
            </p:txBody>
          </p:sp>
        </p:grpSp>
        <p:pic>
          <p:nvPicPr>
            <p:cNvPr id="57" name="图片 56" descr="crossroads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26" y="2339"/>
              <a:ext cx="1388" cy="1388"/>
            </a:xfrm>
            <a:prstGeom prst="rect">
              <a:avLst/>
            </a:prstGeom>
          </p:spPr>
        </p:pic>
      </p:grpSp>
      <p:grpSp>
        <p:nvGrpSpPr>
          <p:cNvPr id="2" name="组合 1"/>
          <p:cNvGrpSpPr/>
          <p:nvPr/>
        </p:nvGrpSpPr>
        <p:grpSpPr>
          <a:xfrm>
            <a:off x="1442085" y="2073275"/>
            <a:ext cx="8552180" cy="1487805"/>
            <a:chOff x="2435" y="3655"/>
            <a:chExt cx="13468" cy="2343"/>
          </a:xfrm>
        </p:grpSpPr>
        <p:sp>
          <p:nvSpPr>
            <p:cNvPr id="46" name="文本框 45"/>
            <p:cNvSpPr txBox="1"/>
            <p:nvPr/>
          </p:nvSpPr>
          <p:spPr>
            <a:xfrm>
              <a:off x="2435" y="3655"/>
              <a:ext cx="11711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</a:lstStyle>
            <a:p>
              <a:pPr indent="0" algn="l">
                <a:lnSpc>
                  <a:spcPct val="150000"/>
                </a:lnSpc>
              </a:pPr>
              <a:r>
                <a:rPr 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一般地，当</a:t>
              </a:r>
              <a:r>
                <a:rPr lang="en-US" altLang="zh-CN" i="1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a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i="1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b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不同时为</a:t>
              </a:r>
              <a:r>
                <a:rPr lang="en-US" alt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0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时，</a:t>
              </a:r>
              <a:endParaRPr lang="en-US" altLang="zh-CN" kern="10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endParaRPr>
            </a:p>
          </p:txBody>
        </p:sp>
        <p:graphicFrame>
          <p:nvGraphicFramePr>
            <p:cNvPr id="9" name="对象 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810" y="4593"/>
            <a:ext cx="12093" cy="14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4" imgW="3745865" imgH="431800" progId="Equation.KSEE3">
                    <p:embed/>
                  </p:oleObj>
                </mc:Choice>
                <mc:Fallback>
                  <p:oleObj r:id="rId4" imgW="3745865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3810" y="4593"/>
                          <a:ext cx="12093" cy="140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组合 5"/>
          <p:cNvGrpSpPr/>
          <p:nvPr/>
        </p:nvGrpSpPr>
        <p:grpSpPr>
          <a:xfrm>
            <a:off x="1452245" y="3543300"/>
            <a:ext cx="8789670" cy="895350"/>
            <a:chOff x="2451" y="5972"/>
            <a:chExt cx="13842" cy="1410"/>
          </a:xfrm>
        </p:grpSpPr>
        <p:sp>
          <p:nvSpPr>
            <p:cNvPr id="3" name="文本框 2"/>
            <p:cNvSpPr txBox="1"/>
            <p:nvPr/>
          </p:nvSpPr>
          <p:spPr>
            <a:xfrm>
              <a:off x="2451" y="6002"/>
              <a:ext cx="13842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</a:lstStyle>
            <a:p>
              <a:pPr indent="0" algn="l">
                <a:lnSpc>
                  <a:spcPct val="150000"/>
                </a:lnSpc>
              </a:pP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根据</a:t>
              </a:r>
              <a:r>
                <a:rPr lang="en-US" alt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S</a:t>
              </a:r>
              <a:r>
                <a:rPr lang="en-US" altLang="zh-CN" i="1" kern="100" baseline="-250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α</a:t>
              </a:r>
              <a:r>
                <a:rPr lang="zh-CN" altLang="en-US" kern="100" baseline="-250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＋</a:t>
              </a:r>
              <a:r>
                <a:rPr lang="en-US" altLang="zh-CN" i="1" kern="100" baseline="-250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β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引入辅助角</a:t>
              </a:r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φ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，使得</a:t>
              </a:r>
              <a:r>
                <a:rPr lang="en-US" alt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                                                        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，</a:t>
              </a:r>
            </a:p>
          </p:txBody>
        </p:sp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8473" y="5972"/>
            <a:ext cx="6889" cy="14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2133600" imgH="431800" progId="Equation.KSEE3">
                    <p:embed/>
                  </p:oleObj>
                </mc:Choice>
                <mc:Fallback>
                  <p:oleObj r:id="rId6" imgW="2133600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8473" y="5972"/>
                          <a:ext cx="6889" cy="141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组合 13"/>
          <p:cNvGrpSpPr/>
          <p:nvPr/>
        </p:nvGrpSpPr>
        <p:grpSpPr>
          <a:xfrm>
            <a:off x="1452245" y="4420870"/>
            <a:ext cx="8789670" cy="645160"/>
            <a:chOff x="2451" y="7623"/>
            <a:chExt cx="13842" cy="1016"/>
          </a:xfrm>
        </p:grpSpPr>
        <p:sp>
          <p:nvSpPr>
            <p:cNvPr id="13" name="文本框 12"/>
            <p:cNvSpPr txBox="1"/>
            <p:nvPr/>
          </p:nvSpPr>
          <p:spPr>
            <a:xfrm>
              <a:off x="2451" y="7623"/>
              <a:ext cx="13842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</a:lstStyle>
            <a:p>
              <a:pPr indent="0" algn="l">
                <a:lnSpc>
                  <a:spcPct val="150000"/>
                </a:lnSpc>
              </a:pP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所以</a:t>
              </a:r>
              <a:r>
                <a:rPr lang="en-US" alt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                                                              (</a:t>
              </a:r>
              <a:r>
                <a:rPr lang="en-US" altLang="zh-CN" i="1" kern="10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a</a:t>
              </a:r>
              <a:r>
                <a:rPr lang="zh-CN" altLang="en-US" kern="10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i="1" kern="10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b</a:t>
              </a:r>
              <a:r>
                <a:rPr lang="zh-CN" altLang="en-US" kern="10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不同时为</a:t>
              </a:r>
              <a:r>
                <a:rPr lang="en-US" altLang="zh-CN" kern="10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0</a:t>
              </a:r>
              <a:r>
                <a:rPr lang="en-US" alt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)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                                                             </a:t>
              </a:r>
            </a:p>
          </p:txBody>
        </p:sp>
        <p:graphicFrame>
          <p:nvGraphicFramePr>
            <p:cNvPr id="11" name="对象 10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501" y="7718"/>
            <a:ext cx="7504" cy="8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8" imgW="2324100" imgH="266700" progId="Equation.KSEE3">
                    <p:embed/>
                  </p:oleObj>
                </mc:Choice>
                <mc:Fallback>
                  <p:oleObj r:id="rId8" imgW="2324100" imgH="266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3501" y="7718"/>
                          <a:ext cx="7504" cy="87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" name="组合 17"/>
          <p:cNvGrpSpPr/>
          <p:nvPr/>
        </p:nvGrpSpPr>
        <p:grpSpPr>
          <a:xfrm>
            <a:off x="1452245" y="5048250"/>
            <a:ext cx="9269730" cy="1336040"/>
            <a:chOff x="2451" y="8781"/>
            <a:chExt cx="14598" cy="2104"/>
          </a:xfrm>
        </p:grpSpPr>
        <p:sp>
          <p:nvSpPr>
            <p:cNvPr id="15" name="文本框 14"/>
            <p:cNvSpPr txBox="1"/>
            <p:nvPr/>
          </p:nvSpPr>
          <p:spPr>
            <a:xfrm>
              <a:off x="2451" y="8781"/>
              <a:ext cx="14598" cy="18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</a:lstStyle>
            <a:p>
              <a:pPr indent="0" algn="l">
                <a:lnSpc>
                  <a:spcPct val="150000"/>
                </a:lnSpc>
              </a:pPr>
              <a:r>
                <a:rPr 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其中</a:t>
              </a:r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φ</a:t>
              </a:r>
              <a:r>
                <a:rPr 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所在象限由</a:t>
              </a:r>
              <a:r>
                <a:rPr lang="en-US" altLang="zh-CN" i="1" kern="10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a</a:t>
              </a:r>
              <a:r>
                <a:rPr lang="zh-CN" altLang="en-US" kern="10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i="1" kern="10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b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的符号确定，角</a:t>
              </a:r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φ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的值由</a:t>
              </a:r>
              <a:r>
                <a:rPr lang="en-US" alt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sin </a:t>
              </a:r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φ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和</a:t>
              </a:r>
              <a:r>
                <a:rPr lang="en-US" alt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cos </a:t>
              </a:r>
              <a:r>
                <a:rPr lang="en-US" altLang="zh-CN" i="1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φ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的值决定，也就是由</a:t>
              </a:r>
              <a:r>
                <a:rPr lang="en-US" alt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                </a:t>
              </a:r>
              <a:r>
                <a:rPr lang="zh-CN" altLang="en-US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来确定</a:t>
              </a:r>
              <a:r>
                <a:rPr lang="en-US" altLang="zh-CN" kern="10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.</a:t>
              </a:r>
            </a:p>
          </p:txBody>
        </p:sp>
        <p:graphicFrame>
          <p:nvGraphicFramePr>
            <p:cNvPr id="16" name="对象 15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4460" y="9599"/>
            <a:ext cx="1970" cy="12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0" imgW="609600" imgH="393700" progId="Equation.KSEE3">
                    <p:embed/>
                  </p:oleObj>
                </mc:Choice>
                <mc:Fallback>
                  <p:oleObj r:id="rId10" imgW="6096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4460" y="9599"/>
                          <a:ext cx="1970" cy="128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1079500" y="1355090"/>
            <a:ext cx="101244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just" eaLnBrk="1" latinLnBrk="0" hangingPunct="1">
              <a:lnSpc>
                <a:spcPct val="150000"/>
              </a:lnSpc>
              <a:tabLst>
                <a:tab pos="4800600" algn="l"/>
                <a:tab pos="9486900" algn="l"/>
              </a:tabLst>
            </a:pPr>
            <a:r>
              <a:rPr lang="zh-CN" altLang="zh-CN" sz="24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思考</a:t>
            </a:r>
            <a:r>
              <a:rPr lang="en-US" altLang="zh-CN" sz="24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zh-CN" sz="24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sin 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α</a:t>
            </a:r>
            <a:r>
              <a:rPr lang="zh-CN" altLang="en-US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＋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cos 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α</a:t>
            </a:r>
            <a:r>
              <a:rPr 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可以转化为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  </a:t>
            </a:r>
            <a:r>
              <a:rPr lang="zh-CN" altLang="en-US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吗？</a:t>
            </a:r>
            <a:endParaRPr lang="zh-CN" altLang="en-US" sz="2400" b="1" i="1" kern="100">
              <a:solidFill>
                <a:srgbClr val="0000FF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525770" y="1401128"/>
          <a:ext cx="2552065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244600" imgH="266700" progId="Equation.KSEE3">
                  <p:embed/>
                </p:oleObj>
              </mc:Choice>
              <mc:Fallback>
                <p:oleObj r:id="rId2" imgW="1244600" imgH="266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525770" y="1401128"/>
                        <a:ext cx="2552065" cy="552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639570" y="2295208"/>
          <a:ext cx="7941945" cy="89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3873500" imgH="431800" progId="Equation.KSEE3">
                  <p:embed/>
                </p:oleObj>
              </mc:Choice>
              <mc:Fallback>
                <p:oleObj r:id="rId4" imgW="3873500" imgH="4318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39570" y="2295208"/>
                        <a:ext cx="7941945" cy="8940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组合 5"/>
          <p:cNvGrpSpPr/>
          <p:nvPr/>
        </p:nvGrpSpPr>
        <p:grpSpPr>
          <a:xfrm>
            <a:off x="1649730" y="3322003"/>
            <a:ext cx="9113520" cy="897255"/>
            <a:chOff x="2451" y="5972"/>
            <a:chExt cx="14352" cy="1413"/>
          </a:xfrm>
        </p:grpSpPr>
        <p:sp>
          <p:nvSpPr>
            <p:cNvPr id="11" name="文本框 10"/>
            <p:cNvSpPr txBox="1"/>
            <p:nvPr/>
          </p:nvSpPr>
          <p:spPr>
            <a:xfrm>
              <a:off x="2451" y="6002"/>
              <a:ext cx="14352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>
                  <a:latin typeface="楷体" panose="02010609060101010101" pitchFamily="49" charset="-122"/>
                  <a:ea typeface="楷体" panose="02010609060101010101" pitchFamily="49" charset="-122"/>
                </a:defRPr>
              </a:lvl1pPr>
            </a:lstStyle>
            <a:p>
              <a:pPr indent="0" algn="l">
                <a:lnSpc>
                  <a:spcPct val="150000"/>
                </a:lnSpc>
              </a:pPr>
              <a:r>
                <a:rPr lang="zh-CN" altLang="en-US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根据</a:t>
              </a:r>
              <a:r>
                <a:rPr lang="en-US" altLang="zh-CN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C</a:t>
              </a:r>
              <a:r>
                <a:rPr lang="en-US" altLang="zh-CN" i="1" kern="100" baseline="-25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α</a:t>
              </a:r>
              <a:r>
                <a:rPr lang="zh-CN" altLang="en-US" kern="100" baseline="-25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＋</a:t>
              </a:r>
              <a:r>
                <a:rPr lang="en-US" altLang="zh-CN" i="1" kern="100" baseline="-250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β</a:t>
              </a:r>
              <a:r>
                <a:rPr lang="zh-CN" altLang="en-US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引入辅助角</a:t>
              </a:r>
              <a:r>
                <a:rPr lang="en-US" altLang="zh-CN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φ</a:t>
              </a:r>
              <a:r>
                <a:rPr lang="zh-CN" altLang="en-US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，令</a:t>
              </a:r>
              <a:r>
                <a:rPr lang="en-US" altLang="zh-CN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                                                           </a:t>
              </a:r>
              <a:r>
                <a:rPr lang="zh-CN" altLang="en-US" kern="10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，则</a:t>
              </a:r>
            </a:p>
          </p:txBody>
        </p:sp>
        <p:graphicFrame>
          <p:nvGraphicFramePr>
            <p:cNvPr id="12" name="对象 1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8060" y="5972"/>
            <a:ext cx="7215" cy="14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2234565" imgH="431800" progId="Equation.KSEE3">
                    <p:embed/>
                  </p:oleObj>
                </mc:Choice>
                <mc:Fallback>
                  <p:oleObj r:id="rId6" imgW="2234565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8060" y="5972"/>
                          <a:ext cx="7215" cy="14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6" name="对象 1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639570" y="4467543"/>
          <a:ext cx="9611995" cy="5568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8" imgW="4686300" imgH="266700" progId="Equation.KSEE3">
                  <p:embed/>
                </p:oleObj>
              </mc:Choice>
              <mc:Fallback>
                <p:oleObj r:id="rId8" imgW="4686300" imgH="266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639570" y="4467543"/>
                        <a:ext cx="9611995" cy="5568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1033780" y="1239520"/>
            <a:ext cx="103060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0"/>
              </a:spcBef>
              <a:spcAft>
                <a:spcPct val="0"/>
              </a:spcAft>
            </a:pP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求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       </a:t>
            </a:r>
            <a:r>
              <a:rPr 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的最大值和周期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graphicFrame>
        <p:nvGraphicFramePr>
          <p:cNvPr id="29" name="对象 2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925320" y="1340168"/>
          <a:ext cx="2894330" cy="496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1409700" imgH="241300" progId="Equation.KSEE3">
                  <p:embed/>
                </p:oleObj>
              </mc:Choice>
              <mc:Fallback>
                <p:oleObj r:id="rId3" imgW="1409700" imgH="2413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25320" y="1340168"/>
                        <a:ext cx="2894330" cy="4965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" name="组合 11"/>
          <p:cNvGrpSpPr/>
          <p:nvPr/>
        </p:nvGrpSpPr>
        <p:grpSpPr>
          <a:xfrm>
            <a:off x="1275080" y="2045970"/>
            <a:ext cx="9488805" cy="888365"/>
            <a:chOff x="2775" y="3589"/>
            <a:chExt cx="14943" cy="1399"/>
          </a:xfrm>
        </p:grpSpPr>
        <p:sp>
          <p:nvSpPr>
            <p:cNvPr id="22" name="TextBox 1"/>
            <p:cNvSpPr txBox="1"/>
            <p:nvPr/>
          </p:nvSpPr>
          <p:spPr>
            <a:xfrm>
              <a:off x="2775" y="3750"/>
              <a:ext cx="12344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defRPr>
              </a:lvl1pPr>
            </a:lstStyle>
            <a:p>
              <a:pPr indent="0" fontAlgn="auto">
                <a:lnSpc>
                  <a:spcPct val="150000"/>
                </a:lnSpc>
              </a:pP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解：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                                                             </a:t>
              </a:r>
              <a:endParaRPr lang="zh-CN" altLang="en-US" b="0">
                <a:solidFill>
                  <a:srgbClr val="FF0000"/>
                </a:solidFill>
                <a:sym typeface="+mn-ea"/>
              </a:endParaRPr>
            </a:p>
          </p:txBody>
        </p:sp>
        <p:graphicFrame>
          <p:nvGraphicFramePr>
            <p:cNvPr id="8" name="对象 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675" y="3589"/>
            <a:ext cx="14043" cy="13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4343400" imgH="431800" progId="Equation.KSEE3">
                    <p:embed/>
                  </p:oleObj>
                </mc:Choice>
                <mc:Fallback>
                  <p:oleObj r:id="rId5" imgW="4343400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675" y="3589"/>
                          <a:ext cx="14043" cy="139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4" name="组合 33"/>
          <p:cNvGrpSpPr/>
          <p:nvPr/>
        </p:nvGrpSpPr>
        <p:grpSpPr>
          <a:xfrm>
            <a:off x="1275080" y="3002915"/>
            <a:ext cx="9917430" cy="1692910"/>
            <a:chOff x="2008" y="4729"/>
            <a:chExt cx="15618" cy="2666"/>
          </a:xfrm>
        </p:grpSpPr>
        <p:grpSp>
          <p:nvGrpSpPr>
            <p:cNvPr id="32" name="组合 31"/>
            <p:cNvGrpSpPr/>
            <p:nvPr/>
          </p:nvGrpSpPr>
          <p:grpSpPr>
            <a:xfrm>
              <a:off x="2008" y="4729"/>
              <a:ext cx="15618" cy="1282"/>
              <a:chOff x="2008" y="4597"/>
              <a:chExt cx="15618" cy="1282"/>
            </a:xfrm>
          </p:grpSpPr>
          <p:grpSp>
            <p:nvGrpSpPr>
              <p:cNvPr id="2" name="组合 1"/>
              <p:cNvGrpSpPr/>
              <p:nvPr/>
            </p:nvGrpSpPr>
            <p:grpSpPr>
              <a:xfrm>
                <a:off x="2008" y="4597"/>
                <a:ext cx="15619" cy="1276"/>
                <a:chOff x="2775" y="3712"/>
                <a:chExt cx="15619" cy="1276"/>
              </a:xfrm>
            </p:grpSpPr>
            <p:sp>
              <p:nvSpPr>
                <p:cNvPr id="3" name="TextBox 1"/>
                <p:cNvSpPr txBox="1"/>
                <p:nvPr/>
              </p:nvSpPr>
              <p:spPr>
                <a:xfrm>
                  <a:off x="2775" y="3750"/>
                  <a:ext cx="15619" cy="10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fontAlgn="auto">
                    <a:lnSpc>
                      <a:spcPct val="140000"/>
                    </a:lnSpc>
                    <a:defRPr sz="2400" b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楷体" panose="02010609060101010101" pitchFamily="49" charset="-122"/>
                      <a:cs typeface="Times New Roman" panose="02020603050405020304" pitchFamily="18" charset="0"/>
                    </a:defRPr>
                  </a:lvl1pPr>
                </a:lstStyle>
                <a:p>
                  <a:pPr indent="0" fontAlgn="auto">
                    <a:lnSpc>
                      <a:spcPct val="150000"/>
                    </a:lnSpc>
                  </a:pPr>
                  <a:r>
                    <a:rPr lang="zh-CN" altLang="en-US" b="0">
                      <a:solidFill>
                        <a:srgbClr val="FF0000"/>
                      </a:solidFill>
                      <a:sym typeface="+mn-ea"/>
                    </a:rPr>
                    <a:t>故当</a:t>
                  </a:r>
                  <a:r>
                    <a:rPr lang="en-US" altLang="zh-CN" b="0">
                      <a:solidFill>
                        <a:srgbClr val="FF0000"/>
                      </a:solidFill>
                      <a:sym typeface="+mn-ea"/>
                    </a:rPr>
                    <a:t>                                      </a:t>
                  </a:r>
                  <a:r>
                    <a:rPr lang="zh-CN" altLang="en-US" b="0">
                      <a:solidFill>
                        <a:srgbClr val="FF0000"/>
                      </a:solidFill>
                      <a:sym typeface="+mn-ea"/>
                    </a:rPr>
                    <a:t>时，也就是当</a:t>
                  </a:r>
                  <a:r>
                    <a:rPr lang="en-US" altLang="zh-CN" b="0">
                      <a:solidFill>
                        <a:srgbClr val="FF0000"/>
                      </a:solidFill>
                      <a:sym typeface="+mn-ea"/>
                    </a:rPr>
                    <a:t>                               </a:t>
                  </a:r>
                  <a:r>
                    <a:rPr lang="zh-CN" altLang="en-US" b="0">
                      <a:solidFill>
                        <a:srgbClr val="FF0000"/>
                      </a:solidFill>
                      <a:sym typeface="+mn-ea"/>
                    </a:rPr>
                    <a:t>时，</a:t>
                  </a:r>
                  <a:r>
                    <a:rPr lang="en-US" altLang="zh-CN" b="0">
                      <a:solidFill>
                        <a:srgbClr val="FF0000"/>
                      </a:solidFill>
                      <a:sym typeface="+mn-ea"/>
                    </a:rPr>
                    <a:t>                                                              </a:t>
                  </a:r>
                  <a:endParaRPr lang="zh-CN" altLang="en-US" b="0">
                    <a:solidFill>
                      <a:srgbClr val="FF0000"/>
                    </a:solidFill>
                    <a:sym typeface="+mn-ea"/>
                  </a:endParaRPr>
                </a:p>
              </p:txBody>
            </p:sp>
            <p:graphicFrame>
              <p:nvGraphicFramePr>
                <p:cNvPr id="15" name="对象 14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3799" y="3712"/>
                <a:ext cx="4642" cy="127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7" imgW="1435100" imgH="393700" progId="Equation.KSEE3">
                        <p:embed/>
                      </p:oleObj>
                    </mc:Choice>
                    <mc:Fallback>
                      <p:oleObj r:id="rId7" imgW="1435100" imgH="393700" progId="Equation.KSEE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799" y="3712"/>
                              <a:ext cx="4642" cy="1276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19" name="对象 18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10490" y="4603"/>
              <a:ext cx="3862" cy="12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9" imgW="1193800" imgH="393700" progId="Equation.KSEE3">
                      <p:embed/>
                    </p:oleObj>
                  </mc:Choice>
                  <mc:Fallback>
                    <p:oleObj r:id="rId9" imgW="1193800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0"/>
                          <a:stretch>
                            <a:fillRect/>
                          </a:stretch>
                        </p:blipFill>
                        <p:spPr>
                          <a:xfrm>
                            <a:off x="10490" y="4603"/>
                            <a:ext cx="3862" cy="1276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26" name="组合 25"/>
            <p:cNvGrpSpPr/>
            <p:nvPr/>
          </p:nvGrpSpPr>
          <p:grpSpPr>
            <a:xfrm>
              <a:off x="2098" y="6119"/>
              <a:ext cx="6239" cy="1276"/>
              <a:chOff x="2132" y="5959"/>
              <a:chExt cx="6239" cy="1276"/>
            </a:xfrm>
          </p:grpSpPr>
          <p:graphicFrame>
            <p:nvGraphicFramePr>
              <p:cNvPr id="17" name="对象 16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2132" y="5959"/>
              <a:ext cx="2095" cy="12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1" imgW="647700" imgH="393700" progId="Equation.KSEE3">
                      <p:embed/>
                    </p:oleObj>
                  </mc:Choice>
                  <mc:Fallback>
                    <p:oleObj r:id="rId11" imgW="647700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2"/>
                          <a:stretch>
                            <a:fillRect/>
                          </a:stretch>
                        </p:blipFill>
                        <p:spPr>
                          <a:xfrm>
                            <a:off x="2132" y="5959"/>
                            <a:ext cx="2095" cy="1276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5" name="TextBox 1"/>
              <p:cNvSpPr txBox="1"/>
              <p:nvPr/>
            </p:nvSpPr>
            <p:spPr>
              <a:xfrm>
                <a:off x="4107" y="6089"/>
                <a:ext cx="4265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fontAlgn="auto">
                  <a:lnSpc>
                    <a:spcPct val="140000"/>
                  </a:lnSpc>
                  <a:defRPr sz="24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defRPr>
                </a:lvl1pPr>
              </a:lstStyle>
              <a:p>
                <a:pPr indent="0" fontAlgn="auto">
                  <a:lnSpc>
                    <a:spcPct val="150000"/>
                  </a:lnSpc>
                </a:pPr>
                <a:r>
                  <a:rPr lang="zh-CN" b="0">
                    <a:solidFill>
                      <a:srgbClr val="FF0000"/>
                    </a:solidFill>
                    <a:sym typeface="+mn-ea"/>
                  </a:rPr>
                  <a:t>取得最大值</a:t>
                </a:r>
                <a:r>
                  <a:rPr lang="en-US" altLang="zh-CN" b="0">
                    <a:solidFill>
                      <a:srgbClr val="FF0000"/>
                    </a:solidFill>
                    <a:sym typeface="+mn-ea"/>
                  </a:rPr>
                  <a:t>1</a:t>
                </a:r>
                <a:r>
                  <a:rPr lang="zh-CN" altLang="en-US" b="0">
                    <a:solidFill>
                      <a:srgbClr val="FF0000"/>
                    </a:solidFill>
                    <a:sym typeface="+mn-ea"/>
                  </a:rPr>
                  <a:t>，</a:t>
                </a:r>
                <a:r>
                  <a:rPr lang="en-US" altLang="zh-CN" b="0">
                    <a:solidFill>
                      <a:srgbClr val="FF0000"/>
                    </a:solidFill>
                    <a:sym typeface="+mn-ea"/>
                  </a:rPr>
                  <a:t>                                                 </a:t>
                </a:r>
                <a:endParaRPr lang="zh-CN" altLang="en-US" b="0">
                  <a:solidFill>
                    <a:srgbClr val="FF0000"/>
                  </a:solidFill>
                  <a:sym typeface="+mn-ea"/>
                </a:endParaRPr>
              </a:p>
            </p:txBody>
          </p:sp>
        </p:grpSp>
      </p:grpSp>
      <p:sp>
        <p:nvSpPr>
          <p:cNvPr id="27" name="TextBox 1"/>
          <p:cNvSpPr txBox="1"/>
          <p:nvPr/>
        </p:nvSpPr>
        <p:spPr>
          <a:xfrm>
            <a:off x="4559300" y="3963670"/>
            <a:ext cx="27082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indent="0" fontAlgn="auto">
              <a:lnSpc>
                <a:spcPct val="150000"/>
              </a:lnSpc>
            </a:pPr>
            <a:r>
              <a:rPr lang="en-US" altLang="zh-CN" b="0" i="1">
                <a:solidFill>
                  <a:srgbClr val="FF0000"/>
                </a:solidFill>
                <a:sym typeface="+mn-ea"/>
              </a:rPr>
              <a:t>f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的最大值为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2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，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                                                </a:t>
            </a:r>
            <a:endParaRPr lang="zh-CN" altLang="en-US" b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31" name="TextBox 1"/>
          <p:cNvSpPr txBox="1"/>
          <p:nvPr/>
        </p:nvSpPr>
        <p:spPr>
          <a:xfrm>
            <a:off x="1332230" y="4764405"/>
            <a:ext cx="27082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indent="0" fontAlgn="auto">
              <a:lnSpc>
                <a:spcPct val="150000"/>
              </a:lnSpc>
            </a:pPr>
            <a:r>
              <a:rPr lang="en-US" altLang="zh-CN" b="0" i="1">
                <a:solidFill>
                  <a:srgbClr val="FF0000"/>
                </a:solidFill>
                <a:sym typeface="+mn-ea"/>
              </a:rPr>
              <a:t>f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的周期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T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＝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2π.                                                 </a:t>
            </a:r>
            <a:endParaRPr lang="zh-CN" altLang="en-US" b="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979805" y="1285240"/>
            <a:ext cx="1012444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just" eaLnBrk="1" latinLnBrk="0" hangingPunct="1">
              <a:lnSpc>
                <a:spcPct val="150000"/>
              </a:lnSpc>
              <a:tabLst>
                <a:tab pos="4800600" algn="l"/>
                <a:tab pos="9486900" algn="l"/>
              </a:tabLst>
            </a:pPr>
            <a:r>
              <a:rPr lang="zh-CN" altLang="zh-CN" sz="24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变式：</a:t>
            </a:r>
            <a:r>
              <a:rPr 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求函数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en-US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＝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sin 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＋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cos 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的最大值、最小值和周期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400" b="1" i="1" kern="100">
              <a:solidFill>
                <a:srgbClr val="0000FF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979805" y="2045970"/>
            <a:ext cx="10343515" cy="888365"/>
            <a:chOff x="2775" y="3589"/>
            <a:chExt cx="16289" cy="1399"/>
          </a:xfrm>
        </p:grpSpPr>
        <p:sp>
          <p:nvSpPr>
            <p:cNvPr id="22" name="TextBox 1"/>
            <p:cNvSpPr txBox="1"/>
            <p:nvPr/>
          </p:nvSpPr>
          <p:spPr>
            <a:xfrm>
              <a:off x="2775" y="3750"/>
              <a:ext cx="12344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defRPr>
              </a:lvl1pPr>
            </a:lstStyle>
            <a:p>
              <a:pPr indent="0" fontAlgn="auto">
                <a:lnSpc>
                  <a:spcPct val="150000"/>
                </a:lnSpc>
              </a:pP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解：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                                                             </a:t>
              </a:r>
              <a:endParaRPr lang="zh-CN" altLang="en-US" b="0">
                <a:solidFill>
                  <a:srgbClr val="FF0000"/>
                </a:solidFill>
                <a:sym typeface="+mn-ea"/>
              </a:endParaRPr>
            </a:p>
          </p:txBody>
        </p:sp>
        <p:graphicFrame>
          <p:nvGraphicFramePr>
            <p:cNvPr id="8" name="对象 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500" y="3589"/>
            <a:ext cx="15564" cy="13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4813300" imgH="431800" progId="Equation.KSEE3">
                    <p:embed/>
                  </p:oleObj>
                </mc:Choice>
                <mc:Fallback>
                  <p:oleObj r:id="rId2" imgW="4813300" imgH="4318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500" y="3589"/>
                          <a:ext cx="15564" cy="139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4" name="组合 33"/>
          <p:cNvGrpSpPr/>
          <p:nvPr/>
        </p:nvGrpSpPr>
        <p:grpSpPr>
          <a:xfrm>
            <a:off x="979805" y="3049905"/>
            <a:ext cx="9918065" cy="816610"/>
            <a:chOff x="2008" y="4719"/>
            <a:chExt cx="15619" cy="1286"/>
          </a:xfrm>
        </p:grpSpPr>
        <p:grpSp>
          <p:nvGrpSpPr>
            <p:cNvPr id="32" name="组合 31"/>
            <p:cNvGrpSpPr/>
            <p:nvPr/>
          </p:nvGrpSpPr>
          <p:grpSpPr>
            <a:xfrm>
              <a:off x="2008" y="4719"/>
              <a:ext cx="15619" cy="1286"/>
              <a:chOff x="2008" y="4587"/>
              <a:chExt cx="15619" cy="1286"/>
            </a:xfrm>
          </p:grpSpPr>
          <p:grpSp>
            <p:nvGrpSpPr>
              <p:cNvPr id="9" name="组合 8"/>
              <p:cNvGrpSpPr/>
              <p:nvPr/>
            </p:nvGrpSpPr>
            <p:grpSpPr>
              <a:xfrm>
                <a:off x="2008" y="4597"/>
                <a:ext cx="15619" cy="1276"/>
                <a:chOff x="2775" y="3712"/>
                <a:chExt cx="15619" cy="1276"/>
              </a:xfrm>
            </p:grpSpPr>
            <p:sp>
              <p:nvSpPr>
                <p:cNvPr id="13" name="TextBox 1"/>
                <p:cNvSpPr txBox="1"/>
                <p:nvPr/>
              </p:nvSpPr>
              <p:spPr>
                <a:xfrm>
                  <a:off x="2775" y="3750"/>
                  <a:ext cx="15619" cy="10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fontAlgn="auto">
                    <a:lnSpc>
                      <a:spcPct val="140000"/>
                    </a:lnSpc>
                    <a:defRPr sz="2400" b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楷体" panose="02010609060101010101" pitchFamily="49" charset="-122"/>
                      <a:cs typeface="Times New Roman" panose="02020603050405020304" pitchFamily="18" charset="0"/>
                    </a:defRPr>
                  </a:lvl1pPr>
                </a:lstStyle>
                <a:p>
                  <a:pPr indent="0" fontAlgn="auto">
                    <a:lnSpc>
                      <a:spcPct val="150000"/>
                    </a:lnSpc>
                  </a:pPr>
                  <a:r>
                    <a:rPr lang="en-US" altLang="zh-CN" b="0">
                      <a:solidFill>
                        <a:srgbClr val="FF0000"/>
                      </a:solidFill>
                      <a:sym typeface="+mn-ea"/>
                    </a:rPr>
                    <a:t>∴</a:t>
                  </a:r>
                  <a:r>
                    <a:rPr lang="zh-CN" altLang="en-US" b="0">
                      <a:solidFill>
                        <a:srgbClr val="FF0000"/>
                      </a:solidFill>
                      <a:sym typeface="+mn-ea"/>
                    </a:rPr>
                    <a:t>当</a:t>
                  </a:r>
                  <a:r>
                    <a:rPr lang="en-US" altLang="zh-CN" b="0">
                      <a:solidFill>
                        <a:srgbClr val="FF0000"/>
                      </a:solidFill>
                      <a:sym typeface="+mn-ea"/>
                    </a:rPr>
                    <a:t>                                      </a:t>
                  </a:r>
                  <a:r>
                    <a:rPr lang="zh-CN" altLang="en-US" b="0">
                      <a:solidFill>
                        <a:srgbClr val="FF0000"/>
                      </a:solidFill>
                      <a:sym typeface="+mn-ea"/>
                    </a:rPr>
                    <a:t>即</a:t>
                  </a:r>
                  <a:r>
                    <a:rPr lang="en-US" altLang="zh-CN" b="0">
                      <a:solidFill>
                        <a:srgbClr val="FF0000"/>
                      </a:solidFill>
                      <a:sym typeface="+mn-ea"/>
                    </a:rPr>
                    <a:t>                               </a:t>
                  </a:r>
                  <a:r>
                    <a:rPr lang="zh-CN" altLang="en-US" b="0">
                      <a:solidFill>
                        <a:srgbClr val="FF0000"/>
                      </a:solidFill>
                      <a:sym typeface="+mn-ea"/>
                    </a:rPr>
                    <a:t>时，</a:t>
                  </a:r>
                  <a:r>
                    <a:rPr lang="en-US" altLang="zh-CN" b="0">
                      <a:solidFill>
                        <a:srgbClr val="FF0000"/>
                      </a:solidFill>
                      <a:sym typeface="+mn-ea"/>
                    </a:rPr>
                    <a:t>                                                              </a:t>
                  </a:r>
                  <a:endParaRPr lang="zh-CN" altLang="en-US" b="0">
                    <a:solidFill>
                      <a:srgbClr val="FF0000"/>
                    </a:solidFill>
                    <a:sym typeface="+mn-ea"/>
                  </a:endParaRPr>
                </a:p>
              </p:txBody>
            </p:sp>
            <p:graphicFrame>
              <p:nvGraphicFramePr>
                <p:cNvPr id="15" name="对象 14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3799" y="3712"/>
                <a:ext cx="4642" cy="127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4" imgW="1435100" imgH="393700" progId="Equation.KSEE3">
                        <p:embed/>
                      </p:oleObj>
                    </mc:Choice>
                    <mc:Fallback>
                      <p:oleObj r:id="rId4" imgW="1435100" imgH="393700" progId="Equation.KSEE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799" y="3712"/>
                              <a:ext cx="4642" cy="1276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19" name="对象 18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8111" y="4587"/>
              <a:ext cx="3862" cy="12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6" imgW="1193800" imgH="393700" progId="Equation.KSEE3">
                      <p:embed/>
                    </p:oleObj>
                  </mc:Choice>
                  <mc:Fallback>
                    <p:oleObj r:id="rId6" imgW="1193800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8111" y="4587"/>
                            <a:ext cx="3862" cy="1276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4" name="对象 1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2644" y="4955"/>
            <a:ext cx="2873" cy="8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8" imgW="889000" imgH="254000" progId="Equation.KSEE3">
                    <p:embed/>
                  </p:oleObj>
                </mc:Choice>
                <mc:Fallback>
                  <p:oleObj r:id="rId8" imgW="889000" imgH="2540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2644" y="4955"/>
                          <a:ext cx="2873" cy="8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4" name="组合 23"/>
          <p:cNvGrpSpPr/>
          <p:nvPr/>
        </p:nvGrpSpPr>
        <p:grpSpPr>
          <a:xfrm>
            <a:off x="979805" y="3982085"/>
            <a:ext cx="9918065" cy="816610"/>
            <a:chOff x="2008" y="4719"/>
            <a:chExt cx="15619" cy="1286"/>
          </a:xfrm>
        </p:grpSpPr>
        <p:grpSp>
          <p:nvGrpSpPr>
            <p:cNvPr id="27" name="组合 26"/>
            <p:cNvGrpSpPr/>
            <p:nvPr/>
          </p:nvGrpSpPr>
          <p:grpSpPr>
            <a:xfrm>
              <a:off x="2008" y="4719"/>
              <a:ext cx="15619" cy="1286"/>
              <a:chOff x="2008" y="4587"/>
              <a:chExt cx="15619" cy="1286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2008" y="4597"/>
                <a:ext cx="15619" cy="1276"/>
                <a:chOff x="2775" y="3712"/>
                <a:chExt cx="15619" cy="1276"/>
              </a:xfrm>
            </p:grpSpPr>
            <p:sp>
              <p:nvSpPr>
                <p:cNvPr id="29" name="TextBox 1"/>
                <p:cNvSpPr txBox="1"/>
                <p:nvPr/>
              </p:nvSpPr>
              <p:spPr>
                <a:xfrm>
                  <a:off x="2775" y="3750"/>
                  <a:ext cx="15619" cy="101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fontAlgn="auto">
                    <a:lnSpc>
                      <a:spcPct val="140000"/>
                    </a:lnSpc>
                    <a:defRPr sz="2400" b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楷体" panose="02010609060101010101" pitchFamily="49" charset="-122"/>
                      <a:cs typeface="Times New Roman" panose="02020603050405020304" pitchFamily="18" charset="0"/>
                    </a:defRPr>
                  </a:lvl1pPr>
                </a:lstStyle>
                <a:p>
                  <a:pPr indent="0" fontAlgn="auto">
                    <a:lnSpc>
                      <a:spcPct val="150000"/>
                    </a:lnSpc>
                  </a:pPr>
                  <a:r>
                    <a:rPr lang="zh-CN" altLang="en-US" b="0">
                      <a:solidFill>
                        <a:srgbClr val="FF0000"/>
                      </a:solidFill>
                      <a:sym typeface="+mn-ea"/>
                    </a:rPr>
                    <a:t>当</a:t>
                  </a:r>
                  <a:r>
                    <a:rPr lang="en-US" altLang="zh-CN" b="0">
                      <a:solidFill>
                        <a:srgbClr val="FF0000"/>
                      </a:solidFill>
                      <a:sym typeface="+mn-ea"/>
                    </a:rPr>
                    <a:t>                                      </a:t>
                  </a:r>
                  <a:r>
                    <a:rPr lang="zh-CN" altLang="en-US" b="0">
                      <a:solidFill>
                        <a:srgbClr val="FF0000"/>
                      </a:solidFill>
                      <a:sym typeface="+mn-ea"/>
                    </a:rPr>
                    <a:t>即</a:t>
                  </a:r>
                  <a:r>
                    <a:rPr lang="en-US" altLang="zh-CN" b="0">
                      <a:solidFill>
                        <a:srgbClr val="FF0000"/>
                      </a:solidFill>
                      <a:sym typeface="+mn-ea"/>
                    </a:rPr>
                    <a:t>                                </a:t>
                  </a:r>
                  <a:r>
                    <a:rPr lang="zh-CN" altLang="en-US" b="0">
                      <a:solidFill>
                        <a:srgbClr val="FF0000"/>
                      </a:solidFill>
                      <a:sym typeface="+mn-ea"/>
                    </a:rPr>
                    <a:t>时，</a:t>
                  </a:r>
                  <a:r>
                    <a:rPr lang="en-US" altLang="zh-CN" b="0">
                      <a:solidFill>
                        <a:srgbClr val="FF0000"/>
                      </a:solidFill>
                      <a:sym typeface="+mn-ea"/>
                    </a:rPr>
                    <a:t>                                                              </a:t>
                  </a:r>
                  <a:endParaRPr lang="zh-CN" altLang="en-US" b="0">
                    <a:solidFill>
                      <a:srgbClr val="FF0000"/>
                    </a:solidFill>
                    <a:sym typeface="+mn-ea"/>
                  </a:endParaRPr>
                </a:p>
              </p:txBody>
            </p:sp>
            <p:graphicFrame>
              <p:nvGraphicFramePr>
                <p:cNvPr id="30" name="对象 29">
                  <a:hlinkClick r:id="" action="ppaction://ole?verb=0"/>
                </p:cNvPr>
                <p:cNvGraphicFramePr>
                  <a:graphicFrameLocks noChangeAspect="1"/>
                </p:cNvGraphicFramePr>
                <p:nvPr/>
              </p:nvGraphicFramePr>
              <p:xfrm>
                <a:off x="3364" y="3712"/>
                <a:ext cx="4643" cy="127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r:id="rId10" imgW="1435100" imgH="393700" progId="Equation.KSEE3">
                        <p:embed/>
                      </p:oleObj>
                    </mc:Choice>
                    <mc:Fallback>
                      <p:oleObj r:id="rId10" imgW="1435100" imgH="393700" progId="Equation.KSEE3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11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364" y="3712"/>
                              <a:ext cx="4643" cy="1276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33" name="对象 32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7558" y="4587"/>
              <a:ext cx="4069" cy="12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12" imgW="1257300" imgH="393700" progId="Equation.KSEE3">
                      <p:embed/>
                    </p:oleObj>
                  </mc:Choice>
                  <mc:Fallback>
                    <p:oleObj r:id="rId12" imgW="1257300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3"/>
                          <a:stretch>
                            <a:fillRect/>
                          </a:stretch>
                        </p:blipFill>
                        <p:spPr>
                          <a:xfrm>
                            <a:off x="7558" y="4587"/>
                            <a:ext cx="4069" cy="1276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36" name="对象 35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2356" y="4955"/>
            <a:ext cx="3121" cy="8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4" imgW="965200" imgH="254000" progId="Equation.KSEE3">
                    <p:embed/>
                  </p:oleObj>
                </mc:Choice>
                <mc:Fallback>
                  <p:oleObj r:id="rId14" imgW="965200" imgH="2540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12356" y="4955"/>
                          <a:ext cx="3121" cy="8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8" name="TextBox 1"/>
          <p:cNvSpPr txBox="1"/>
          <p:nvPr/>
        </p:nvSpPr>
        <p:spPr>
          <a:xfrm>
            <a:off x="979805" y="4914265"/>
            <a:ext cx="27082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indent="0" fontAlgn="auto">
              <a:lnSpc>
                <a:spcPct val="150000"/>
              </a:lnSpc>
            </a:pPr>
            <a:r>
              <a:rPr lang="en-US" altLang="zh-CN" b="0" i="1">
                <a:solidFill>
                  <a:srgbClr val="FF0000"/>
                </a:solidFill>
                <a:sym typeface="+mn-ea"/>
              </a:rPr>
              <a:t>f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的周期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T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＝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2π.                                                 </a:t>
            </a:r>
            <a:endParaRPr lang="zh-CN" altLang="en-US" b="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1079500" y="1355090"/>
            <a:ext cx="1012444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just" eaLnBrk="1" latinLnBrk="0" hangingPunct="1">
              <a:lnSpc>
                <a:spcPct val="150000"/>
              </a:lnSpc>
              <a:tabLst>
                <a:tab pos="4800600" algn="l"/>
                <a:tab pos="9486900" algn="l"/>
              </a:tabLst>
            </a:pPr>
            <a:r>
              <a:rPr lang="zh-CN" altLang="zh-CN" sz="24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思考</a:t>
            </a:r>
            <a:r>
              <a:rPr lang="zh-CN" altLang="en-US" sz="24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交流</a:t>
            </a:r>
            <a:r>
              <a:rPr lang="zh-CN" altLang="zh-CN" sz="2400" kern="10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求函数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f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en-US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＝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sin 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zh-CN" altLang="en-US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＋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cos </a:t>
            </a:r>
            <a:r>
              <a:rPr lang="en-US" altLang="zh-CN" sz="2400" i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400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 kern="10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400" kern="10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不同时为</a:t>
            </a:r>
            <a:r>
              <a:rPr lang="en-US" altLang="zh-CN" sz="2400" kern="100">
                <a:effectLst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0)</a:t>
            </a:r>
            <a:r>
              <a:rPr lang="zh-CN" altLang="en-US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的最大值、最小值和周期</a:t>
            </a:r>
            <a:r>
              <a:rPr lang="en-US" altLang="zh-CN" sz="2400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sz="2400" b="1" i="1" kern="100">
              <a:solidFill>
                <a:srgbClr val="0000FF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205990" y="2602548"/>
          <a:ext cx="4746625" cy="810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2311400" imgH="393700" progId="Equation.KSEE3">
                  <p:embed/>
                </p:oleObj>
              </mc:Choice>
              <mc:Fallback>
                <p:oleObj r:id="rId2" imgW="23114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05990" y="2602548"/>
                        <a:ext cx="4746625" cy="810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4" name="组合 33"/>
          <p:cNvGrpSpPr/>
          <p:nvPr/>
        </p:nvGrpSpPr>
        <p:grpSpPr>
          <a:xfrm>
            <a:off x="2205990" y="3374708"/>
            <a:ext cx="6300470" cy="810260"/>
            <a:chOff x="2008" y="4729"/>
            <a:chExt cx="9922" cy="1276"/>
          </a:xfrm>
        </p:grpSpPr>
        <p:grpSp>
          <p:nvGrpSpPr>
            <p:cNvPr id="32" name="组合 31"/>
            <p:cNvGrpSpPr/>
            <p:nvPr/>
          </p:nvGrpSpPr>
          <p:grpSpPr>
            <a:xfrm>
              <a:off x="2008" y="4729"/>
              <a:ext cx="9922" cy="1276"/>
              <a:chOff x="2008" y="4597"/>
              <a:chExt cx="9922" cy="1276"/>
            </a:xfrm>
          </p:grpSpPr>
          <p:sp>
            <p:nvSpPr>
              <p:cNvPr id="13" name="TextBox 1"/>
              <p:cNvSpPr txBox="1"/>
              <p:nvPr/>
            </p:nvSpPr>
            <p:spPr>
              <a:xfrm>
                <a:off x="2008" y="4635"/>
                <a:ext cx="9922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fontAlgn="auto">
                  <a:lnSpc>
                    <a:spcPct val="140000"/>
                  </a:lnSpc>
                  <a:defRPr sz="24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defRPr>
                </a:lvl1pPr>
              </a:lstStyle>
              <a:p>
                <a:pPr indent="0" fontAlgn="auto">
                  <a:lnSpc>
                    <a:spcPct val="150000"/>
                  </a:lnSpc>
                </a:pPr>
                <a:r>
                  <a:rPr lang="zh-CN" altLang="en-US" b="0">
                    <a:solidFill>
                      <a:srgbClr val="FF0000"/>
                    </a:solidFill>
                    <a:sym typeface="+mn-ea"/>
                  </a:rPr>
                  <a:t>当</a:t>
                </a:r>
                <a:r>
                  <a:rPr lang="en-US" altLang="zh-CN" b="0">
                    <a:solidFill>
                      <a:srgbClr val="FF0000"/>
                    </a:solidFill>
                    <a:sym typeface="+mn-ea"/>
                  </a:rPr>
                  <a:t>                                     </a:t>
                </a:r>
                <a:r>
                  <a:rPr lang="zh-CN" altLang="en-US" b="0">
                    <a:solidFill>
                      <a:srgbClr val="FF0000"/>
                    </a:solidFill>
                    <a:sym typeface="+mn-ea"/>
                  </a:rPr>
                  <a:t>时，</a:t>
                </a:r>
                <a:r>
                  <a:rPr lang="en-US" altLang="zh-CN" b="0">
                    <a:solidFill>
                      <a:srgbClr val="FF0000"/>
                    </a:solidFill>
                    <a:sym typeface="+mn-ea"/>
                  </a:rPr>
                  <a:t>                                                              </a:t>
                </a:r>
                <a:endParaRPr lang="zh-CN" altLang="en-US" b="0">
                  <a:solidFill>
                    <a:srgbClr val="FF0000"/>
                  </a:solidFill>
                  <a:sym typeface="+mn-ea"/>
                </a:endParaRPr>
              </a:p>
            </p:txBody>
          </p:sp>
          <p:graphicFrame>
            <p:nvGraphicFramePr>
              <p:cNvPr id="19" name="对象 18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2597" y="4597"/>
              <a:ext cx="4520" cy="12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4" imgW="1397000" imgH="393700" progId="Equation.KSEE3">
                      <p:embed/>
                    </p:oleObj>
                  </mc:Choice>
                  <mc:Fallback>
                    <p:oleObj r:id="rId4" imgW="1397000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2597" y="4597"/>
                            <a:ext cx="4520" cy="1276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4" name="对象 1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7950" y="4821"/>
            <a:ext cx="3980" cy="9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1231265" imgH="279400" progId="Equation.KSEE3">
                    <p:embed/>
                  </p:oleObj>
                </mc:Choice>
                <mc:Fallback>
                  <p:oleObj r:id="rId6" imgW="1231265" imgH="2794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7950" y="4821"/>
                          <a:ext cx="3980" cy="90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4" name="组合 23"/>
          <p:cNvGrpSpPr/>
          <p:nvPr/>
        </p:nvGrpSpPr>
        <p:grpSpPr>
          <a:xfrm>
            <a:off x="2205990" y="4146868"/>
            <a:ext cx="7064375" cy="810260"/>
            <a:chOff x="2008" y="4729"/>
            <a:chExt cx="11125" cy="1276"/>
          </a:xfrm>
        </p:grpSpPr>
        <p:grpSp>
          <p:nvGrpSpPr>
            <p:cNvPr id="27" name="组合 26"/>
            <p:cNvGrpSpPr/>
            <p:nvPr/>
          </p:nvGrpSpPr>
          <p:grpSpPr>
            <a:xfrm>
              <a:off x="2008" y="4729"/>
              <a:ext cx="11125" cy="1276"/>
              <a:chOff x="2008" y="4597"/>
              <a:chExt cx="11125" cy="1276"/>
            </a:xfrm>
          </p:grpSpPr>
          <p:sp>
            <p:nvSpPr>
              <p:cNvPr id="29" name="TextBox 1"/>
              <p:cNvSpPr txBox="1"/>
              <p:nvPr/>
            </p:nvSpPr>
            <p:spPr>
              <a:xfrm>
                <a:off x="2008" y="4635"/>
                <a:ext cx="11125" cy="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fontAlgn="auto">
                  <a:lnSpc>
                    <a:spcPct val="140000"/>
                  </a:lnSpc>
                  <a:defRPr sz="24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defRPr>
                </a:lvl1pPr>
              </a:lstStyle>
              <a:p>
                <a:pPr indent="0" fontAlgn="auto">
                  <a:lnSpc>
                    <a:spcPct val="150000"/>
                  </a:lnSpc>
                </a:pPr>
                <a:r>
                  <a:rPr lang="zh-CN" altLang="en-US" b="0">
                    <a:solidFill>
                      <a:srgbClr val="FF0000"/>
                    </a:solidFill>
                    <a:sym typeface="+mn-ea"/>
                  </a:rPr>
                  <a:t>当</a:t>
                </a:r>
                <a:r>
                  <a:rPr lang="en-US" altLang="zh-CN" b="0">
                    <a:solidFill>
                      <a:srgbClr val="FF0000"/>
                    </a:solidFill>
                    <a:sym typeface="+mn-ea"/>
                  </a:rPr>
                  <a:t>                                     </a:t>
                </a:r>
                <a:r>
                  <a:rPr lang="zh-CN" altLang="en-US" b="0">
                    <a:solidFill>
                      <a:srgbClr val="FF0000"/>
                    </a:solidFill>
                    <a:sym typeface="+mn-ea"/>
                  </a:rPr>
                  <a:t>时，</a:t>
                </a:r>
                <a:r>
                  <a:rPr lang="en-US" altLang="zh-CN" b="0">
                    <a:solidFill>
                      <a:srgbClr val="FF0000"/>
                    </a:solidFill>
                    <a:sym typeface="+mn-ea"/>
                  </a:rPr>
                  <a:t>                                                              </a:t>
                </a:r>
                <a:endParaRPr lang="zh-CN" altLang="en-US" b="0">
                  <a:solidFill>
                    <a:srgbClr val="FF0000"/>
                  </a:solidFill>
                  <a:sym typeface="+mn-ea"/>
                </a:endParaRPr>
              </a:p>
            </p:txBody>
          </p:sp>
          <p:graphicFrame>
            <p:nvGraphicFramePr>
              <p:cNvPr id="33" name="对象 32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2595" y="4597"/>
              <a:ext cx="4522" cy="127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8" imgW="1397000" imgH="393700" progId="Equation.KSEE3">
                      <p:embed/>
                    </p:oleObj>
                  </mc:Choice>
                  <mc:Fallback>
                    <p:oleObj r:id="rId8" imgW="1397000" imgH="39370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2595" y="4597"/>
                            <a:ext cx="4522" cy="1276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36" name="对象 35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7950" y="4875"/>
            <a:ext cx="4230" cy="9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0" imgW="1308100" imgH="279400" progId="Equation.KSEE3">
                    <p:embed/>
                  </p:oleObj>
                </mc:Choice>
                <mc:Fallback>
                  <p:oleObj r:id="rId10" imgW="1308100" imgH="2794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7950" y="4875"/>
                          <a:ext cx="4230" cy="90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TextBox 1"/>
          <p:cNvSpPr txBox="1"/>
          <p:nvPr/>
        </p:nvSpPr>
        <p:spPr>
          <a:xfrm>
            <a:off x="2205990" y="4919028"/>
            <a:ext cx="27082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indent="0" fontAlgn="auto">
              <a:lnSpc>
                <a:spcPct val="150000"/>
              </a:lnSpc>
            </a:pPr>
            <a:r>
              <a:rPr lang="en-US" altLang="zh-CN" b="0" i="1">
                <a:solidFill>
                  <a:srgbClr val="FF0000"/>
                </a:solidFill>
                <a:sym typeface="+mn-ea"/>
              </a:rPr>
              <a:t>f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的周期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T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＝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2π.                                                 </a:t>
            </a:r>
            <a:endParaRPr lang="zh-CN" altLang="en-US" b="0">
              <a:solidFill>
                <a:srgbClr val="FF000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/>
        </p:nvGrpSpPr>
        <p:grpSpPr>
          <a:xfrm>
            <a:off x="794385" y="1137920"/>
            <a:ext cx="2386965" cy="881380"/>
            <a:chOff x="1226" y="2339"/>
            <a:chExt cx="3759" cy="1388"/>
          </a:xfrm>
        </p:grpSpPr>
        <p:grpSp>
          <p:nvGrpSpPr>
            <p:cNvPr id="52" name="组合 51"/>
            <p:cNvGrpSpPr/>
            <p:nvPr/>
          </p:nvGrpSpPr>
          <p:grpSpPr>
            <a:xfrm>
              <a:off x="2267" y="2626"/>
              <a:ext cx="2719" cy="850"/>
              <a:chOff x="2399870" y="1599894"/>
              <a:chExt cx="1726640" cy="540000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2399870" y="1599894"/>
                <a:ext cx="1726640" cy="540000"/>
                <a:chOff x="3831198" y="1974808"/>
                <a:chExt cx="1726640" cy="540000"/>
              </a:xfrm>
            </p:grpSpPr>
            <p:sp>
              <p:nvSpPr>
                <p:cNvPr id="54" name="圆角矩形 53"/>
                <p:cNvSpPr/>
                <p:nvPr/>
              </p:nvSpPr>
              <p:spPr>
                <a:xfrm>
                  <a:off x="3831198" y="1974808"/>
                  <a:ext cx="1726640" cy="540000"/>
                </a:xfrm>
                <a:prstGeom prst="roundRect">
                  <a:avLst>
                    <a:gd name="adj" fmla="val 7486"/>
                  </a:avLst>
                </a:prstGeom>
                <a:noFill/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5" name="圆角矩形 54"/>
                <p:cNvSpPr/>
                <p:nvPr/>
              </p:nvSpPr>
              <p:spPr>
                <a:xfrm>
                  <a:off x="3858137" y="1998526"/>
                  <a:ext cx="1692000" cy="504000"/>
                </a:xfrm>
                <a:prstGeom prst="roundRect">
                  <a:avLst>
                    <a:gd name="adj" fmla="val 7486"/>
                  </a:avLst>
                </a:prstGeom>
                <a:solidFill>
                  <a:srgbClr val="F1CE8A"/>
                </a:solidFill>
                <a:ln w="22225" cmpd="sng">
                  <a:noFill/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6" name="矩形 55"/>
              <p:cNvSpPr/>
              <p:nvPr/>
            </p:nvSpPr>
            <p:spPr>
              <a:xfrm>
                <a:off x="2588296" y="1644776"/>
                <a:ext cx="1407221" cy="4605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400" b="1" noProof="1">
                    <a:solidFill>
                      <a:srgbClr val="4F5D73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楷体" panose="02010609060101010101" pitchFamily="49" charset="-122"/>
                  </a:rPr>
                  <a:t>归纳总结</a:t>
                </a:r>
              </a:p>
            </p:txBody>
          </p:sp>
        </p:grpSp>
        <p:pic>
          <p:nvPicPr>
            <p:cNvPr id="57" name="图片 56" descr="crossroads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26" y="2339"/>
              <a:ext cx="1388" cy="1388"/>
            </a:xfrm>
            <a:prstGeom prst="rect">
              <a:avLst/>
            </a:prstGeom>
          </p:spPr>
        </p:pic>
      </p:grpSp>
      <p:sp>
        <p:nvSpPr>
          <p:cNvPr id="46" name="文本框 45"/>
          <p:cNvSpPr txBox="1"/>
          <p:nvPr/>
        </p:nvSpPr>
        <p:spPr>
          <a:xfrm>
            <a:off x="1644015" y="2151380"/>
            <a:ext cx="915225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>
                <a:latin typeface="楷体" panose="02010609060101010101" pitchFamily="49" charset="-122"/>
                <a:ea typeface="楷体" panose="02010609060101010101" pitchFamily="49" charset="-122"/>
              </a:defRPr>
            </a:lvl1pPr>
          </a:lstStyle>
          <a:p>
            <a:pPr indent="609600" algn="l">
              <a:lnSpc>
                <a:spcPct val="200000"/>
              </a:lnSpc>
            </a:pPr>
            <a:r>
              <a:rPr lang="zh-CN" kern="10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利用两角和或差的三角函数公式，可以将某些三角函数化简成为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sin(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ωx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＋</a:t>
            </a:r>
            <a:r>
              <a:rPr lang="en-US" altLang="zh-CN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φ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的形式，以利于研究这类三角函数的图象和性质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</a:t>
            </a:r>
            <a:endParaRPr lang="en-US" altLang="zh-CN" kern="10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38EFCDCA-6859-A0CE-C9A5-7A4F3BCD6F1B}"/>
                  </a:ext>
                </a:extLst>
              </p:cNvPr>
              <p:cNvSpPr txBox="1"/>
              <p:nvPr/>
            </p:nvSpPr>
            <p:spPr>
              <a:xfrm>
                <a:off x="771210" y="1059239"/>
                <a:ext cx="11420789" cy="205825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zh-CN" altLang="en-US" sz="2800" b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例</a:t>
                </a:r>
                <a:r>
                  <a:rPr lang="en-US" altLang="zh-CN" sz="2800" b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1</a:t>
                </a:r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：化简：</a:t>
                </a:r>
              </a:p>
              <a:p>
                <a:pPr>
                  <a:lnSpc>
                    <a:spcPct val="110000"/>
                  </a:lnSpc>
                </a:pPr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（1）</a:t>
                </a:r>
                <a14:m>
                  <m:oMath xmlns:m="http://schemas.openxmlformats.org/officeDocument/2006/math">
                    <m:r>
                      <a:rPr lang="en-US" altLang="zh-CN" sz="2800" i="1">
                        <a:latin typeface="Cambria Math" panose="02040503050406030204" charset="0"/>
                        <a:ea typeface="MS Mincho" charset="0"/>
                        <a:cs typeface="Cambria Math" panose="02040503050406030204" charset="0"/>
                      </a:rPr>
                      <m:t>3</m:t>
                    </m:r>
                    <m:rad>
                      <m:radPr>
                        <m:degHide m:val="on"/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15</m:t>
                        </m:r>
                      </m:e>
                    </m:rad>
                    <m:r>
                      <a:rPr lang="en-US" altLang="zh-CN" sz="2800" i="1">
                        <a:latin typeface="Cambria Math" panose="02040503050406030204" charset="0"/>
                        <a:ea typeface="楷体" panose="02010609060101010101" charset="-122"/>
                        <a:cs typeface="Cambria Math" panose="02040503050406030204" charset="0"/>
                      </a:rPr>
                      <m:t>𝑠𝑖𝑛𝑥</m:t>
                    </m:r>
                    <m:r>
                      <a:rPr lang="en-US" altLang="zh-CN" sz="2800" i="1">
                        <a:latin typeface="Cambria Math" panose="02040503050406030204" charset="0"/>
                        <a:ea typeface="MS Mincho" charset="0"/>
                        <a:cs typeface="Cambria Math" panose="02040503050406030204" charset="0"/>
                      </a:rPr>
                      <m:t>+3</m:t>
                    </m:r>
                    <m:rad>
                      <m:radPr>
                        <m:degHide m:val="on"/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5</m:t>
                        </m:r>
                      </m:e>
                    </m:rad>
                    <m:r>
                      <a:rPr lang="en-US" altLang="zh-CN" sz="2800" i="1">
                        <a:latin typeface="Cambria Math" panose="02040503050406030204" charset="0"/>
                        <a:ea typeface="楷体" panose="02010609060101010101" charset="-122"/>
                        <a:cs typeface="Cambria Math" panose="02040503050406030204" charset="0"/>
                      </a:rPr>
                      <m:t>𝑐𝑜𝑠𝑥</m:t>
                    </m:r>
                  </m:oMath>
                </a14:m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；</a:t>
                </a:r>
                <a:r>
                  <a:rPr lang="en-US" altLang="zh-CN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	</a:t>
                </a:r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（2）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3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2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charset="0"/>
                        <a:ea typeface="楷体" panose="02010609060101010101" charset="-122"/>
                        <a:cs typeface="Cambria Math" panose="02040503050406030204" charset="0"/>
                      </a:rPr>
                      <m:t>𝑐𝑜𝑠𝑥</m:t>
                    </m:r>
                    <m:r>
                      <a:rPr lang="en-US" altLang="zh-CN" sz="2800" i="1">
                        <a:latin typeface="Cambria Math" panose="02040503050406030204" charset="0"/>
                        <a:ea typeface="MS Mincho" charset="0"/>
                        <a:cs typeface="Cambria Math" panose="02040503050406030204" charset="0"/>
                      </a:rPr>
                      <m:t>−</m:t>
                    </m:r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2800" i="1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800" i="1">
                                <a:latin typeface="Cambria Math" panose="02040503050406030204" charset="0"/>
                                <a:ea typeface="MS Mincho" charset="0"/>
                                <a:cs typeface="Cambria Math" panose="02040503050406030204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2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charset="0"/>
                        <a:ea typeface="楷体" panose="02010609060101010101" charset="-122"/>
                        <a:cs typeface="Cambria Math" panose="02040503050406030204" charset="0"/>
                      </a:rPr>
                      <m:t>𝑠𝑖𝑛𝑥</m:t>
                    </m:r>
                  </m:oMath>
                </a14:m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；</a:t>
                </a:r>
              </a:p>
              <a:p>
                <a:pPr>
                  <a:lnSpc>
                    <a:spcPct val="110000"/>
                  </a:lnSpc>
                </a:pPr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（</a:t>
                </a:r>
                <a:r>
                  <a:rPr lang="en-US" altLang="zh-CN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3</a:t>
                </a:r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）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3</m:t>
                        </m:r>
                      </m:e>
                    </m:rad>
                    <m:r>
                      <a:rPr lang="en-US" altLang="zh-CN" sz="2800" i="1">
                        <a:latin typeface="Cambria Math" panose="02040503050406030204" charset="0"/>
                        <a:ea typeface="楷体" panose="02010609060101010101" charset="-122"/>
                        <a:cs typeface="Cambria Math" panose="02040503050406030204" charset="0"/>
                      </a:rPr>
                      <m:t>𝑠𝑖𝑛</m:t>
                    </m:r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charset="0"/>
                            <a:ea typeface="楷体" panose="02010609060101010101" charset="-122"/>
                            <a:cs typeface="Cambria Math" panose="02040503050406030204" charset="0"/>
                          </a:rPr>
                          <m:t>𝑥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2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charset="0"/>
                        <a:ea typeface="MS Mincho" charset="0"/>
                        <a:cs typeface="Cambria Math" panose="02040503050406030204" charset="0"/>
                      </a:rPr>
                      <m:t>+</m:t>
                    </m:r>
                    <m:r>
                      <a:rPr lang="en-US" altLang="zh-CN" sz="2800" i="1">
                        <a:latin typeface="Cambria Math" panose="02040503050406030204" charset="0"/>
                        <a:ea typeface="楷体" panose="02010609060101010101" charset="-122"/>
                        <a:cs typeface="Cambria Math" panose="02040503050406030204" charset="0"/>
                      </a:rPr>
                      <m:t>𝑐𝑜𝑠</m:t>
                    </m:r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charset="0"/>
                            <a:ea typeface="楷体" panose="02010609060101010101" charset="-122"/>
                            <a:cs typeface="Cambria Math" panose="02040503050406030204" charset="0"/>
                          </a:rPr>
                          <m:t>𝑥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；</a:t>
                </a:r>
                <a:r>
                  <a:rPr lang="en-US" altLang="zh-CN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          </a:t>
                </a:r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（</a:t>
                </a:r>
                <a:r>
                  <a:rPr lang="en-US" altLang="zh-CN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4</a:t>
                </a:r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2800" i="1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800" i="1">
                                <a:latin typeface="Cambria Math" panose="02040503050406030204" charset="0"/>
                                <a:ea typeface="MS Mincho" charset="0"/>
                                <a:cs typeface="Cambria Math" panose="02040503050406030204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4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charset="0"/>
                        <a:ea typeface="楷体" panose="02010609060101010101" charset="-122"/>
                        <a:cs typeface="Cambria Math" panose="02040503050406030204" charset="0"/>
                      </a:rPr>
                      <m:t>𝑠𝑖𝑛</m:t>
                    </m:r>
                    <m:r>
                      <a:rPr lang="en-US" altLang="zh-CN" sz="2800" i="1">
                        <a:latin typeface="Cambria Math" panose="02040503050406030204" charset="0"/>
                        <a:ea typeface="MS Mincho" charset="0"/>
                        <a:cs typeface="Cambria Math" panose="02040503050406030204" charset="0"/>
                      </a:rPr>
                      <m:t>(</m:t>
                    </m:r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𝜋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4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charset="0"/>
                        <a:ea typeface="MS Mincho" charset="0"/>
                        <a:cs typeface="Cambria Math" panose="02040503050406030204" charset="0"/>
                      </a:rPr>
                      <m:t>−</m:t>
                    </m:r>
                    <m:r>
                      <a:rPr lang="en-US" altLang="zh-CN" sz="2800" i="1">
                        <a:latin typeface="Cambria Math" panose="02040503050406030204" charset="0"/>
                        <a:ea typeface="楷体" panose="02010609060101010101" charset="-122"/>
                        <a:cs typeface="Cambria Math" panose="02040503050406030204" charset="0"/>
                      </a:rPr>
                      <m:t>𝑥</m:t>
                    </m:r>
                    <m:r>
                      <a:rPr lang="en-US" altLang="zh-CN" sz="2800" i="1">
                        <a:latin typeface="Cambria Math" panose="02040503050406030204" charset="0"/>
                        <a:ea typeface="MS Mincho" charset="0"/>
                        <a:cs typeface="Cambria Math" panose="02040503050406030204" charset="0"/>
                      </a:rPr>
                      <m:t>)+</m:t>
                    </m:r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2800" i="1"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800" i="1">
                                <a:latin typeface="Cambria Math" panose="02040503050406030204" charset="0"/>
                                <a:ea typeface="MS Mincho" charset="0"/>
                                <a:cs typeface="Cambria Math" panose="02040503050406030204" charset="0"/>
                              </a:rPr>
                              <m:t>6</m:t>
                            </m:r>
                          </m:e>
                        </m:rad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4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charset="0"/>
                        <a:ea typeface="楷体" panose="02010609060101010101" charset="-122"/>
                        <a:cs typeface="Cambria Math" panose="02040503050406030204" charset="0"/>
                      </a:rPr>
                      <m:t>𝑐𝑜𝑠</m:t>
                    </m:r>
                    <m:r>
                      <a:rPr lang="en-US" altLang="zh-CN" sz="2800" i="1">
                        <a:latin typeface="Cambria Math" panose="02040503050406030204" charset="0"/>
                        <a:ea typeface="MS Mincho" charset="0"/>
                        <a:cs typeface="Cambria Math" panose="02040503050406030204" charset="0"/>
                      </a:rPr>
                      <m:t>(</m:t>
                    </m:r>
                    <m:f>
                      <m:f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𝜋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charset="0"/>
                            <a:ea typeface="MS Mincho" charset="0"/>
                            <a:cs typeface="Cambria Math" panose="02040503050406030204" charset="0"/>
                          </a:rPr>
                          <m:t>4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charset="0"/>
                        <a:ea typeface="MS Mincho" charset="0"/>
                        <a:cs typeface="Cambria Math" panose="02040503050406030204" charset="0"/>
                      </a:rPr>
                      <m:t>−</m:t>
                    </m:r>
                    <m:r>
                      <a:rPr lang="en-US" altLang="zh-CN" sz="2800" i="1">
                        <a:latin typeface="Cambria Math" panose="02040503050406030204" charset="0"/>
                        <a:ea typeface="楷体" panose="02010609060101010101" charset="-122"/>
                        <a:cs typeface="Cambria Math" panose="02040503050406030204" charset="0"/>
                      </a:rPr>
                      <m:t>𝑥</m:t>
                    </m:r>
                    <m:r>
                      <a:rPr lang="en-US" altLang="zh-CN" sz="2800" i="1">
                        <a:latin typeface="Cambria Math" panose="02040503050406030204" charset="0"/>
                        <a:ea typeface="MS Mincho" charset="0"/>
                        <a:cs typeface="Cambria Math" panose="02040503050406030204" charset="0"/>
                      </a:rPr>
                      <m:t>)</m:t>
                    </m:r>
                  </m:oMath>
                </a14:m>
                <a:r>
                  <a:rPr lang="en-US" altLang="zh-CN" sz="28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.</a:t>
                </a: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38EFCDCA-6859-A0CE-C9A5-7A4F3BCD6F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210" y="1059239"/>
                <a:ext cx="11420789" cy="2058256"/>
              </a:xfrm>
              <a:prstGeom prst="rect">
                <a:avLst/>
              </a:prstGeom>
              <a:blipFill>
                <a:blip r:embed="rId2"/>
                <a:stretch>
                  <a:fillRect l="-1121" t="-3858" b="-29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9774243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1033780" y="1239520"/>
            <a:ext cx="103060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0"/>
              </a:spcBef>
              <a:spcAft>
                <a:spcPct val="0"/>
              </a:spcAft>
            </a:pP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已知三个电流瞬时值的函数解析式分别是</a:t>
            </a:r>
          </a:p>
        </p:txBody>
      </p:sp>
      <p:graphicFrame>
        <p:nvGraphicFramePr>
          <p:cNvPr id="29" name="对象 2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552065" y="1884363"/>
          <a:ext cx="6362700" cy="810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3098800" imgH="393700" progId="Equation.KSEE3">
                  <p:embed/>
                </p:oleObj>
              </mc:Choice>
              <mc:Fallback>
                <p:oleObj r:id="rId3" imgW="30988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2065" y="1884363"/>
                        <a:ext cx="6362700" cy="810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033780" y="2573020"/>
            <a:ext cx="103060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0"/>
              </a:spcBef>
              <a:spcAft>
                <a:spcPct val="0"/>
              </a:spcAft>
            </a:pP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其中</a:t>
            </a:r>
            <a:r>
              <a:rPr lang="zh-CN" altLang="en-US" sz="24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ω</a:t>
            </a: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为常数，</a:t>
            </a:r>
            <a:r>
              <a:rPr lang="en-US" altLang="zh-CN" sz="2400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t</a:t>
            </a: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为线圈旋转的时间，求它们合成后的电流瞬时值的函数解析式，并求出这个函数的振幅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156970" y="3776345"/>
            <a:ext cx="97409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indent="0" fontAlgn="auto">
              <a:lnSpc>
                <a:spcPct val="150000"/>
              </a:lnSpc>
            </a:pPr>
            <a:r>
              <a:rPr lang="zh-CN" altLang="en-US" b="0">
                <a:solidFill>
                  <a:srgbClr val="FF0000"/>
                </a:solidFill>
                <a:sym typeface="+mn-ea"/>
              </a:rPr>
              <a:t>解：将三个电流瞬时值的函数解析式化成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f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x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＝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A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sin(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ωx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＋</a:t>
            </a:r>
            <a:r>
              <a:rPr lang="en-US" altLang="zh-CN" b="0" i="1">
                <a:solidFill>
                  <a:srgbClr val="FF0000"/>
                </a:solidFill>
                <a:sym typeface="+mn-ea"/>
              </a:rPr>
              <a:t>φ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)</a:t>
            </a:r>
            <a:r>
              <a:rPr lang="zh-CN" altLang="en-US" b="0">
                <a:solidFill>
                  <a:srgbClr val="FF0000"/>
                </a:solidFill>
                <a:sym typeface="+mn-ea"/>
              </a:rPr>
              <a:t>的形式，</a:t>
            </a:r>
            <a:r>
              <a:rPr lang="en-US" altLang="zh-CN" b="0">
                <a:solidFill>
                  <a:srgbClr val="FF0000"/>
                </a:solidFill>
                <a:sym typeface="+mn-ea"/>
              </a:rPr>
              <a:t>                                                              </a:t>
            </a:r>
            <a:endParaRPr lang="zh-CN" altLang="en-US" b="0">
              <a:solidFill>
                <a:srgbClr val="FF0000"/>
              </a:solidFill>
              <a:sym typeface="+mn-ea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156970" y="4460240"/>
            <a:ext cx="9740900" cy="1455420"/>
            <a:chOff x="1822" y="7024"/>
            <a:chExt cx="15340" cy="2292"/>
          </a:xfrm>
        </p:grpSpPr>
        <p:sp>
          <p:nvSpPr>
            <p:cNvPr id="13" name="TextBox 1"/>
            <p:cNvSpPr txBox="1"/>
            <p:nvPr/>
          </p:nvSpPr>
          <p:spPr>
            <a:xfrm>
              <a:off x="1822" y="7024"/>
              <a:ext cx="15340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defRPr>
              </a:lvl1pPr>
            </a:lstStyle>
            <a:p>
              <a:pPr indent="0" fontAlgn="auto">
                <a:lnSpc>
                  <a:spcPct val="150000"/>
                </a:lnSpc>
              </a:pPr>
              <a:r>
                <a:rPr lang="zh-CN" b="0">
                  <a:solidFill>
                    <a:srgbClr val="FF0000"/>
                  </a:solidFill>
                  <a:sym typeface="+mn-ea"/>
                </a:rPr>
                <a:t>由两角和与差的正弦公式有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                                            </a:t>
              </a:r>
              <a:endParaRPr lang="zh-CN" altLang="en-US" b="0">
                <a:solidFill>
                  <a:srgbClr val="FF0000"/>
                </a:solidFill>
                <a:sym typeface="+mn-ea"/>
              </a:endParaRPr>
            </a:p>
          </p:txBody>
        </p:sp>
        <p:graphicFrame>
          <p:nvGraphicFramePr>
            <p:cNvPr id="14" name="对象 1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271" y="8040"/>
            <a:ext cx="11050" cy="12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3416300" imgH="393700" progId="Equation.KSEE3">
                    <p:embed/>
                  </p:oleObj>
                </mc:Choice>
                <mc:Fallback>
                  <p:oleObj r:id="rId5" imgW="34163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271" y="8040"/>
                          <a:ext cx="11050" cy="127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对象 1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557020" y="1089978"/>
          <a:ext cx="7016750" cy="810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3416300" imgH="393700" progId="Equation.KSEE3">
                  <p:embed/>
                </p:oleObj>
              </mc:Choice>
              <mc:Fallback>
                <p:oleObj r:id="rId3" imgW="34163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57020" y="1089978"/>
                        <a:ext cx="7016750" cy="810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72603" y="1900238"/>
          <a:ext cx="9078595" cy="810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5" imgW="4419600" imgH="393700" progId="Equation.KSEE3">
                  <p:embed/>
                </p:oleObj>
              </mc:Choice>
              <mc:Fallback>
                <p:oleObj r:id="rId5" imgW="44196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72603" y="1900238"/>
                        <a:ext cx="9078595" cy="810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72921" y="2710498"/>
          <a:ext cx="313055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7" imgW="1524000" imgH="215900" progId="Equation.KSEE3">
                  <p:embed/>
                </p:oleObj>
              </mc:Choice>
              <mc:Fallback>
                <p:oleObj r:id="rId7" imgW="1524000" imgH="2159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72921" y="2710498"/>
                        <a:ext cx="313055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72603" y="3256281"/>
          <a:ext cx="4069715" cy="862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9" imgW="1981200" imgH="419100" progId="Equation.KSEE3">
                  <p:embed/>
                </p:oleObj>
              </mc:Choice>
              <mc:Fallback>
                <p:oleObj r:id="rId9" imgW="1981200" imgH="4191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772603" y="3256281"/>
                        <a:ext cx="4069715" cy="8629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72603" y="4119246"/>
          <a:ext cx="4148455" cy="49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1" imgW="2019300" imgH="241300" progId="Equation.KSEE3">
                  <p:embed/>
                </p:oleObj>
              </mc:Choice>
              <mc:Fallback>
                <p:oleObj r:id="rId11" imgW="2019300" imgH="2413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772603" y="4119246"/>
                        <a:ext cx="4148455" cy="4972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72603" y="4855211"/>
          <a:ext cx="2322195" cy="49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3" imgW="1130300" imgH="241300" progId="Equation.KSEE3">
                  <p:embed/>
                </p:oleObj>
              </mc:Choice>
              <mc:Fallback>
                <p:oleObj r:id="rId13" imgW="1130300" imgH="2413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772603" y="4855211"/>
                        <a:ext cx="2322195" cy="4972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5" name="组合 24"/>
          <p:cNvGrpSpPr/>
          <p:nvPr/>
        </p:nvGrpSpPr>
        <p:grpSpPr>
          <a:xfrm>
            <a:off x="1110615" y="5352415"/>
            <a:ext cx="9740900" cy="811530"/>
            <a:chOff x="1749" y="8718"/>
            <a:chExt cx="15340" cy="1278"/>
          </a:xfrm>
        </p:grpSpPr>
        <p:sp>
          <p:nvSpPr>
            <p:cNvPr id="17" name="TextBox 1"/>
            <p:cNvSpPr txBox="1"/>
            <p:nvPr/>
          </p:nvSpPr>
          <p:spPr>
            <a:xfrm>
              <a:off x="1749" y="8759"/>
              <a:ext cx="15340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fontAlgn="auto">
                <a:lnSpc>
                  <a:spcPct val="140000"/>
                </a:lnSpc>
                <a:defRPr sz="2400" b="1">
                  <a:solidFill>
                    <a:srgbClr val="0000FF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defRPr>
              </a:lvl1pPr>
            </a:lstStyle>
            <a:p>
              <a:pPr indent="0" fontAlgn="auto">
                <a:lnSpc>
                  <a:spcPct val="150000"/>
                </a:lnSpc>
              </a:pP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其中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              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，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∴                                </a:t>
              </a:r>
              <a:r>
                <a:rPr lang="zh-CN" altLang="en-US" b="0">
                  <a:solidFill>
                    <a:srgbClr val="FF0000"/>
                  </a:solidFill>
                  <a:sym typeface="+mn-ea"/>
                </a:rPr>
                <a:t>，且它的振幅是</a:t>
              </a:r>
              <a:r>
                <a:rPr lang="en-US" altLang="zh-CN" b="0">
                  <a:solidFill>
                    <a:srgbClr val="FF0000"/>
                  </a:solidFill>
                  <a:sym typeface="+mn-ea"/>
                </a:rPr>
                <a:t>                </a:t>
              </a:r>
              <a:endParaRPr lang="zh-CN" altLang="en-US" b="0">
                <a:solidFill>
                  <a:srgbClr val="FF0000"/>
                </a:solidFill>
                <a:sym typeface="+mn-ea"/>
              </a:endParaRPr>
            </a:p>
          </p:txBody>
        </p:sp>
        <p:graphicFrame>
          <p:nvGraphicFramePr>
            <p:cNvPr id="18" name="对象 1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5555" y="8905"/>
            <a:ext cx="3904" cy="7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5" imgW="1206500" imgH="241300" progId="Equation.KSEE3">
                    <p:embed/>
                  </p:oleObj>
                </mc:Choice>
                <mc:Fallback>
                  <p:oleObj r:id="rId15" imgW="1206500" imgH="2413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5555" y="8905"/>
                          <a:ext cx="3904" cy="78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对象 19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2766" y="8946"/>
            <a:ext cx="1069" cy="7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7" imgW="330200" imgH="228600" progId="Equation.KSEE3">
                    <p:embed/>
                  </p:oleObj>
                </mc:Choice>
                <mc:Fallback>
                  <p:oleObj r:id="rId17" imgW="330200" imgH="2286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12766" y="8946"/>
                          <a:ext cx="1069" cy="74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" name="对象 2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792" y="8718"/>
            <a:ext cx="1933" cy="12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9" imgW="596900" imgH="393700" progId="Equation.KSEE3">
                    <p:embed/>
                  </p:oleObj>
                </mc:Choice>
                <mc:Fallback>
                  <p:oleObj r:id="rId19" imgW="596900" imgH="3937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2792" y="8718"/>
                          <a:ext cx="1933" cy="127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6" name="TextBox 1"/>
          <p:cNvSpPr txBox="1"/>
          <p:nvPr/>
        </p:nvSpPr>
        <p:spPr>
          <a:xfrm>
            <a:off x="6119495" y="2891155"/>
            <a:ext cx="4994275" cy="2306955"/>
          </a:xfrm>
          <a:prstGeom prst="rect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fontAlgn="auto">
              <a:lnSpc>
                <a:spcPct val="140000"/>
              </a:lnSpc>
              <a:defRPr sz="24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pPr algn="dist" eaLnBrk="1" latinLnBrk="0" hangingPunct="1">
              <a:lnSpc>
                <a:spcPct val="150000"/>
              </a:lnSpc>
            </a:pPr>
            <a:r>
              <a:rPr lang="zh-CN" altLang="zh-CN" b="0" kern="100">
                <a:solidFill>
                  <a:schemeClr val="tx1"/>
                </a:solidFill>
                <a:effectLst/>
                <a:cs typeface="等线" panose="02010600030101010101" pitchFamily="2" charset="-122"/>
                <a:sym typeface="+mn-ea"/>
              </a:rPr>
              <a:t>由此可知几个振幅和初相不同但频率相同的正弦波之和，总是等于另一个具有相同频率的正弦波，同时可求得这个正弦波的振幅和初相</a:t>
            </a:r>
            <a:r>
              <a:rPr lang="en-US" altLang="zh-CN" b="0" kern="100">
                <a:solidFill>
                  <a:schemeClr val="tx1"/>
                </a:solidFill>
                <a:effectLst/>
                <a:cs typeface="等线" panose="02010600030101010101" pitchFamily="2" charset="-122"/>
                <a:sym typeface="+mn-ea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1245691" y="1327959"/>
            <a:ext cx="9700622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fontAlgn="auto">
              <a:lnSpc>
                <a:spcPct val="200000"/>
              </a:lnSpc>
            </a:pPr>
            <a:r>
              <a:rPr lang="zh-CN" altLang="en-US" sz="24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根据今天所学，</a:t>
            </a:r>
            <a:r>
              <a:rPr lang="zh-CN" sz="24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回顾下列知识点：</a:t>
            </a:r>
          </a:p>
          <a:p>
            <a:pPr algn="l" fontAlgn="auto">
              <a:lnSpc>
                <a:spcPct val="200000"/>
              </a:lnSpc>
            </a:pP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）</a:t>
            </a:r>
            <a:r>
              <a:rPr 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两角和与差的正弦、余弦公式的逆用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 algn="l" fontAlgn="auto">
              <a:lnSpc>
                <a:spcPct val="200000"/>
              </a:lnSpc>
            </a:pP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（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）辅助角公式</a:t>
            </a:r>
            <a:r>
              <a:rPr lang="en-US" altLang="zh-CN" sz="24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4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4.05.14"/>
  <p:tag name="AS_TITLE" val="Aspose.Slides for .NET 4.0 Client Profile"/>
  <p:tag name="AS_VERSION" val="24.5"/>
  <p:tag name="COMMONDATA" val="eyJoZGlkIjoiYWM5ZGUyNWQ0OTAzMDEwZGIyM2NmYmUzNGExYjc3MTQifQ=="/>
  <p:tag name="KSO_WPP_MARK_KEY" val="56f7bb1d-b94f-4c5e-a44f-daf470fcbf7c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1092935"/>
  <p:tag name="MH_CATEGORY" val="#BingLLB#"/>
  <p:tag name="MH_LAYOUT" val="SubTitleText"/>
  <p:tag name="MH_LIBRARY" val="GRAPHIC"/>
  <p:tag name="MH_NUMBER" val="2"/>
  <p:tag name="MH_TYPE" val="#NeiR#"/>
</p:tagLst>
</file>

<file path=ppt/theme/theme1.xml><?xml version="1.0" encoding="utf-8"?>
<a:theme xmlns:a="http://schemas.openxmlformats.org/drawingml/2006/main" name="编号：3299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宋体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宋体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674</Words>
  <Application>Microsoft Office PowerPoint</Application>
  <PresentationFormat>宽屏</PresentationFormat>
  <Paragraphs>56</Paragraphs>
  <Slides>15</Slides>
  <Notes>8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等线</vt:lpstr>
      <vt:lpstr>楷体</vt:lpstr>
      <vt:lpstr>宋体</vt:lpstr>
      <vt:lpstr>微软雅黑</vt:lpstr>
      <vt:lpstr>Arial</vt:lpstr>
      <vt:lpstr>Calibri</vt:lpstr>
      <vt:lpstr>Cambria Math</vt:lpstr>
      <vt:lpstr>Century Gothic</vt:lpstr>
      <vt:lpstr>Times New Roman</vt:lpstr>
      <vt:lpstr>编号：32999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九科星教学网（www.jkxjxw.com）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九科星教学网（www.jkxjxw.com）</dc:title>
  <dc:subject>九科星教学网（www.jkxjxw.com）</dc:subject>
  <dc:creator>九科星教学网（www.jkxjxw.com）</dc:creator>
  <dc:description>九科星教学网（www.jkxjxw.com）</dc:description>
  <cp:lastModifiedBy>schack</cp:lastModifiedBy>
  <cp:revision>28</cp:revision>
  <dcterms:created xsi:type="dcterms:W3CDTF">2020-05-26T08:14:00Z</dcterms:created>
  <dcterms:modified xsi:type="dcterms:W3CDTF">2026-05-15T00:23:18Z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3A94B73F068D49CFB18F16C92E5584D1_12</vt:lpwstr>
  </property>
  <property fmtid="{D5CDD505-2E9C-101B-9397-08002B2CF9AE}" pid="3" name="KSOProductBuildVer">
    <vt:lpwstr>2052-12.1.0.18276</vt:lpwstr>
  </property>
</Properties>
</file>