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753" r:id="rId2"/>
    <p:sldId id="761" r:id="rId3"/>
    <p:sldId id="765" r:id="rId4"/>
    <p:sldId id="836" r:id="rId5"/>
    <p:sldId id="837" r:id="rId6"/>
    <p:sldId id="767" r:id="rId7"/>
    <p:sldId id="768" r:id="rId8"/>
    <p:sldId id="838" r:id="rId9"/>
    <p:sldId id="839" r:id="rId10"/>
    <p:sldId id="770" r:id="rId11"/>
    <p:sldId id="772" r:id="rId12"/>
    <p:sldId id="835" r:id="rId13"/>
    <p:sldId id="840" r:id="rId14"/>
    <p:sldId id="841" r:id="rId15"/>
    <p:sldId id="784" r:id="rId16"/>
    <p:sldId id="763" r:id="rId17"/>
    <p:sldId id="795" r:id="rId18"/>
    <p:sldId id="764" r:id="rId19"/>
    <p:sldId id="808" r:id="rId20"/>
    <p:sldId id="769" r:id="rId21"/>
    <p:sldId id="843" r:id="rId22"/>
    <p:sldId id="842" r:id="rId23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2" userDrawn="1">
          <p15:clr>
            <a:srgbClr val="A4A3A4"/>
          </p15:clr>
        </p15:guide>
        <p15:guide id="2" pos="288" userDrawn="1">
          <p15:clr>
            <a:srgbClr val="A4A3A4"/>
          </p15:clr>
        </p15:guide>
        <p15:guide id="3" orient="horz" pos="92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4" autoAdjust="0"/>
    <p:restoredTop sz="94591" autoAdjust="0"/>
  </p:normalViewPr>
  <p:slideViewPr>
    <p:cSldViewPr showGuides="1">
      <p:cViewPr varScale="1">
        <p:scale>
          <a:sx n="128" d="100"/>
          <a:sy n="128" d="100"/>
        </p:scale>
        <p:origin x="520" y="176"/>
      </p:cViewPr>
      <p:guideLst>
        <p:guide orient="horz" pos="432"/>
        <p:guide pos="288"/>
        <p:guide orient="horz" pos="92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2026/4/16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ct val="0"/>
              </a:spcBef>
              <a:spcAft>
                <a:spcPct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ct val="0"/>
              </a:spcBef>
              <a:spcAft>
                <a:spcPct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4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noProof="1">
                <a:ea typeface="黑体" panose="02010609060101010101" pitchFamily="49" charset="-122"/>
              </a:defRPr>
            </a:lvl1pPr>
          </a:lstStyle>
          <a:p>
            <a:fld id="{A64CA497-71E0-4184-919F-D45F39379D11}" type="slidenum">
              <a:rPr lang="zh-CN" altLang="en-US"/>
              <a:t>‹#›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image" Target="../media/image1.png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3"/>
          <a:srcRect t="15747" b="10176"/>
          <a:stretch>
            <a:fillRect/>
          </a:stretch>
        </p:blipFill>
        <p:spPr>
          <a:xfrm>
            <a:off x="0" y="1905"/>
            <a:ext cx="12191365" cy="6856730"/>
          </a:xfrm>
          <a:prstGeom prst="rect">
            <a:avLst/>
          </a:prstGeom>
        </p:spPr>
      </p:pic>
      <p:grpSp>
        <p:nvGrpSpPr>
          <p:cNvPr id="17" name="组合 16"/>
          <p:cNvGrpSpPr/>
          <p:nvPr userDrawn="1"/>
        </p:nvGrpSpPr>
        <p:grpSpPr>
          <a:xfrm>
            <a:off x="9768840" y="4984750"/>
            <a:ext cx="2365375" cy="1718310"/>
            <a:chOff x="15384" y="7850"/>
            <a:chExt cx="3725" cy="2706"/>
          </a:xfrm>
        </p:grpSpPr>
        <p:grpSp>
          <p:nvGrpSpPr>
            <p:cNvPr id="53" name="组合 52"/>
            <p:cNvGrpSpPr/>
            <p:nvPr/>
          </p:nvGrpSpPr>
          <p:grpSpPr>
            <a:xfrm rot="6543834">
              <a:off x="15974" y="8397"/>
              <a:ext cx="640" cy="1820"/>
              <a:chOff x="11762339" y="3746221"/>
              <a:chExt cx="406107" cy="1155987"/>
            </a:xfrm>
          </p:grpSpPr>
          <p:sp>
            <p:nvSpPr>
              <p:cNvPr id="50" name="Freeform 16"/>
              <p:cNvSpPr/>
              <p:nvPr>
                <p:custDataLst>
                  <p:tags r:id="rId9"/>
                </p:custDataLst>
              </p:nvPr>
            </p:nvSpPr>
            <p:spPr bwMode="auto">
              <a:xfrm flipV="1">
                <a:off x="11767353" y="3746221"/>
                <a:ext cx="396080" cy="564858"/>
              </a:xfrm>
              <a:custGeom>
                <a:avLst/>
                <a:gdLst>
                  <a:gd name="T0" fmla="*/ 284 w 758"/>
                  <a:gd name="T1" fmla="*/ 1081 h 1081"/>
                  <a:gd name="T2" fmla="*/ 758 w 758"/>
                  <a:gd name="T3" fmla="*/ 0 h 1081"/>
                  <a:gd name="T4" fmla="*/ 0 w 758"/>
                  <a:gd name="T5" fmla="*/ 288 h 1081"/>
                  <a:gd name="T6" fmla="*/ 284 w 758"/>
                  <a:gd name="T7" fmla="*/ 1081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8" h="1081">
                    <a:moveTo>
                      <a:pt x="284" y="1081"/>
                    </a:moveTo>
                    <a:lnTo>
                      <a:pt x="758" y="0"/>
                    </a:lnTo>
                    <a:lnTo>
                      <a:pt x="0" y="288"/>
                    </a:lnTo>
                    <a:lnTo>
                      <a:pt x="284" y="1081"/>
                    </a:lnTo>
                    <a:close/>
                  </a:path>
                </a:pathLst>
              </a:custGeom>
              <a:solidFill>
                <a:srgbClr val="319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02" tIns="43201" rIns="86402" bIns="43201" numCol="1" anchor="t" anchorCtr="0" compatLnSpc="1"/>
              <a:lstStyle/>
              <a:p>
                <a:endParaRPr lang="zh-CN" altLang="en-US" sz="3025"/>
              </a:p>
            </p:txBody>
          </p:sp>
          <p:sp>
            <p:nvSpPr>
              <p:cNvPr id="51" name="Freeform 30"/>
              <p:cNvSpPr/>
              <p:nvPr>
                <p:custDataLst>
                  <p:tags r:id="rId10"/>
                </p:custDataLst>
              </p:nvPr>
            </p:nvSpPr>
            <p:spPr bwMode="auto">
              <a:xfrm rot="15296182">
                <a:off x="11830602" y="4196908"/>
                <a:ext cx="275725" cy="329602"/>
              </a:xfrm>
              <a:custGeom>
                <a:avLst/>
                <a:gdLst>
                  <a:gd name="T0" fmla="*/ 0 w 261"/>
                  <a:gd name="T1" fmla="*/ 0 h 312"/>
                  <a:gd name="T2" fmla="*/ 119 w 261"/>
                  <a:gd name="T3" fmla="*/ 312 h 312"/>
                  <a:gd name="T4" fmla="*/ 119 w 261"/>
                  <a:gd name="T5" fmla="*/ 312 h 312"/>
                  <a:gd name="T6" fmla="*/ 261 w 261"/>
                  <a:gd name="T7" fmla="*/ 0 h 312"/>
                  <a:gd name="T8" fmla="*/ 0 w 261"/>
                  <a:gd name="T9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1" h="312">
                    <a:moveTo>
                      <a:pt x="0" y="0"/>
                    </a:moveTo>
                    <a:lnTo>
                      <a:pt x="119" y="312"/>
                    </a:lnTo>
                    <a:lnTo>
                      <a:pt x="119" y="312"/>
                    </a:lnTo>
                    <a:lnTo>
                      <a:pt x="26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0BF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02" tIns="43201" rIns="86402" bIns="43201" numCol="1" anchor="t" anchorCtr="0" compatLnSpc="1"/>
              <a:lstStyle/>
              <a:p>
                <a:endParaRPr lang="zh-CN" altLang="en-US" sz="3025"/>
              </a:p>
            </p:txBody>
          </p:sp>
          <p:sp>
            <p:nvSpPr>
              <p:cNvPr id="52" name="Freeform 12"/>
              <p:cNvSpPr/>
              <p:nvPr>
                <p:custDataLst>
                  <p:tags r:id="rId11"/>
                </p:custDataLst>
              </p:nvPr>
            </p:nvSpPr>
            <p:spPr bwMode="auto">
              <a:xfrm rot="7160246">
                <a:off x="11692179" y="4425941"/>
                <a:ext cx="546427" cy="406107"/>
              </a:xfrm>
              <a:custGeom>
                <a:avLst/>
                <a:gdLst>
                  <a:gd name="T0" fmla="*/ 782 w 1067"/>
                  <a:gd name="T1" fmla="*/ 0 h 793"/>
                  <a:gd name="T2" fmla="*/ 0 w 1067"/>
                  <a:gd name="T3" fmla="*/ 288 h 793"/>
                  <a:gd name="T4" fmla="*/ 1067 w 1067"/>
                  <a:gd name="T5" fmla="*/ 793 h 793"/>
                  <a:gd name="T6" fmla="*/ 782 w 1067"/>
                  <a:gd name="T7" fmla="*/ 0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7" h="793">
                    <a:moveTo>
                      <a:pt x="782" y="0"/>
                    </a:moveTo>
                    <a:lnTo>
                      <a:pt x="0" y="288"/>
                    </a:lnTo>
                    <a:lnTo>
                      <a:pt x="1067" y="793"/>
                    </a:lnTo>
                    <a:lnTo>
                      <a:pt x="782" y="0"/>
                    </a:lnTo>
                    <a:close/>
                  </a:path>
                </a:pathLst>
              </a:custGeom>
              <a:solidFill>
                <a:srgbClr val="FDB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02" tIns="43201" rIns="86402" bIns="43201" numCol="1" anchor="t" anchorCtr="0" compatLnSpc="1"/>
              <a:lstStyle/>
              <a:p>
                <a:endParaRPr lang="zh-CN" altLang="en-US" sz="3025"/>
              </a:p>
            </p:txBody>
          </p:sp>
        </p:grpSp>
        <p:sp>
          <p:nvSpPr>
            <p:cNvPr id="110" name="Freeform 27"/>
            <p:cNvSpPr/>
            <p:nvPr>
              <p:custDataLst>
                <p:tags r:id="rId7"/>
              </p:custDataLst>
            </p:nvPr>
          </p:nvSpPr>
          <p:spPr bwMode="auto">
            <a:xfrm rot="10800000">
              <a:off x="17275" y="7850"/>
              <a:ext cx="1834" cy="2366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</p:spPr>
          <p:txBody>
            <a:bodyPr vert="horz" wrap="square" lIns="86402" tIns="43201" rIns="86402" bIns="43201" numCol="1" anchor="t" anchorCtr="0" compatLnSpc="1"/>
            <a:lstStyle/>
            <a:p>
              <a:endParaRPr lang="zh-CN" altLang="en-US" sz="3025"/>
            </a:p>
          </p:txBody>
        </p:sp>
        <p:sp>
          <p:nvSpPr>
            <p:cNvPr id="114" name="Freeform 26"/>
            <p:cNvSpPr/>
            <p:nvPr>
              <p:custDataLst>
                <p:tags r:id="rId8"/>
              </p:custDataLst>
            </p:nvPr>
          </p:nvSpPr>
          <p:spPr bwMode="auto">
            <a:xfrm rot="10800000">
              <a:off x="15813" y="10216"/>
              <a:ext cx="1464" cy="341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-1" fmla="*/ 8980 w 8980"/>
                <a:gd name="connsiteY0-2" fmla="*/ 6331 h 10000"/>
                <a:gd name="connsiteX1-3" fmla="*/ 4240 w 8980"/>
                <a:gd name="connsiteY1-4" fmla="*/ 0 h 10000"/>
                <a:gd name="connsiteX2-5" fmla="*/ 0 w 8980"/>
                <a:gd name="connsiteY2-6" fmla="*/ 10000 h 10000"/>
                <a:gd name="connsiteX3-7" fmla="*/ 7682 w 8980"/>
                <a:gd name="connsiteY3-8" fmla="*/ 8285 h 10000"/>
                <a:gd name="connsiteX4-9" fmla="*/ 8980 w 8980"/>
                <a:gd name="connsiteY4-10" fmla="*/ 6331 h 10000"/>
                <a:gd name="connsiteX0-11" fmla="*/ 10000 w 10000"/>
                <a:gd name="connsiteY0-12" fmla="*/ 0 h 3669"/>
                <a:gd name="connsiteX1-13" fmla="*/ 1243 w 10000"/>
                <a:gd name="connsiteY1-14" fmla="*/ 1407 h 3669"/>
                <a:gd name="connsiteX2-15" fmla="*/ 0 w 10000"/>
                <a:gd name="connsiteY2-16" fmla="*/ 3669 h 3669"/>
                <a:gd name="connsiteX3-17" fmla="*/ 8555 w 10000"/>
                <a:gd name="connsiteY3-18" fmla="*/ 1954 h 3669"/>
                <a:gd name="connsiteX4-19" fmla="*/ 10000 w 10000"/>
                <a:gd name="connsiteY4-20" fmla="*/ 0 h 3669"/>
                <a:gd name="connsiteX0-21" fmla="*/ 8878 w 8878"/>
                <a:gd name="connsiteY0-22" fmla="*/ 639 h 6165"/>
                <a:gd name="connsiteX1-23" fmla="*/ 1243 w 8878"/>
                <a:gd name="connsiteY1-24" fmla="*/ 0 h 6165"/>
                <a:gd name="connsiteX2-25" fmla="*/ 0 w 8878"/>
                <a:gd name="connsiteY2-26" fmla="*/ 6165 h 6165"/>
                <a:gd name="connsiteX3-27" fmla="*/ 8555 w 8878"/>
                <a:gd name="connsiteY3-28" fmla="*/ 1491 h 6165"/>
                <a:gd name="connsiteX4-29" fmla="*/ 8878 w 8878"/>
                <a:gd name="connsiteY4-30" fmla="*/ 639 h 616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02" tIns="43201" rIns="86402" bIns="43201" numCol="1" anchor="t" anchorCtr="0" compatLnSpc="1"/>
            <a:lstStyle/>
            <a:p>
              <a:endParaRPr lang="zh-CN" altLang="en-US" sz="3025"/>
            </a:p>
          </p:txBody>
        </p:sp>
      </p:grpSp>
      <p:grpSp>
        <p:nvGrpSpPr>
          <p:cNvPr id="8" name="组合 7"/>
          <p:cNvGrpSpPr/>
          <p:nvPr userDrawn="1"/>
        </p:nvGrpSpPr>
        <p:grpSpPr>
          <a:xfrm>
            <a:off x="123825" y="31750"/>
            <a:ext cx="2115820" cy="1734820"/>
            <a:chOff x="195" y="50"/>
            <a:chExt cx="3332" cy="2732"/>
          </a:xfrm>
        </p:grpSpPr>
        <p:grpSp>
          <p:nvGrpSpPr>
            <p:cNvPr id="54" name="组合 53"/>
            <p:cNvGrpSpPr/>
            <p:nvPr/>
          </p:nvGrpSpPr>
          <p:grpSpPr>
            <a:xfrm>
              <a:off x="625" y="962"/>
              <a:ext cx="640" cy="1820"/>
              <a:chOff x="4454660" y="3810474"/>
              <a:chExt cx="406107" cy="1155987"/>
            </a:xfrm>
          </p:grpSpPr>
          <p:sp>
            <p:nvSpPr>
              <p:cNvPr id="47" name="Freeform 16"/>
              <p:cNvSpPr/>
              <p:nvPr>
                <p:custDataLst>
                  <p:tags r:id="rId4"/>
                </p:custDataLst>
              </p:nvPr>
            </p:nvSpPr>
            <p:spPr bwMode="auto">
              <a:xfrm flipV="1">
                <a:off x="4459674" y="3810474"/>
                <a:ext cx="396080" cy="564858"/>
              </a:xfrm>
              <a:custGeom>
                <a:avLst/>
                <a:gdLst>
                  <a:gd name="T0" fmla="*/ 284 w 758"/>
                  <a:gd name="T1" fmla="*/ 1081 h 1081"/>
                  <a:gd name="T2" fmla="*/ 758 w 758"/>
                  <a:gd name="T3" fmla="*/ 0 h 1081"/>
                  <a:gd name="T4" fmla="*/ 0 w 758"/>
                  <a:gd name="T5" fmla="*/ 288 h 1081"/>
                  <a:gd name="T6" fmla="*/ 284 w 758"/>
                  <a:gd name="T7" fmla="*/ 1081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8" h="1081">
                    <a:moveTo>
                      <a:pt x="284" y="1081"/>
                    </a:moveTo>
                    <a:lnTo>
                      <a:pt x="758" y="0"/>
                    </a:lnTo>
                    <a:lnTo>
                      <a:pt x="0" y="288"/>
                    </a:lnTo>
                    <a:lnTo>
                      <a:pt x="284" y="1081"/>
                    </a:lnTo>
                    <a:close/>
                  </a:path>
                </a:pathLst>
              </a:custGeom>
              <a:solidFill>
                <a:srgbClr val="319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02" tIns="43201" rIns="86402" bIns="43201" numCol="1" anchor="t" anchorCtr="0" compatLnSpc="1"/>
              <a:lstStyle/>
              <a:p>
                <a:endParaRPr lang="zh-CN" altLang="en-US" sz="3025"/>
              </a:p>
            </p:txBody>
          </p:sp>
          <p:sp>
            <p:nvSpPr>
              <p:cNvPr id="48" name="Freeform 30"/>
              <p:cNvSpPr/>
              <p:nvPr>
                <p:custDataLst>
                  <p:tags r:id="rId5"/>
                </p:custDataLst>
              </p:nvPr>
            </p:nvSpPr>
            <p:spPr bwMode="auto">
              <a:xfrm rot="15296182">
                <a:off x="4522923" y="4261161"/>
                <a:ext cx="275725" cy="329602"/>
              </a:xfrm>
              <a:custGeom>
                <a:avLst/>
                <a:gdLst>
                  <a:gd name="T0" fmla="*/ 0 w 261"/>
                  <a:gd name="T1" fmla="*/ 0 h 312"/>
                  <a:gd name="T2" fmla="*/ 119 w 261"/>
                  <a:gd name="T3" fmla="*/ 312 h 312"/>
                  <a:gd name="T4" fmla="*/ 119 w 261"/>
                  <a:gd name="T5" fmla="*/ 312 h 312"/>
                  <a:gd name="T6" fmla="*/ 261 w 261"/>
                  <a:gd name="T7" fmla="*/ 0 h 312"/>
                  <a:gd name="T8" fmla="*/ 0 w 261"/>
                  <a:gd name="T9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1" h="312">
                    <a:moveTo>
                      <a:pt x="0" y="0"/>
                    </a:moveTo>
                    <a:lnTo>
                      <a:pt x="119" y="312"/>
                    </a:lnTo>
                    <a:lnTo>
                      <a:pt x="119" y="312"/>
                    </a:lnTo>
                    <a:lnTo>
                      <a:pt x="26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0BF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02" tIns="43201" rIns="86402" bIns="43201" numCol="1" anchor="t" anchorCtr="0" compatLnSpc="1"/>
              <a:lstStyle/>
              <a:p>
                <a:endParaRPr lang="zh-CN" altLang="en-US" sz="3025"/>
              </a:p>
            </p:txBody>
          </p:sp>
          <p:sp>
            <p:nvSpPr>
              <p:cNvPr id="49" name="Freeform 12"/>
              <p:cNvSpPr/>
              <p:nvPr>
                <p:custDataLst>
                  <p:tags r:id="rId6"/>
                </p:custDataLst>
              </p:nvPr>
            </p:nvSpPr>
            <p:spPr bwMode="auto">
              <a:xfrm rot="7160246">
                <a:off x="4384500" y="4490194"/>
                <a:ext cx="546427" cy="406107"/>
              </a:xfrm>
              <a:custGeom>
                <a:avLst/>
                <a:gdLst>
                  <a:gd name="T0" fmla="*/ 782 w 1067"/>
                  <a:gd name="T1" fmla="*/ 0 h 793"/>
                  <a:gd name="T2" fmla="*/ 0 w 1067"/>
                  <a:gd name="T3" fmla="*/ 288 h 793"/>
                  <a:gd name="T4" fmla="*/ 1067 w 1067"/>
                  <a:gd name="T5" fmla="*/ 793 h 793"/>
                  <a:gd name="T6" fmla="*/ 782 w 1067"/>
                  <a:gd name="T7" fmla="*/ 0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7" h="793">
                    <a:moveTo>
                      <a:pt x="782" y="0"/>
                    </a:moveTo>
                    <a:lnTo>
                      <a:pt x="0" y="288"/>
                    </a:lnTo>
                    <a:lnTo>
                      <a:pt x="1067" y="793"/>
                    </a:lnTo>
                    <a:lnTo>
                      <a:pt x="782" y="0"/>
                    </a:lnTo>
                    <a:close/>
                  </a:path>
                </a:pathLst>
              </a:custGeom>
              <a:solidFill>
                <a:srgbClr val="FDB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02" tIns="43201" rIns="86402" bIns="43201" numCol="1" anchor="t" anchorCtr="0" compatLnSpc="1"/>
              <a:lstStyle/>
              <a:p>
                <a:endParaRPr lang="zh-CN" altLang="en-US" sz="3025"/>
              </a:p>
            </p:txBody>
          </p:sp>
        </p:grpSp>
        <p:sp>
          <p:nvSpPr>
            <p:cNvPr id="13" name="Freeform 10"/>
            <p:cNvSpPr/>
            <p:nvPr>
              <p:custDataLst>
                <p:tags r:id="rId2"/>
              </p:custDataLst>
            </p:nvPr>
          </p:nvSpPr>
          <p:spPr bwMode="auto">
            <a:xfrm>
              <a:off x="1025" y="699"/>
              <a:ext cx="2502" cy="1721"/>
            </a:xfrm>
            <a:custGeom>
              <a:avLst/>
              <a:gdLst>
                <a:gd name="T0" fmla="*/ 711 w 1067"/>
                <a:gd name="T1" fmla="*/ 0 h 769"/>
                <a:gd name="T2" fmla="*/ 0 w 1067"/>
                <a:gd name="T3" fmla="*/ 264 h 769"/>
                <a:gd name="T4" fmla="*/ 0 w 1067"/>
                <a:gd name="T5" fmla="*/ 264 h 769"/>
                <a:gd name="T6" fmla="*/ 0 w 1067"/>
                <a:gd name="T7" fmla="*/ 264 h 769"/>
                <a:gd name="T8" fmla="*/ 1067 w 1067"/>
                <a:gd name="T9" fmla="*/ 769 h 769"/>
                <a:gd name="T10" fmla="*/ 783 w 1067"/>
                <a:gd name="T11" fmla="*/ 0 h 769"/>
                <a:gd name="T12" fmla="*/ 711 w 1067"/>
                <a:gd name="T13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7" h="769">
                  <a:moveTo>
                    <a:pt x="711" y="0"/>
                  </a:moveTo>
                  <a:lnTo>
                    <a:pt x="0" y="264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1067" y="769"/>
                  </a:lnTo>
                  <a:lnTo>
                    <a:pt x="783" y="0"/>
                  </a:lnTo>
                  <a:lnTo>
                    <a:pt x="711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02" tIns="43201" rIns="86402" bIns="43201" numCol="1" anchor="t" anchorCtr="0" compatLnSpc="1"/>
            <a:lstStyle/>
            <a:p>
              <a:endParaRPr lang="zh-CN" altLang="en-US" sz="3025"/>
            </a:p>
          </p:txBody>
        </p:sp>
        <p:sp>
          <p:nvSpPr>
            <p:cNvPr id="35" name="Freeform 30"/>
            <p:cNvSpPr/>
            <p:nvPr>
              <p:custDataLst>
                <p:tags r:id="rId3"/>
              </p:custDataLst>
            </p:nvPr>
          </p:nvSpPr>
          <p:spPr bwMode="auto">
            <a:xfrm rot="18373820">
              <a:off x="552" y="-307"/>
              <a:ext cx="584" cy="1299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  <a:gd name="connsiteX0" fmla="*/ 0 w 8890"/>
                <a:gd name="connsiteY0" fmla="*/ 0 h 10696"/>
                <a:gd name="connsiteX1" fmla="*/ 3449 w 8890"/>
                <a:gd name="connsiteY1" fmla="*/ 10696 h 10696"/>
                <a:gd name="connsiteX2" fmla="*/ 3449 w 8890"/>
                <a:gd name="connsiteY2" fmla="*/ 10696 h 10696"/>
                <a:gd name="connsiteX3" fmla="*/ 8890 w 8890"/>
                <a:gd name="connsiteY3" fmla="*/ 696 h 10696"/>
                <a:gd name="connsiteX4" fmla="*/ 0 w 8890"/>
                <a:gd name="connsiteY4" fmla="*/ 0 h 10696"/>
                <a:gd name="connsiteX0-1" fmla="*/ 0 w 7997"/>
                <a:gd name="connsiteY0-2" fmla="*/ 0 h 10000"/>
                <a:gd name="connsiteX1-3" fmla="*/ 3880 w 7997"/>
                <a:gd name="connsiteY1-4" fmla="*/ 10000 h 10000"/>
                <a:gd name="connsiteX2-5" fmla="*/ 3880 w 7997"/>
                <a:gd name="connsiteY2-6" fmla="*/ 10000 h 10000"/>
                <a:gd name="connsiteX3-7" fmla="*/ 7997 w 7997"/>
                <a:gd name="connsiteY3-8" fmla="*/ 2894 h 10000"/>
                <a:gd name="connsiteX4-9" fmla="*/ 0 w 7997"/>
                <a:gd name="connsiteY4-10" fmla="*/ 0 h 10000"/>
                <a:gd name="connsiteX0-11" fmla="*/ 0 w 18109"/>
                <a:gd name="connsiteY0-12" fmla="*/ 0 h 10000"/>
                <a:gd name="connsiteX1-13" fmla="*/ 4852 w 18109"/>
                <a:gd name="connsiteY1-14" fmla="*/ 10000 h 10000"/>
                <a:gd name="connsiteX2-15" fmla="*/ 4852 w 18109"/>
                <a:gd name="connsiteY2-16" fmla="*/ 10000 h 10000"/>
                <a:gd name="connsiteX3-17" fmla="*/ 18109 w 18109"/>
                <a:gd name="connsiteY3-18" fmla="*/ 5345 h 10000"/>
                <a:gd name="connsiteX4-19" fmla="*/ 0 w 18109"/>
                <a:gd name="connsiteY4-20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09" h="10000">
                  <a:moveTo>
                    <a:pt x="0" y="0"/>
                  </a:moveTo>
                  <a:lnTo>
                    <a:pt x="4852" y="10000"/>
                  </a:lnTo>
                  <a:lnTo>
                    <a:pt x="4852" y="10000"/>
                  </a:lnTo>
                  <a:lnTo>
                    <a:pt x="18109" y="5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02" tIns="43201" rIns="86402" bIns="43201" numCol="1" anchor="t" anchorCtr="0" compatLnSpc="1"/>
            <a:lstStyle/>
            <a:p>
              <a:endParaRPr lang="zh-CN" altLang="en-US" sz="3025">
                <a:solidFill>
                  <a:srgbClr val="FDB900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问题探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635" y="9525"/>
            <a:ext cx="12178030" cy="6838950"/>
          </a:xfrm>
          <a:prstGeom prst="rect">
            <a:avLst/>
          </a:prstGeom>
        </p:spPr>
      </p:pic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1123950" y="10795"/>
            <a:ext cx="1645920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45" b="1">
                <a:solidFill>
                  <a:srgbClr val="319095"/>
                </a:solidFill>
                <a:latin typeface="微软雅黑" panose="020B0503020204020204" charset="-122"/>
                <a:ea typeface="微软雅黑" panose="020B0503020204020204" charset="-122"/>
              </a:rPr>
              <a:t>问题探究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典型例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635" y="9525"/>
            <a:ext cx="12178030" cy="6838950"/>
          </a:xfrm>
          <a:prstGeom prst="rect">
            <a:avLst/>
          </a:prstGeom>
        </p:spPr>
      </p:pic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1123950" y="10795"/>
            <a:ext cx="1645920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45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典型例题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当堂检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635" y="9525"/>
            <a:ext cx="12178030" cy="6838950"/>
          </a:xfrm>
          <a:prstGeom prst="rect">
            <a:avLst/>
          </a:prstGeom>
        </p:spPr>
      </p:pic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1123950" y="10795"/>
            <a:ext cx="1645920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45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当堂检测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2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7"/>
          <a:srcRect t="15747" b="10176"/>
          <a:stretch>
            <a:fillRect/>
          </a:stretch>
        </p:blipFill>
        <p:spPr>
          <a:xfrm>
            <a:off x="0" y="1905"/>
            <a:ext cx="12191365" cy="6856730"/>
          </a:xfrm>
          <a:prstGeom prst="rect">
            <a:avLst/>
          </a:prstGeom>
        </p:spPr>
      </p:pic>
      <p:sp>
        <p:nvSpPr>
          <p:cNvPr id="2" name="文本框 1"/>
          <p:cNvSpPr txBox="1"/>
          <p:nvPr userDrawn="1"/>
        </p:nvSpPr>
        <p:spPr>
          <a:xfrm>
            <a:off x="113030" y="6648450"/>
            <a:ext cx="817245" cy="106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">
                <a:solidFill>
                  <a:srgbClr val="FFFFFF"/>
                </a:solidFill>
              </a:rPr>
              <a:t>32999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64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80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.docx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package" Target="../embeddings/Microsoft_Word___1.docx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package" Target="../embeddings/Microsoft_Word___2.docx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package" Target="../embeddings/Microsoft_Word___3.docx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emf"/><Relationship Id="rId4" Type="http://schemas.openxmlformats.org/officeDocument/2006/relationships/package" Target="../embeddings/Microsoft_Word___4.docx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package" Target="../embeddings/Microsoft_Word___5.docx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package" Target="../embeddings/Microsoft_Word___6.docx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58658" y="2197100"/>
            <a:ext cx="8168640" cy="952500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5400" b="1" kern="100">
                <a:gradFill>
                  <a:gsLst>
                    <a:gs pos="50000">
                      <a:schemeClr val="tx1"/>
                    </a:gs>
                    <a:gs pos="0">
                      <a:schemeClr val="tx1">
                        <a:lumMod val="25000"/>
                        <a:lumOff val="75000"/>
                      </a:schemeClr>
                    </a:gs>
                    <a:gs pos="100000">
                      <a:schemeClr val="tx1">
                        <a:lumMod val="85000"/>
                      </a:schemeClr>
                    </a:gs>
                  </a:gsLst>
                  <a:lin ang="5400000" scaled="1"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第二章 平面向量及其应用</a:t>
            </a:r>
          </a:p>
        </p:txBody>
      </p:sp>
      <p:sp>
        <p:nvSpPr>
          <p:cNvPr id="5" name="矩形 4"/>
          <p:cNvSpPr/>
          <p:nvPr/>
        </p:nvSpPr>
        <p:spPr>
          <a:xfrm>
            <a:off x="3223260" y="3909060"/>
            <a:ext cx="5623560" cy="737235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4000" kern="100">
                <a:gradFill>
                  <a:gsLst>
                    <a:gs pos="50000">
                      <a:schemeClr val="tx1"/>
                    </a:gs>
                    <a:gs pos="0">
                      <a:schemeClr val="tx1">
                        <a:lumMod val="25000"/>
                        <a:lumOff val="75000"/>
                      </a:schemeClr>
                    </a:gs>
                    <a:gs pos="100000">
                      <a:schemeClr val="tx1">
                        <a:lumMod val="85000"/>
                      </a:schemeClr>
                    </a:gs>
                  </a:gsLst>
                  <a:lin ang="5400000" scaled="1"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2.5.1 向量的数量积</a:t>
            </a:r>
            <a:endParaRPr lang="en-US" altLang="zh-CN" sz="4000" b="1" kern="100">
              <a:gradFill>
                <a:gsLst>
                  <a:gs pos="50000">
                    <a:schemeClr val="tx1"/>
                  </a:gs>
                  <a:gs pos="0">
                    <a:schemeClr val="tx1">
                      <a:lumMod val="25000"/>
                      <a:lumOff val="75000"/>
                    </a:schemeClr>
                  </a:gs>
                  <a:gs pos="100000">
                    <a:schemeClr val="tx1">
                      <a:lumMod val="85000"/>
                    </a:schemeClr>
                  </a:gs>
                </a:gsLst>
                <a:lin ang="5400000" scaled="1"/>
              </a:gra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6" name="图片 5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1930" y="179070"/>
            <a:ext cx="1591945" cy="7797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1415415" y="1772920"/>
            <a:ext cx="913384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问题：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一个物体在力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的作用下产生位移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 sz="2400" b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如何求这个力所做的功；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力做功的大小与哪些量有关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en-US" altLang="zh-CN" sz="2400" b="0" i="1">
              <a:solidFill>
                <a:srgbClr val="FF0000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VMG2TBX37.eps" descr="id:2147497902;FounderCES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56270" y="3227705"/>
            <a:ext cx="2297430" cy="15322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11860" y="1052195"/>
            <a:ext cx="39941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8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一、向量数量积的定义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414780" y="3213100"/>
            <a:ext cx="628967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W=|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||</a:t>
            </a:r>
            <a:r>
              <a:rPr lang="en-US" altLang="zh-CN" sz="2400" b="0" err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</a:t>
            </a:r>
            <a:r>
              <a:rPr lang="en-US" altLang="zh-CN" sz="2400" b="0" i="1" err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 err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cos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θ</a:t>
            </a: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</a:t>
            </a:r>
            <a:endParaRPr lang="zh-CN" altLang="zh-CN" sz="2400" b="0">
              <a:solidFill>
                <a:srgbClr val="FF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与力的大小、位移的大小及它们之间的夹角</a:t>
            </a: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的大小</a:t>
            </a:r>
            <a:r>
              <a:rPr lang="zh-CN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有关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1411605" y="4307840"/>
            <a:ext cx="9050655" cy="2122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200" dirty="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向量夹角与数量积的符号的关系</a:t>
            </a:r>
            <a:r>
              <a:rPr lang="en-US" altLang="zh-CN" sz="2200" dirty="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zh-CN" sz="2200" dirty="0">
              <a:solidFill>
                <a:srgbClr val="0000FF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0°≤ 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</a:t>
            </a:r>
            <a:r>
              <a:rPr lang="en-US" altLang="zh-CN" sz="22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a，b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 &lt; 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90°</a:t>
            </a:r>
            <a:r>
              <a:rPr lang="zh-CN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 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0；    </a:t>
            </a:r>
            <a:r>
              <a:rPr lang="zh-CN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 = 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90°</a:t>
            </a:r>
            <a:r>
              <a:rPr lang="zh-CN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0；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90°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 &lt;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 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≤ 180°</a:t>
            </a:r>
            <a:r>
              <a:rPr lang="zh-CN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 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0；</a:t>
            </a:r>
            <a:r>
              <a:rPr lang="zh-CN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 = 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0°</a:t>
            </a:r>
            <a:r>
              <a:rPr lang="zh-CN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en-US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20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||</a:t>
            </a:r>
            <a:r>
              <a:rPr lang="en-US" altLang="zh-CN" sz="220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b="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zh-CN" altLang="en-US" sz="2200" b="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&lt;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&gt; = 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180°</a:t>
            </a:r>
            <a:r>
              <a:rPr lang="zh-CN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sz="22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2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en-US" sz="22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-|</a:t>
            </a:r>
            <a:r>
              <a:rPr lang="en-US" altLang="zh-CN" sz="220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200" b="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||</a:t>
            </a:r>
            <a:r>
              <a:rPr lang="en-US" altLang="zh-CN" sz="220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200" b="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zh-CN" altLang="en-US" sz="2200" b="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200" b="0" i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200" b="0" i="1" dirty="0">
              <a:solidFill>
                <a:srgbClr val="FF0000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0509939"/>
              </p:ext>
            </p:extLst>
          </p:nvPr>
        </p:nvGraphicFramePr>
        <p:xfrm>
          <a:off x="1422400" y="1058863"/>
          <a:ext cx="9093200" cy="326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imgW="6642100" imgH="2400300" progId="Word.Document.12">
                  <p:embed/>
                </p:oleObj>
              </mc:Choice>
              <mc:Fallback>
                <p:oleObj name="文档" r:id="rId3" imgW="6642100" imgH="2400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22400" y="1058863"/>
                        <a:ext cx="9093200" cy="326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E2FC6-76DB-1D56-710F-5F388AA3E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20309F3C-9FEA-0763-B570-8CAE2E12CB6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23392" y="981075"/>
                <a:ext cx="11233248" cy="16327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dirty="0">
                    <a:solidFill>
                      <a:schemeClr val="tx1"/>
                    </a:solidFill>
                  </a:rPr>
                  <a:t>1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(23-24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高一下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·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重庆第八中学校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·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期中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)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在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△</a:t>
                </a:r>
                <a:r>
                  <a:rPr lang="en-US" altLang="zh-CN" i="1" dirty="0">
                    <a:solidFill>
                      <a:schemeClr val="tx1"/>
                    </a:solidFill>
                  </a:rPr>
                  <a:t>ABC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中，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∠</m:t>
                    </m:r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60</m:t>
                        </m:r>
                      </m:e>
                      <m:sup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∘</m:t>
                        </m:r>
                      </m:sup>
                    </m:sSup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𝐵𝐶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（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    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）</a:t>
                </a:r>
              </a:p>
              <a:p>
                <a:r>
                  <a:rPr lang="en-US" altLang="zh-CN" dirty="0">
                    <a:solidFill>
                      <a:schemeClr val="tx1"/>
                    </a:solidFill>
                  </a:rPr>
                  <a:t>A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12	B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6	C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−6</m:t>
                    </m:r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	D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−12</m:t>
                    </m:r>
                  </m:oMath>
                </a14:m>
                <a:endParaRPr lang="zh-CN" altLang="zh-CN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20309F3C-9FEA-0763-B570-8CAE2E12CB6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981075"/>
                <a:ext cx="11233248" cy="1632755"/>
              </a:xfrm>
              <a:prstGeom prst="rect">
                <a:avLst/>
              </a:prstGeom>
              <a:blipFill>
                <a:blip r:embed="rId2"/>
                <a:stretch>
                  <a:fillRect l="-1356" t="-6343" r="-5046" b="-1119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B2C3F96E-72A7-8AF5-A509-2ADDB597981F}"/>
                  </a:ext>
                </a:extLst>
              </p:cNvPr>
              <p:cNvSpPr txBox="1"/>
              <p:nvPr/>
            </p:nvSpPr>
            <p:spPr>
              <a:xfrm>
                <a:off x="623392" y="2872740"/>
                <a:ext cx="11233248" cy="2715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解</a:t>
                </a:r>
                <a:r>
                  <a:rPr lang="en-US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：</a:t>
                </a:r>
                <a:r>
                  <a:rPr lang="en-US" altLang="zh-CN" dirty="0"/>
                  <a:t>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中，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r>
                  <a:rPr lang="zh-CN" altLang="zh-CN" dirty="0"/>
                  <a:t>，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=4</m:t>
                    </m:r>
                  </m:oMath>
                </a14:m>
                <a:r>
                  <a:rPr lang="zh-CN" altLang="zh-CN" dirty="0"/>
                  <a:t>，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 panose="02040503050406030204" pitchFamily="18" charset="0"/>
                      </a:rPr>
                      <m:t>∠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60</m:t>
                        </m:r>
                      </m:e>
                      <m:sup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∘</m:t>
                        </m:r>
                      </m:sup>
                    </m:sSup>
                  </m:oMath>
                </a14:m>
                <a:r>
                  <a:rPr lang="zh-CN" altLang="zh-CN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</m:oMath>
                </a14:m>
                <a:r>
                  <a:rPr lang="zh-CN" altLang="zh-CN" dirty="0"/>
                  <a:t>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𝐵𝐶</m:t>
                        </m:r>
                      </m:e>
                    </m:acc>
                  </m:oMath>
                </a14:m>
                <a:r>
                  <a:rPr lang="zh-CN" altLang="zh-CN" dirty="0"/>
                  <a:t>的夹角为角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zh-CN" altLang="zh-CN" dirty="0"/>
                  <a:t>的补角，</a:t>
                </a:r>
              </a:p>
              <a:p>
                <a:r>
                  <a:rPr lang="zh-CN" altLang="zh-CN" dirty="0"/>
                  <a:t>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i="1"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𝐵𝐶</m:t>
                        </m:r>
                      </m:e>
                    </m:acc>
                    <m:r>
                      <a:rPr lang="en-US" altLang="zh-CN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acc>
                      </m:e>
                    </m:d>
                    <m:d>
                      <m:dPr>
                        <m:begChr m:val="|"/>
                        <m:endChr m:val="|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𝐵𝐶</m:t>
                            </m:r>
                          </m:e>
                        </m:acc>
                      </m:e>
                    </m:d>
                    <m:r>
                      <m:rPr>
                        <m:sty m:val="p"/>
                      </m:rPr>
                      <a:rPr lang="en-US" altLang="zh-CN">
                        <a:latin typeface="Cambria Math" panose="02040503050406030204" pitchFamily="18" charset="0"/>
                      </a:rPr>
                      <m:t>cos</m:t>
                    </m:r>
                    <m:d>
                      <m:dPr>
                        <m:begChr m:val="⟨"/>
                        <m:endChr m:val="⟩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𝐵𝐶</m:t>
                            </m:r>
                          </m:e>
                        </m:acc>
                      </m:e>
                    </m:d>
                    <m:r>
                      <a:rPr lang="en-US" altLang="zh-CN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⋅</m:t>
                    </m:r>
                    <m:r>
                      <m:rPr>
                        <m:sty m:val="p"/>
                      </m:rPr>
                      <a:rPr lang="en-US" altLang="zh-CN">
                        <a:latin typeface="Cambria Math" panose="02040503050406030204" pitchFamily="18" charset="0"/>
                      </a:rPr>
                      <m:t>cos</m:t>
                    </m:r>
                    <m:sSup>
                      <m:sSu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120</m:t>
                        </m:r>
                      </m:e>
                      <m:sup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∘</m:t>
                        </m:r>
                      </m:sup>
                    </m:sSup>
                    <m:r>
                      <a:rPr lang="en-US" altLang="zh-CN" i="1">
                        <a:latin typeface="Cambria Math" panose="02040503050406030204" pitchFamily="18" charset="0"/>
                      </a:rPr>
                      <m:t>=−6</m:t>
                    </m:r>
                  </m:oMath>
                </a14:m>
                <a:r>
                  <a:rPr lang="en-US" altLang="zh-CN" dirty="0"/>
                  <a:t>.</a:t>
                </a:r>
                <a:endParaRPr lang="zh-CN" altLang="zh-CN" dirty="0"/>
              </a:p>
              <a:p>
                <a:r>
                  <a:rPr lang="zh-CN" altLang="zh-CN" dirty="0"/>
                  <a:t>故选：</a:t>
                </a:r>
                <a:r>
                  <a:rPr lang="en-US" altLang="zh-CN" dirty="0"/>
                  <a:t>C</a:t>
                </a:r>
                <a:endParaRPr lang="zh-CN" altLang="zh-CN" dirty="0"/>
              </a:p>
              <a:p>
                <a:pPr>
                  <a:lnSpc>
                    <a:spcPct val="15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endParaRPr lang="en-US" altLang="zh-CN" sz="2400" b="0" i="1" dirty="0"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endParaRPr>
              </a:p>
            </p:txBody>
          </p:sp>
        </mc:Choice>
        <mc:Fallback xmlns="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B2C3F96E-72A7-8AF5-A509-2ADDB59798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2872740"/>
                <a:ext cx="11233248" cy="2715423"/>
              </a:xfrm>
              <a:prstGeom prst="rect">
                <a:avLst/>
              </a:prstGeom>
              <a:blipFill>
                <a:blip r:embed="rId3"/>
                <a:stretch>
                  <a:fillRect l="-1356" t="-15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959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7292BF-5646-B572-9551-F08CD3190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A94608C1-EF48-F8F2-3149-4536B7C7E7E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23392" y="981075"/>
                <a:ext cx="11233248" cy="21251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dirty="0">
                    <a:solidFill>
                      <a:schemeClr val="tx1"/>
                    </a:solidFill>
                  </a:rPr>
                  <a:t>2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(23-24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高二下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·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上海建平中学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·)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△</m:t>
                    </m:r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中，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“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”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是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“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是钝角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”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的（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    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）．</a:t>
                </a:r>
              </a:p>
              <a:p>
                <a:r>
                  <a:rPr lang="en-US" altLang="zh-CN" dirty="0">
                    <a:solidFill>
                      <a:schemeClr val="tx1"/>
                    </a:solidFill>
                  </a:rPr>
                  <a:t>A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．充分不必要条件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	    B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．必要不充分条件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	</a:t>
                </a:r>
              </a:p>
              <a:p>
                <a:r>
                  <a:rPr lang="en-US" altLang="zh-CN" dirty="0">
                    <a:solidFill>
                      <a:schemeClr val="tx1"/>
                    </a:solidFill>
                  </a:rPr>
                  <a:t>C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．充要条件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	             D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．既不充分也不必要条件</a:t>
                </a:r>
              </a:p>
            </p:txBody>
          </p:sp>
        </mc:Choice>
        <mc:Fallback xmlns="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A94608C1-EF48-F8F2-3149-4536B7C7E7E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981075"/>
                <a:ext cx="11233248" cy="2125197"/>
              </a:xfrm>
              <a:prstGeom prst="rect">
                <a:avLst/>
              </a:prstGeom>
              <a:blipFill>
                <a:blip r:embed="rId2"/>
                <a:stretch>
                  <a:fillRect l="-1356" t="-2006" b="-83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CDFF681A-E89E-3F4B-EA61-87B083FD0173}"/>
                  </a:ext>
                </a:extLst>
              </p:cNvPr>
              <p:cNvSpPr txBox="1"/>
              <p:nvPr/>
            </p:nvSpPr>
            <p:spPr>
              <a:xfrm>
                <a:off x="479376" y="3429000"/>
                <a:ext cx="11233248" cy="2760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3400"/>
                  </a:lnSpc>
                </a:pPr>
                <a:r>
                  <a:rPr lang="zh-CN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解</a:t>
                </a:r>
                <a:r>
                  <a:rPr lang="en-US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：</a:t>
                </a:r>
                <a:r>
                  <a:rPr lang="zh-CN" altLang="zh-CN" sz="2400" dirty="0"/>
                  <a:t>由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acc>
                      </m:e>
                    </m:d>
                    <m:d>
                      <m:dPr>
                        <m:begChr m:val="|"/>
                        <m:endChr m:val="|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𝐴𝐶</m:t>
                            </m:r>
                          </m:e>
                        </m:acc>
                      </m:e>
                    </m:d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cos</m:t>
                    </m:r>
                    <m:d>
                      <m:dPr>
                        <m:begChr m:val="⟨"/>
                        <m:endChr m:val="⟩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𝐴𝐶</m:t>
                            </m:r>
                          </m:e>
                        </m:acc>
                      </m:e>
                    </m:d>
                    <m:r>
                      <a:rPr lang="en-US" altLang="zh-CN" sz="2400" i="1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zh-CN" altLang="zh-CN" sz="2400" dirty="0"/>
                  <a:t>，可得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cos</m:t>
                    </m:r>
                    <m:d>
                      <m:dPr>
                        <m:begChr m:val="⟨"/>
                        <m:endChr m:val="⟩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𝐴𝐶</m:t>
                            </m:r>
                          </m:e>
                        </m:acc>
                      </m:e>
                    </m:d>
                    <m:r>
                      <a:rPr lang="en-US" altLang="zh-CN" sz="2400" i="1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zh-CN" altLang="zh-CN" sz="2400" dirty="0"/>
                  <a:t>，</a:t>
                </a:r>
              </a:p>
              <a:p>
                <a:pPr>
                  <a:lnSpc>
                    <a:spcPts val="3400"/>
                  </a:lnSpc>
                </a:pPr>
                <a:r>
                  <a:rPr lang="zh-CN" altLang="zh-CN" sz="2400" dirty="0"/>
                  <a:t>又因为在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△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sz="2400" dirty="0"/>
                  <a:t>中，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𝐴𝐶</m:t>
                            </m:r>
                          </m:e>
                        </m:acc>
                      </m:e>
                    </m:d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0,</m:t>
                        </m:r>
                        <m:r>
                          <m:rPr>
                            <m:nor/>
                          </m:rPr>
                          <a:rPr lang="en-US" altLang="zh-CN" sz="2400"/>
                          <m:t>π</m:t>
                        </m:r>
                      </m:e>
                    </m:d>
                  </m:oMath>
                </a14:m>
                <a:r>
                  <a:rPr lang="zh-CN" altLang="zh-CN" sz="2400" dirty="0"/>
                  <a:t>，所以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2400"/>
                              <m:t>π</m:t>
                            </m:r>
                          </m:num>
                          <m:den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m:rPr>
                            <m:nor/>
                          </m:rPr>
                          <a:rPr lang="en-US" altLang="zh-CN" sz="2400"/>
                          <m:t>π</m:t>
                        </m:r>
                      </m:e>
                    </m:d>
                  </m:oMath>
                </a14:m>
                <a:r>
                  <a:rPr lang="zh-CN" altLang="zh-CN" sz="2400" dirty="0"/>
                  <a:t>，所以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zh-CN" altLang="zh-CN" sz="2400" dirty="0"/>
                  <a:t>为钝角，</a:t>
                </a:r>
              </a:p>
              <a:p>
                <a:pPr>
                  <a:lnSpc>
                    <a:spcPts val="3400"/>
                  </a:lnSpc>
                </a:pPr>
                <a:r>
                  <a:rPr lang="zh-CN" altLang="zh-CN" sz="2400" dirty="0"/>
                  <a:t>若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zh-CN" altLang="zh-CN" sz="2400" dirty="0"/>
                  <a:t>是钝角，则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cos</m:t>
                    </m:r>
                    <m:d>
                      <m:dPr>
                        <m:begChr m:val="⟨"/>
                        <m:endChr m:val="⟩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𝐴𝐶</m:t>
                            </m:r>
                          </m:e>
                        </m:acc>
                      </m:e>
                    </m:d>
                    <m:r>
                      <a:rPr lang="en-US" altLang="zh-CN" sz="2400" i="1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zh-CN" altLang="zh-CN" sz="2400" dirty="0"/>
                  <a:t>，则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acc>
                      </m:e>
                    </m:d>
                    <m:d>
                      <m:dPr>
                        <m:begChr m:val="|"/>
                        <m:endChr m:val="|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𝐴𝐶</m:t>
                            </m:r>
                          </m:e>
                        </m:acc>
                      </m:e>
                    </m:d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cos</m:t>
                    </m:r>
                    <m:d>
                      <m:dPr>
                        <m:begChr m:val="⟨"/>
                        <m:endChr m:val="⟩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acc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zh-CN" altLang="zh-CN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𝐴𝐶</m:t>
                            </m:r>
                          </m:e>
                        </m:acc>
                      </m:e>
                    </m:d>
                    <m:r>
                      <a:rPr lang="en-US" altLang="zh-CN" sz="2400" i="1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zh-CN" altLang="zh-CN" sz="2400" dirty="0"/>
                  <a:t>，即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zh-CN" altLang="zh-CN" sz="2400" dirty="0"/>
                  <a:t>，</a:t>
                </a:r>
              </a:p>
              <a:p>
                <a:pPr>
                  <a:lnSpc>
                    <a:spcPts val="3400"/>
                  </a:lnSpc>
                </a:pPr>
                <a:r>
                  <a:rPr lang="zh-CN" altLang="zh-CN" sz="2400" dirty="0"/>
                  <a:t>所以在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△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sz="2400" dirty="0"/>
                  <a:t>中，</a:t>
                </a:r>
                <a:r>
                  <a:rPr lang="en-US" altLang="zh-CN" sz="2400" dirty="0"/>
                  <a:t>“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en-US" altLang="zh-CN" sz="2400" dirty="0"/>
                  <a:t>”</a:t>
                </a:r>
                <a:r>
                  <a:rPr lang="zh-CN" altLang="zh-CN" sz="2400" dirty="0"/>
                  <a:t>是</a:t>
                </a:r>
                <a:r>
                  <a:rPr lang="en-US" altLang="zh-CN" sz="2400" dirty="0"/>
                  <a:t>“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zh-CN" altLang="zh-CN" sz="2400" dirty="0"/>
                  <a:t>是钝角</a:t>
                </a:r>
                <a:r>
                  <a:rPr lang="en-US" altLang="zh-CN" sz="2400" dirty="0"/>
                  <a:t>”</a:t>
                </a:r>
                <a:r>
                  <a:rPr lang="zh-CN" altLang="zh-CN" sz="2400" dirty="0"/>
                  <a:t>的充要条件，</a:t>
                </a:r>
              </a:p>
              <a:p>
                <a:pPr>
                  <a:lnSpc>
                    <a:spcPts val="3400"/>
                  </a:lnSpc>
                </a:pPr>
                <a:r>
                  <a:rPr lang="zh-CN" altLang="zh-CN" sz="2400" dirty="0"/>
                  <a:t>故选：</a:t>
                </a:r>
                <a:r>
                  <a:rPr lang="en-US" altLang="zh-CN" sz="2400" dirty="0"/>
                  <a:t>C.</a:t>
                </a:r>
                <a:endParaRPr lang="zh-CN" altLang="zh-CN" sz="2400" dirty="0"/>
              </a:p>
              <a:p>
                <a:pPr>
                  <a:lnSpc>
                    <a:spcPct val="15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endParaRPr lang="en-US" altLang="zh-CN" sz="2400" b="0" i="1" dirty="0"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endParaRPr>
              </a:p>
            </p:txBody>
          </p:sp>
        </mc:Choice>
        <mc:Fallback xmlns="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CDFF681A-E89E-3F4B-EA61-87B083FD01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3429000"/>
                <a:ext cx="11233248" cy="2760051"/>
              </a:xfrm>
              <a:prstGeom prst="rect">
                <a:avLst/>
              </a:prstGeom>
              <a:blipFill>
                <a:blip r:embed="rId3"/>
                <a:stretch>
                  <a:fillRect l="-869" t="-110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01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spect="1"/>
          </p:cNvSpPr>
          <p:nvPr/>
        </p:nvSpPr>
        <p:spPr>
          <a:xfrm>
            <a:off x="1200150" y="981075"/>
            <a:ext cx="1732280" cy="5334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8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二、投影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72540" y="1701800"/>
            <a:ext cx="61728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问题：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回顾初中学过的投影的定义是什么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?</a:t>
            </a:r>
            <a:endParaRPr lang="en-US" altLang="zh-CN" sz="2400" b="0" i="1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72540" y="2205990"/>
            <a:ext cx="99060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一般地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用光线照射物体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在某个平面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地面、墙壁等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上得到的影子叫作物体的投影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2119368"/>
              </p:ext>
            </p:extLst>
          </p:nvPr>
        </p:nvGraphicFramePr>
        <p:xfrm>
          <a:off x="1281113" y="3724275"/>
          <a:ext cx="9739312" cy="228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9296400" imgH="2197100" progId="Word.Document.12">
                  <p:embed/>
                </p:oleObj>
              </mc:Choice>
              <mc:Fallback>
                <p:oleObj name="文档" r:id="rId2" imgW="9296400" imgH="21971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81113" y="3724275"/>
                        <a:ext cx="9739312" cy="2289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VMG2TBX38.eps" descr="id:2147497909;FounderCES"/>
          <p:cNvPicPr/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264015" y="4437380"/>
            <a:ext cx="1927860" cy="14331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spect="1"/>
          </p:cNvSpPr>
          <p:nvPr/>
        </p:nvSpPr>
        <p:spPr>
          <a:xfrm>
            <a:off x="1056005" y="1054100"/>
            <a:ext cx="10410190" cy="1845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8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投影向量的几何意义</a:t>
            </a:r>
            <a:r>
              <a:rPr lang="en-US" altLang="zh-CN" sz="28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zh-CN" sz="2800">
              <a:solidFill>
                <a:srgbClr val="0000FF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 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的数量积等于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的长度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方向上的投影数量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i="1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cos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θ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的乘积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的长度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方向上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投影数量</a:t>
            </a:r>
            <a:r>
              <a:rPr lang="zh-CN" altLang="en-US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 i="1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cos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r>
              <a:rPr lang="zh-CN" altLang="en-US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的乘积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 </a:t>
            </a:r>
            <a:endParaRPr lang="en-US" altLang="zh-CN" sz="2400" b="0" i="1">
              <a:solidFill>
                <a:srgbClr val="000000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6" name="VMG2TBX38.eps" descr="id:2147497909;FounderCES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67980" y="2997835"/>
            <a:ext cx="3020695" cy="22453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A919A6-D575-05AF-920B-40D1833B0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DEEDDFBA-2773-9AF1-C5CC-A5C45A8D4B0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23392" y="981075"/>
                <a:ext cx="11233248" cy="17990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dirty="0">
                    <a:solidFill>
                      <a:schemeClr val="tx1"/>
                    </a:solidFill>
                  </a:rPr>
                  <a:t>1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(25-26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高二上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·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辽宁部分学校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·)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满足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，且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zh-CN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=120°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在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上的投影的数量为（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    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）</a:t>
                </a:r>
              </a:p>
              <a:p>
                <a:r>
                  <a:rPr lang="en-US" altLang="zh-CN" dirty="0">
                    <a:solidFill>
                      <a:schemeClr val="tx1"/>
                    </a:solidFill>
                  </a:rPr>
                  <a:t>A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	B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	C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−3</m:t>
                    </m:r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	D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1</a:t>
                </a:r>
                <a:endParaRPr lang="zh-CN" altLang="zh-CN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DEEDDFBA-2773-9AF1-C5CC-A5C45A8D4B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981075"/>
                <a:ext cx="11233248" cy="1799082"/>
              </a:xfrm>
              <a:prstGeom prst="rect">
                <a:avLst/>
              </a:prstGeom>
              <a:blipFill>
                <a:blip r:embed="rId2"/>
                <a:stretch>
                  <a:fillRect l="-1356" t="-2034" r="-217" b="-101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990A33D3-3922-8E5D-0F94-D32DCD84400F}"/>
                  </a:ext>
                </a:extLst>
              </p:cNvPr>
              <p:cNvSpPr txBox="1"/>
              <p:nvPr/>
            </p:nvSpPr>
            <p:spPr>
              <a:xfrm>
                <a:off x="479376" y="3429000"/>
                <a:ext cx="11233248" cy="1809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解</a:t>
                </a:r>
                <a:r>
                  <a:rPr lang="en-US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：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zh-CN" altLang="zh-CN" dirty="0"/>
                  <a:t>在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dirty="0"/>
                  <a:t>上的投影的数量为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m:rPr>
                        <m:nor/>
                      </m:rPr>
                      <a:rPr lang="en-US" altLang="zh-CN"/>
                      <m:t>cos</m:t>
                    </m:r>
                    <m:d>
                      <m:dPr>
                        <m:begChr m:val="⟨"/>
                        <m:endChr m:val="⟩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en-US" altLang="zh-CN" i="1">
                        <a:latin typeface="Cambria Math" panose="02040503050406030204" pitchFamily="18" charset="0"/>
                      </a:rPr>
                      <m:t>=2×</m:t>
                    </m:r>
                    <m:d>
                      <m:d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altLang="zh-CN" i="1">
                        <a:latin typeface="Cambria Math" panose="02040503050406030204" pitchFamily="18" charset="0"/>
                      </a:rPr>
                      <m:t>=−1</m:t>
                    </m:r>
                  </m:oMath>
                </a14:m>
                <a:r>
                  <a:rPr lang="zh-CN" altLang="zh-CN" dirty="0"/>
                  <a:t>．</a:t>
                </a:r>
              </a:p>
              <a:p>
                <a:r>
                  <a:rPr lang="zh-CN" altLang="zh-CN" dirty="0"/>
                  <a:t>故选：</a:t>
                </a:r>
                <a:r>
                  <a:rPr lang="en-US" altLang="zh-CN" dirty="0"/>
                  <a:t>B.</a:t>
                </a:r>
                <a:endParaRPr lang="zh-CN" altLang="zh-CN" dirty="0"/>
              </a:p>
              <a:p>
                <a:pPr>
                  <a:lnSpc>
                    <a:spcPct val="15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endParaRPr lang="en-US" altLang="zh-CN" sz="2400" b="0" i="1" dirty="0"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endParaRPr>
              </a:p>
            </p:txBody>
          </p:sp>
        </mc:Choice>
        <mc:Fallback xmlns="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990A33D3-3922-8E5D-0F94-D32DCD8440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3429000"/>
                <a:ext cx="11233248" cy="1809406"/>
              </a:xfrm>
              <a:prstGeom prst="rect">
                <a:avLst/>
              </a:prstGeom>
              <a:blipFill>
                <a:blip r:embed="rId3"/>
                <a:stretch>
                  <a:fillRect l="-14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788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76A90B-BBD8-6CDE-4C00-69BE81839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1F7DA1B6-E9F2-44F8-D753-C89BB1F76E9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23392" y="981075"/>
                <a:ext cx="11233248" cy="19715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dirty="0">
                    <a:solidFill>
                      <a:schemeClr val="tx1"/>
                    </a:solidFill>
                  </a:rPr>
                  <a:t>2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(25-26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高三上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·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四川凉山彝族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·)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满足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在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上的投影向量为（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    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）</a:t>
                </a:r>
              </a:p>
              <a:p>
                <a:r>
                  <a:rPr lang="en-US" altLang="zh-CN" dirty="0">
                    <a:solidFill>
                      <a:schemeClr val="tx1"/>
                    </a:solidFill>
                  </a:rPr>
                  <a:t>A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	B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	C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	D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endParaRPr lang="zh-CN" altLang="zh-CN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1F7DA1B6-E9F2-44F8-D753-C89BB1F76E9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981075"/>
                <a:ext cx="11233248" cy="1971502"/>
              </a:xfrm>
              <a:prstGeom prst="rect">
                <a:avLst/>
              </a:prstGeom>
              <a:blipFill>
                <a:blip r:embed="rId2"/>
                <a:stretch>
                  <a:fillRect l="-1356" t="-1548" b="-37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FAA2301F-4A5A-3324-90E8-131C4A0B233A}"/>
                  </a:ext>
                </a:extLst>
              </p:cNvPr>
              <p:cNvSpPr txBox="1"/>
              <p:nvPr/>
            </p:nvSpPr>
            <p:spPr>
              <a:xfrm>
                <a:off x="479376" y="3429000"/>
                <a:ext cx="11233248" cy="269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解</a:t>
                </a:r>
                <a:r>
                  <a:rPr lang="en-US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：</a:t>
                </a:r>
                <a:r>
                  <a:rPr lang="zh-CN" altLang="zh-CN" dirty="0"/>
                  <a:t>因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en-US" altLang="zh-CN" i="1"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zh-CN" altLang="zh-CN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i="1"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  <m:r>
                      <a:rPr lang="en-US" altLang="zh-CN" i="1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zh-CN" altLang="zh-CN" dirty="0"/>
                  <a:t>，</a:t>
                </a:r>
              </a:p>
              <a:p>
                <a:r>
                  <a:rPr lang="zh-CN" altLang="zh-CN" dirty="0"/>
                  <a:t>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zh-CN" altLang="zh-CN" dirty="0"/>
                  <a:t>在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dirty="0"/>
                  <a:t>上的投影向量为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⋅</m:t>
                        </m:r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num>
                      <m:den>
                        <m:sSup>
                          <m:sSup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zh-CN" altLang="zh-CN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acc>
                                  <m:accPr>
                                    <m:chr m:val="⃗"/>
                                    <m:ctrlPr>
                                      <a:rPr lang="zh-CN" altLang="zh-CN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altLang="zh-CN" i="1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</m:e>
                                </m:acc>
                              </m:e>
                            </m:d>
                          </m:e>
                          <m:sup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zh-CN" i="1"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  <m:r>
                      <a:rPr lang="en-US" altLang="zh-CN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en-US" altLang="zh-CN" dirty="0"/>
                  <a:t>.</a:t>
                </a:r>
                <a:endParaRPr lang="zh-CN" altLang="zh-CN" dirty="0"/>
              </a:p>
              <a:p>
                <a:r>
                  <a:rPr lang="zh-CN" altLang="zh-CN" dirty="0"/>
                  <a:t>故选：</a:t>
                </a:r>
                <a:r>
                  <a:rPr lang="en-US" altLang="zh-CN" dirty="0"/>
                  <a:t>A.</a:t>
                </a:r>
                <a:endParaRPr lang="zh-CN" altLang="zh-CN" dirty="0"/>
              </a:p>
              <a:p>
                <a:pPr>
                  <a:lnSpc>
                    <a:spcPct val="15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endParaRPr lang="en-US" altLang="zh-CN" sz="2400" b="0" i="1" dirty="0"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endParaRPr>
              </a:p>
            </p:txBody>
          </p:sp>
        </mc:Choice>
        <mc:Fallback xmlns="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FAA2301F-4A5A-3324-90E8-131C4A0B23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3429000"/>
                <a:ext cx="11233248" cy="2699200"/>
              </a:xfrm>
              <a:prstGeom prst="rect">
                <a:avLst/>
              </a:prstGeom>
              <a:blipFill>
                <a:blip r:embed="rId3"/>
                <a:stretch>
                  <a:fillRect l="-1412" t="-113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941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1198880" y="1629410"/>
            <a:ext cx="9904730" cy="2861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dirty="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问题</a:t>
            </a:r>
            <a:r>
              <a:rPr lang="zh-CN" sz="2400" dirty="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已知两个非零向量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r>
              <a:rPr lang="en-US" altLang="zh-CN" sz="24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的夹角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 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为与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方向相同的单位向量，则：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根据数量积公式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计算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24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若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0，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有什么关系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zh-CN" altLang="zh-CN" sz="2400" b="0" dirty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θ = 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0°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180°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数量积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 dirty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分别是什么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en-US" altLang="zh-CN" sz="2400" b="0" dirty="0">
              <a:solidFill>
                <a:srgbClr val="000000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40740" y="1052830"/>
            <a:ext cx="40081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Aft>
                <a:spcPct val="0"/>
              </a:spcAft>
              <a:tabLst>
                <a:tab pos="1188085" algn="l"/>
                <a:tab pos="2163445" algn="l"/>
                <a:tab pos="3142615" algn="l"/>
                <a:tab pos="4190365" algn="l"/>
              </a:tabLst>
            </a:pPr>
            <a:r>
              <a:rPr lang="zh-CN" altLang="zh-CN" sz="28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三、数量积的运算性质</a:t>
            </a: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1198880" y="4545330"/>
            <a:ext cx="8907780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a|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2400" b="0" i="1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cos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θ = 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i="1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cos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= 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|·|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|cos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0°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b="0" baseline="3000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endParaRPr lang="zh-CN" altLang="zh-CN" sz="2400" b="0">
              <a:solidFill>
                <a:srgbClr val="FF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∵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0，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≠ 0，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≠ 0，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cos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θ 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0，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θ 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90°，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⊥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endParaRPr lang="zh-CN" altLang="zh-CN" sz="2400" b="0">
              <a:solidFill>
                <a:srgbClr val="FF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θ 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0°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|·|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θ 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180°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-|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|·|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400" b="0" i="1">
              <a:solidFill>
                <a:srgbClr val="FF0000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983615" y="1270635"/>
            <a:ext cx="1075690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0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数量积的运算律：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对任意向量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i="1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000" i="1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000" i="1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sz="2000" b="0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与实数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λ 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交换律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2000" i="1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000" i="1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sz="2000" i="1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b</a:t>
            </a:r>
            <a:r>
              <a:rPr lang="en-US" altLang="zh-CN" sz="2000" b="0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000" i="1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zh-CN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结合律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20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λ 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 </a:t>
            </a:r>
            <a:r>
              <a:rPr lang="en-US" altLang="zh-CN" sz="20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en-US" sz="20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000" b="0" i="1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λ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)·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en-US" sz="20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·(</a:t>
            </a:r>
            <a:r>
              <a:rPr lang="en-US" altLang="zh-CN" sz="2000" b="0" i="1" err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λ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zh-CN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分配律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：(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+ 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)·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+ 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0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sz="20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000" b="0" i="1">
              <a:solidFill>
                <a:schemeClr val="tx1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4900159"/>
              </p:ext>
            </p:extLst>
          </p:nvPr>
        </p:nvGraphicFramePr>
        <p:xfrm>
          <a:off x="1062038" y="3124200"/>
          <a:ext cx="10221912" cy="2592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9779000" imgH="2476500" progId="Word.Document.12">
                  <p:embed/>
                </p:oleObj>
              </mc:Choice>
              <mc:Fallback>
                <p:oleObj name="文档" r:id="rId2" imgW="9779000" imgH="24765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2038" y="3124200"/>
                        <a:ext cx="10221912" cy="2592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>
            <a:spLocks noChangeAspect="1"/>
          </p:cNvSpPr>
          <p:nvPr/>
        </p:nvSpPr>
        <p:spPr>
          <a:xfrm>
            <a:off x="1917700" y="981075"/>
            <a:ext cx="8318500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188085" algn="l"/>
                <a:tab pos="2163445" algn="l"/>
                <a:tab pos="3142615" algn="l"/>
                <a:tab pos="4190365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平面向量数量积的运算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已知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 = 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4，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|=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5，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且向量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与向量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的夹角为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60°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 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求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 </a:t>
            </a:r>
            <a:r>
              <a:rPr lang="en-US" altLang="zh-CN" sz="2400" b="0" i="1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en-US" altLang="zh-CN" sz="24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en-US" altLang="zh-CN" sz="24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zh-CN" sz="24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17700" y="2872740"/>
            <a:ext cx="853694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解</a:t>
            </a:r>
            <a:r>
              <a:rPr lang="en-US" altLang="zh-CN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设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的夹角为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θ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由题知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θ =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60°，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 =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4，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 =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zh-CN" sz="2400" b="0">
              <a:solidFill>
                <a:srgbClr val="FF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|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||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i="1" err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 err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cos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θ =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4×5×cos 60°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10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zh-CN" sz="2400" b="0">
              <a:solidFill>
                <a:srgbClr val="FF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 </a:t>
            </a:r>
            <a:r>
              <a:rPr lang="en-US" altLang="zh-CN" sz="2400" b="0" i="1" err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err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2×10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61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zh-CN" sz="2400" b="0">
              <a:solidFill>
                <a:srgbClr val="FF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20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21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zh-CN" sz="2400" b="0">
              <a:solidFill>
                <a:srgbClr val="FF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|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 |</a:t>
            </a:r>
            <a:r>
              <a:rPr lang="en-US" altLang="zh-CN" sz="240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</a:t>
            </a:r>
            <a:r>
              <a:rPr lang="en-US" altLang="zh-CN" sz="2400" b="0" baseline="3000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- </a:t>
            </a: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</a:t>
            </a:r>
            <a:r>
              <a:rPr lang="en-US" altLang="zh-CN" sz="2400" b="0" i="1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186B54-3566-A216-F2E7-5965855E6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EDD4A310-33E1-E1AE-AA72-D1DA3A89C4E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23392" y="760959"/>
                <a:ext cx="11233248" cy="19793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dirty="0">
                    <a:solidFill>
                      <a:schemeClr val="tx1"/>
                    </a:solidFill>
                  </a:rPr>
                  <a:t>1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．已知空间单位向量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的夹角为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120</m:t>
                        </m:r>
                      </m:e>
                      <m:sup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°</m:t>
                        </m:r>
                      </m:sup>
                    </m:sSup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，则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acc>
                          <m:accPr>
                            <m:chr m:val="⃗"/>
                            <m:ctrlPr>
                              <a:rPr lang="zh-CN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（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   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）</a:t>
                </a:r>
              </a:p>
              <a:p>
                <a:r>
                  <a:rPr lang="en-US" altLang="zh-CN" dirty="0">
                    <a:solidFill>
                      <a:schemeClr val="tx1"/>
                    </a:solidFill>
                  </a:rPr>
                  <a:t>A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	B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	C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1	D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zh-CN" altLang="zh-CN" dirty="0"/>
              </a:p>
              <a:p>
                <a:endParaRPr lang="zh-CN" altLang="zh-CN" dirty="0"/>
              </a:p>
            </p:txBody>
          </p:sp>
        </mc:Choice>
        <mc:Fallback xmlns="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EDD4A310-33E1-E1AE-AA72-D1DA3A89C4E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760959"/>
                <a:ext cx="11233248" cy="1979388"/>
              </a:xfrm>
              <a:prstGeom prst="rect">
                <a:avLst/>
              </a:prstGeom>
              <a:blipFill>
                <a:blip r:embed="rId2"/>
                <a:stretch>
                  <a:fillRect l="-1356" t="-1538" r="-504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CA508309-92FC-D8BB-AD1E-1C9636A7B8D6}"/>
                  </a:ext>
                </a:extLst>
              </p:cNvPr>
              <p:cNvSpPr txBox="1"/>
              <p:nvPr/>
            </p:nvSpPr>
            <p:spPr>
              <a:xfrm>
                <a:off x="479376" y="2819092"/>
                <a:ext cx="11233248" cy="32779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解</a:t>
                </a:r>
                <a:r>
                  <a:rPr lang="en-US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：</a:t>
                </a:r>
                <a:r>
                  <a:rPr lang="zh-CN" altLang="zh-CN" dirty="0"/>
                  <a:t>因为向量</a:t>
                </a:r>
                <a14:m>
                  <m:oMath xmlns:m="http://schemas.openxmlformats.org/officeDocument/2006/math"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→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,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→</m:t>
                        </m:r>
                      </m:lim>
                    </m:limUpp>
                  </m:oMath>
                </a14:m>
                <a:r>
                  <a:rPr lang="zh-CN" altLang="zh-CN" dirty="0"/>
                  <a:t>是单位向量，且两向量的夹角为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 panose="02040503050406030204" pitchFamily="18" charset="0"/>
                      </a:rPr>
                      <m:t>120°</m:t>
                    </m:r>
                  </m:oMath>
                </a14:m>
                <a:r>
                  <a:rPr lang="zh-CN" altLang="zh-CN" dirty="0"/>
                  <a:t>，</a:t>
                </a:r>
              </a:p>
              <a:p>
                <a:r>
                  <a:rPr lang="zh-CN" altLang="zh-CN" dirty="0"/>
                  <a:t>则</a:t>
                </a:r>
                <a14:m>
                  <m:oMath xmlns:m="http://schemas.openxmlformats.org/officeDocument/2006/math"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→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·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→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limUpp>
                          <m:limUpp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limUpp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lim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→</m:t>
                            </m:r>
                          </m:lim>
                        </m:limUpp>
                      </m:e>
                    </m:d>
                    <m:r>
                      <a:rPr lang="en-US" altLang="zh-CN" i="1">
                        <a:latin typeface="Cambria Math" panose="02040503050406030204" pitchFamily="18" charset="0"/>
                      </a:rPr>
                      <m:t>⋅</m:t>
                    </m:r>
                    <m:d>
                      <m:dPr>
                        <m:begChr m:val="|"/>
                        <m:endChr m:val="|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limUpp>
                          <m:limUpp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limUpp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lim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→</m:t>
                            </m:r>
                          </m:lim>
                        </m:limUpp>
                      </m:e>
                    </m:d>
                    <m:r>
                      <m:rPr>
                        <m:nor/>
                      </m:rPr>
                      <a:rPr lang="en-US" altLang="zh-CN"/>
                      <m:t>cos</m:t>
                    </m:r>
                    <m:r>
                      <m:rPr>
                        <m:nor/>
                      </m:rPr>
                      <a:rPr lang="en-US" altLang="zh-CN"/>
                      <m:t>&lt;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→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,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→</m:t>
                        </m:r>
                      </m:lim>
                    </m:limUpp>
                    <m:r>
                      <m:rPr>
                        <m:nor/>
                      </m:rPr>
                      <a:rPr lang="en-US" altLang="zh-CN"/>
                      <m:t>&gt;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zh-CN"/>
                      <m:t>cos</m:t>
                    </m:r>
                    <m:sSup>
                      <m:sSu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120</m:t>
                        </m:r>
                      </m:e>
                      <m:sup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∘</m:t>
                        </m:r>
                      </m:sup>
                    </m:sSup>
                    <m:r>
                      <a:rPr lang="en-US" altLang="zh-CN" i="1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dirty="0"/>
                  <a:t>，</a:t>
                </a:r>
              </a:p>
              <a:p>
                <a:r>
                  <a:rPr lang="zh-CN" altLang="zh-CN" dirty="0"/>
                  <a:t>所以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+</m:t>
                        </m:r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en-US" altLang="zh-CN" i="1"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  <m:r>
                      <a:rPr lang="en-US" altLang="zh-CN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i="1">
                        <a:latin typeface="Cambria Math" panose="02040503050406030204" pitchFamily="18" charset="0"/>
                      </a:rPr>
                      <m:t>⋅</m:t>
                    </m:r>
                    <m:acc>
                      <m:accPr>
                        <m:chr m:val="⃗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  <m:r>
                      <a:rPr lang="en-US" altLang="zh-CN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⃗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e>
                      <m:sup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i="1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>
                        <a:latin typeface="Cambria Math" panose="02040503050406030204" pitchFamily="18" charset="0"/>
                      </a:rPr>
                      <m:t>+1=</m:t>
                    </m:r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/>
                  <a:t>.</a:t>
                </a:r>
                <a:endParaRPr lang="zh-CN" altLang="zh-CN" dirty="0"/>
              </a:p>
              <a:p>
                <a:r>
                  <a:rPr lang="zh-CN" altLang="zh-CN" dirty="0"/>
                  <a:t>故选：</a:t>
                </a:r>
                <a:r>
                  <a:rPr lang="en-US" altLang="zh-CN" dirty="0"/>
                  <a:t>A.</a:t>
                </a:r>
                <a:endParaRPr lang="zh-CN" altLang="zh-CN" dirty="0"/>
              </a:p>
              <a:p>
                <a:pPr>
                  <a:lnSpc>
                    <a:spcPct val="15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endParaRPr lang="en-US" altLang="zh-CN" sz="2400" b="0" i="1" dirty="0"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endParaRPr>
              </a:p>
            </p:txBody>
          </p:sp>
        </mc:Choice>
        <mc:Fallback xmlns="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CA508309-92FC-D8BB-AD1E-1C9636A7B8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2819092"/>
                <a:ext cx="11233248" cy="3277949"/>
              </a:xfrm>
              <a:prstGeom prst="rect">
                <a:avLst/>
              </a:prstGeom>
              <a:blipFill>
                <a:blip r:embed="rId3"/>
                <a:stretch>
                  <a:fillRect l="-14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328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DD038A-9B6E-E6D9-BFC2-D865318B9A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7B1BBBB7-1066-800F-3E5B-2444D0DCA68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23392" y="760959"/>
                <a:ext cx="11233248" cy="23857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dirty="0">
                    <a:solidFill>
                      <a:schemeClr val="tx1"/>
                    </a:solidFill>
                  </a:rPr>
                  <a:t>2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．已知平面向量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满足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|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|=2,|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|=3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的夹角为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>
                            <a:solidFill>
                              <a:schemeClr val="tx1"/>
                            </a:solidFill>
                          </a:rPr>
                          <m:t>π</m:t>
                        </m:r>
                      </m:num>
                      <m:den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⋅(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)=</m:t>
                    </m:r>
                  </m:oMath>
                </a14:m>
                <a:r>
                  <a:rPr lang="zh-CN" altLang="zh-CN" dirty="0">
                    <a:solidFill>
                      <a:schemeClr val="tx1"/>
                    </a:solidFill>
                  </a:rPr>
                  <a:t>（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    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）．</a:t>
                </a:r>
              </a:p>
              <a:p>
                <a:r>
                  <a:rPr lang="en-US" altLang="zh-CN" dirty="0">
                    <a:solidFill>
                      <a:schemeClr val="tx1"/>
                    </a:solidFill>
                  </a:rPr>
                  <a:t>A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7	</a:t>
                </a:r>
                <a:r>
                  <a:rPr lang="zh-CN" altLang="en-US" dirty="0">
                    <a:solidFill>
                      <a:schemeClr val="tx1"/>
                    </a:solidFill>
                  </a:rPr>
                  <a:t>    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B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dirty="0">
                    <a:solidFill>
                      <a:schemeClr val="tx1"/>
                    </a:solidFill>
                  </a:rPr>
                  <a:t>1	C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4−3</m:t>
                    </m:r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chemeClr val="tx1"/>
                    </a:solidFill>
                  </a:rPr>
                  <a:t>	D</a:t>
                </a:r>
                <a:r>
                  <a:rPr lang="zh-CN" altLang="zh-CN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4+3</m:t>
                    </m:r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zh-CN" altLang="zh-CN" dirty="0"/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7B1BBBB7-1066-800F-3E5B-2444D0DCA68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760959"/>
                <a:ext cx="11233248" cy="2385718"/>
              </a:xfrm>
              <a:prstGeom prst="rect">
                <a:avLst/>
              </a:prstGeom>
              <a:blipFill>
                <a:blip r:embed="rId2"/>
                <a:stretch>
                  <a:fillRect l="-1354" t="-212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64DE1ECA-38FC-A697-24D9-9E00874A838B}"/>
                  </a:ext>
                </a:extLst>
              </p:cNvPr>
              <p:cNvSpPr txBox="1"/>
              <p:nvPr/>
            </p:nvSpPr>
            <p:spPr>
              <a:xfrm>
                <a:off x="407368" y="3146677"/>
                <a:ext cx="11233248" cy="26729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解</a:t>
                </a:r>
                <a:r>
                  <a:rPr lang="en-US" altLang="zh-CN" sz="2400" dirty="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：</a:t>
                </a:r>
                <a:r>
                  <a:rPr lang="zh-CN" altLang="zh-CN" dirty="0"/>
                  <a:t>因为</a:t>
                </a:r>
                <a14:m>
                  <m:oMath xmlns:m="http://schemas.openxmlformats.org/officeDocument/2006/math"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⃗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⋅(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⃗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−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⃗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)=</m:t>
                    </m:r>
                    <m:sSup>
                      <m:sSu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limUpp>
                          <m:limUpp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limUppPr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lim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⃗</m:t>
                            </m:r>
                          </m:lim>
                        </m:limUpp>
                      </m:e>
                      <m:sup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i="1">
                        <a:latin typeface="Cambria Math" panose="02040503050406030204" pitchFamily="18" charset="0"/>
                      </a:rPr>
                      <m:t>−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⃗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⋅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⃗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=|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⃗</m:t>
                        </m:r>
                      </m:lim>
                    </m:limUpp>
                    <m:sSup>
                      <m:sSu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|</m:t>
                        </m:r>
                      </m:e>
                      <m:sup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i="1">
                        <a:latin typeface="Cambria Math" panose="02040503050406030204" pitchFamily="18" charset="0"/>
                      </a:rPr>
                      <m:t>−|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⃗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|⋅|</m:t>
                    </m:r>
                    <m:limUpp>
                      <m:limUpp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limUppPr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li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⃗</m:t>
                        </m:r>
                      </m:lim>
                    </m:limUpp>
                    <m:r>
                      <a:rPr lang="en-US" altLang="zh-CN" i="1">
                        <a:latin typeface="Cambria Math" panose="02040503050406030204" pitchFamily="18" charset="0"/>
                      </a:rPr>
                      <m:t>|⋅</m:t>
                    </m:r>
                    <m:r>
                      <m:rPr>
                        <m:sty m:val="p"/>
                      </m:rPr>
                      <a:rPr lang="en-US" altLang="zh-CN">
                        <a:latin typeface="Cambria Math" panose="02040503050406030204" pitchFamily="18" charset="0"/>
                      </a:rPr>
                      <m:t>cos</m:t>
                    </m:r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/>
                          <m:t>π</m:t>
                        </m:r>
                      </m:num>
                      <m:den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altLang="zh-CN" i="1">
                        <a:latin typeface="Cambria Math" panose="02040503050406030204" pitchFamily="18" charset="0"/>
                      </a:rPr>
                      <m:t>=4−2×3×</m:t>
                    </m:r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i="1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altLang="zh-CN" dirty="0"/>
                  <a:t>.</a:t>
                </a:r>
                <a:endParaRPr lang="zh-CN" altLang="zh-CN" dirty="0"/>
              </a:p>
              <a:p>
                <a:r>
                  <a:rPr lang="zh-CN" altLang="zh-CN" dirty="0"/>
                  <a:t>故选：</a:t>
                </a:r>
                <a:r>
                  <a:rPr lang="en-US" altLang="zh-CN" dirty="0"/>
                  <a:t>B.</a:t>
                </a:r>
                <a:endParaRPr lang="zh-CN" altLang="zh-CN" dirty="0"/>
              </a:p>
              <a:p>
                <a:pPr>
                  <a:lnSpc>
                    <a:spcPct val="15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endParaRPr lang="en-US" altLang="zh-CN" sz="2400" b="0" i="1" dirty="0"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endParaRPr>
              </a:p>
            </p:txBody>
          </p:sp>
        </mc:Choice>
        <mc:Fallback xmlns="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64DE1ECA-38FC-A697-24D9-9E00874A83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3146677"/>
                <a:ext cx="11233248" cy="2672911"/>
              </a:xfrm>
              <a:prstGeom prst="rect">
                <a:avLst/>
              </a:prstGeom>
              <a:blipFill>
                <a:blip r:embed="rId3"/>
                <a:stretch>
                  <a:fillRect l="-14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820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>
            <a:spLocks noChangeAspect="1"/>
          </p:cNvSpPr>
          <p:nvPr/>
        </p:nvSpPr>
        <p:spPr>
          <a:xfrm>
            <a:off x="1343660" y="1628140"/>
            <a:ext cx="9516110" cy="2985402"/>
          </a:xfrm>
          <a:prstGeom prst="roundRect">
            <a:avLst>
              <a:gd name="adj" fmla="val 7096"/>
            </a:avLst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dirty="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向量数量积的求法</a:t>
            </a:r>
            <a:r>
              <a:rPr lang="en-US" altLang="zh-CN" sz="2400" dirty="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zh-CN" sz="2400" dirty="0">
              <a:solidFill>
                <a:srgbClr val="0000FF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求两个向量的数量积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首先确定两个向量的模及向量的夹角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其中准确求出两个向量的夹角是求数量积的关键</a:t>
            </a: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根据数量积的运算律</a:t>
            </a:r>
            <a:r>
              <a:rPr lang="en-US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0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向量的加、减与数量积的混合运算类似于多项式的乘法运算</a:t>
            </a:r>
            <a:r>
              <a:rPr lang="en-US" altLang="zh-CN" sz="2400" b="0" i="1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400" b="0" i="1" dirty="0">
              <a:solidFill>
                <a:srgbClr val="000000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2923046"/>
              </p:ext>
            </p:extLst>
          </p:nvPr>
        </p:nvGraphicFramePr>
        <p:xfrm>
          <a:off x="1852613" y="1781175"/>
          <a:ext cx="7691437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6642100" imgH="419100" progId="Word.Document.12">
                  <p:embed/>
                </p:oleObj>
              </mc:Choice>
              <mc:Fallback>
                <p:oleObj name="文档" r:id="rId2" imgW="6642100" imgH="4191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52613" y="1781175"/>
                        <a:ext cx="7691437" cy="4841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5084078"/>
              </p:ext>
            </p:extLst>
          </p:nvPr>
        </p:nvGraphicFramePr>
        <p:xfrm>
          <a:off x="1854200" y="2303463"/>
          <a:ext cx="8128000" cy="242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6642100" imgH="1981200" progId="Word.Document.12">
                  <p:embed/>
                </p:oleObj>
              </mc:Choice>
              <mc:Fallback>
                <p:oleObj name="文档" r:id="rId4" imgW="6642100" imgH="19812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54200" y="2303463"/>
                        <a:ext cx="8128000" cy="2422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1485900" y="1075690"/>
            <a:ext cx="2867660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ct val="0"/>
              </a:spcAft>
              <a:tabLst>
                <a:tab pos="1188085" algn="l"/>
                <a:tab pos="2163445" algn="l"/>
                <a:tab pos="3142615" algn="l"/>
                <a:tab pos="4190365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求向量的模</a:t>
            </a:r>
            <a:endParaRPr lang="zh-CN" altLang="zh-CN" sz="240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1129030" y="1125220"/>
            <a:ext cx="8039735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变式：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若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 = |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5，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 = 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5，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的值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400" b="0" i="1">
              <a:solidFill>
                <a:srgbClr val="000000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29030" y="1701800"/>
            <a:ext cx="1026033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解</a:t>
            </a:r>
            <a:r>
              <a:rPr lang="en-US" altLang="zh-CN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因为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 baseline="3000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baseline="3000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12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baseline="3000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9×25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12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4×25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325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12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endParaRPr lang="zh-CN" altLang="zh-CN" sz="2400" b="0">
              <a:solidFill>
                <a:srgbClr val="FF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又因为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 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5，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所以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325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12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25，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即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err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25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zh-CN" sz="2400" b="0">
              <a:solidFill>
                <a:srgbClr val="FF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所以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b|</a:t>
            </a:r>
            <a:r>
              <a:rPr lang="en-US" altLang="zh-CN" sz="2400" b="0" baseline="3000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(3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en-US" altLang="zh-CN" sz="2400" b="0" baseline="3000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 baseline="3000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baseline="3000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9×25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6×25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25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400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zh-CN" sz="2400" b="0">
              <a:solidFill>
                <a:srgbClr val="FF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0"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</a:t>
            </a:r>
            <a:r>
              <a:rPr lang="zh-CN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所以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 = </a:t>
            </a:r>
            <a:r>
              <a:rPr lang="en-US" altLang="zh-CN" sz="2400" b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20</a:t>
            </a:r>
            <a:r>
              <a:rPr lang="en-US" altLang="zh-CN" sz="2400" b="0" i="1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sp>
        <p:nvSpPr>
          <p:cNvPr id="4" name="圆角矩形 3"/>
          <p:cNvSpPr>
            <a:spLocks noChangeAspect="1"/>
          </p:cNvSpPr>
          <p:nvPr/>
        </p:nvSpPr>
        <p:spPr>
          <a:xfrm>
            <a:off x="1127125" y="4222115"/>
            <a:ext cx="9888220" cy="2021194"/>
          </a:xfrm>
          <a:prstGeom prst="roundRect">
            <a:avLst>
              <a:gd name="adj" fmla="val 7025"/>
            </a:avLst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188085" algn="l"/>
                <a:tab pos="2163445" algn="l"/>
                <a:tab pos="3142615" algn="l"/>
                <a:tab pos="4190365" algn="l"/>
              </a:tabLst>
            </a:pPr>
            <a:r>
              <a:rPr lang="zh-CN" altLang="zh-CN" sz="20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求向量的模的常见思路及方法：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188085" algn="l"/>
                <a:tab pos="2163445" algn="l"/>
                <a:tab pos="3142615" algn="l"/>
                <a:tab pos="4190365" algn="l"/>
              </a:tabLst>
            </a:pPr>
            <a:r>
              <a:rPr lang="zh-CN" altLang="en-US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求模问题一般转化为求模的平方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与向量数量积联系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并灵活应用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|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0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不要忘记开方</a:t>
            </a:r>
            <a:r>
              <a:rPr lang="en-US" altLang="zh-CN" sz="20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 sz="2000" b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188085" algn="l"/>
                <a:tab pos="2163445" algn="l"/>
                <a:tab pos="3142615" algn="l"/>
                <a:tab pos="4190365" algn="l"/>
              </a:tabLst>
            </a:pPr>
            <a:r>
              <a:rPr lang="zh-CN" altLang="en-US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一些常见的等式应熟记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(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± 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0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± 2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 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，(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en-US" altLang="zh-CN" sz="2000" b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 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 err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0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 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 = 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0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0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000" b="0" baseline="3000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zh-CN" altLang="zh-CN" sz="20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等</a:t>
            </a:r>
            <a:r>
              <a:rPr lang="en-US" altLang="zh-CN" sz="20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11860" y="981075"/>
            <a:ext cx="1086167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ct val="150000"/>
              </a:lnSpc>
              <a:buClrTx/>
              <a:buSzTx/>
              <a:tabLst>
                <a:tab pos="1188085" algn="l"/>
                <a:tab pos="2163445" algn="l"/>
                <a:tab pos="3142615" algn="l"/>
                <a:tab pos="4190365" algn="l"/>
              </a:tabLst>
            </a:pPr>
            <a:r>
              <a:rPr lang="zh-CN" altLang="zh-CN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向量的夹角与垂直问题</a:t>
            </a:r>
          </a:p>
          <a:p>
            <a:pPr lvl="0" algn="l">
              <a:lnSpc>
                <a:spcPct val="150000"/>
              </a:lnSpc>
              <a:buClrTx/>
              <a:buSzTx/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已知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4，|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3，(2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)·(2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43.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</a:t>
            </a:r>
            <a:r>
              <a:rPr lang="zh-CN" altLang="en-US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解答下列问题：</a:t>
            </a:r>
            <a:endParaRPr lang="zh-CN" altLang="zh-CN" sz="2400" b="0">
              <a:solidFill>
                <a:schemeClr val="tx1"/>
              </a:solidFill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50000"/>
              </a:lnSpc>
              <a:buClrTx/>
              <a:buSzTx/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的夹角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θ</a:t>
            </a:r>
            <a:r>
              <a:rPr lang="en-US" altLang="zh-CN" sz="24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；（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|；（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若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)⊥(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λ</a:t>
            </a:r>
            <a:r>
              <a:rPr lang="zh-CN" altLang="zh-CN" sz="240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)，求实数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 i="1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λ</a:t>
            </a:r>
            <a:r>
              <a:rPr lang="en-US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 b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的值.</a:t>
            </a:r>
            <a:endParaRPr lang="zh-CN" altLang="zh-CN" sz="2400">
              <a:solidFill>
                <a:srgbClr val="0000FF"/>
              </a:solidFill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7268844"/>
              </p:ext>
            </p:extLst>
          </p:nvPr>
        </p:nvGraphicFramePr>
        <p:xfrm>
          <a:off x="996950" y="3035300"/>
          <a:ext cx="10671175" cy="324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6642100" imgH="2019300" progId="Word.Document.12">
                  <p:embed/>
                </p:oleObj>
              </mc:Choice>
              <mc:Fallback>
                <p:oleObj name="文档" r:id="rId2" imgW="6642100" imgH="2019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96950" y="3035300"/>
                        <a:ext cx="10671175" cy="3244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200150" y="1288415"/>
            <a:ext cx="10082530" cy="4723130"/>
            <a:chOff x="2003" y="1916"/>
            <a:chExt cx="15878" cy="7438"/>
          </a:xfrm>
        </p:grpSpPr>
        <p:sp>
          <p:nvSpPr>
            <p:cNvPr id="9" name="圆角矩形 8"/>
            <p:cNvSpPr>
              <a:spLocks noChangeAspect="1"/>
            </p:cNvSpPr>
            <p:nvPr/>
          </p:nvSpPr>
          <p:spPr>
            <a:xfrm>
              <a:off x="2003" y="2028"/>
              <a:ext cx="15879" cy="7326"/>
            </a:xfrm>
            <a:prstGeom prst="roundRect">
              <a:avLst>
                <a:gd name="adj" fmla="val 7096"/>
              </a:avLst>
            </a:prstGeom>
            <a:solidFill>
              <a:schemeClr val="accent5">
                <a:lumMod val="20000"/>
                <a:lumOff val="80000"/>
              </a:schemeClr>
            </a:solidFill>
          </p:spPr>
          <p:txBody>
            <a:bodyPr wrap="square">
              <a:noAutofit/>
            </a:bodyPr>
            <a:lstStyle/>
            <a:p>
              <a:pPr>
                <a:lnSpc>
                  <a:spcPct val="15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endParaRPr lang="en-US" altLang="zh-CN" sz="2400" b="0" i="1">
                <a:solidFill>
                  <a:srgbClr val="000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2454" y="1916"/>
              <a:ext cx="14914" cy="7123"/>
              <a:chOff x="1223010" y="1315788"/>
              <a:chExt cx="9470390" cy="4523105"/>
            </a:xfrm>
          </p:grpSpPr>
          <p:sp>
            <p:nvSpPr>
              <p:cNvPr id="5" name="矩形 4"/>
              <p:cNvSpPr>
                <a:spLocks noChangeAspect="1"/>
              </p:cNvSpPr>
              <p:nvPr/>
            </p:nvSpPr>
            <p:spPr>
              <a:xfrm>
                <a:off x="1223010" y="1315788"/>
                <a:ext cx="9470390" cy="45231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zh-CN" altLang="en-US" sz="2400">
                    <a:solidFill>
                      <a:srgbClr val="0000FF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方法归纳：</a:t>
                </a:r>
              </a:p>
              <a:p>
                <a:pPr>
                  <a:lnSpc>
                    <a:spcPct val="20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求向量的夹角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主要是利用公式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b="0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cos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θ =          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求出夹角的余弦值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从而求得夹角；可以直接求出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i="1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b="0" i="1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i="1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b="0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的值及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|</a:t>
                </a:r>
                <a:r>
                  <a:rPr lang="en-US" altLang="zh-CN" sz="2400" i="1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|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|</a:t>
                </a:r>
                <a:r>
                  <a:rPr lang="en-US" altLang="zh-CN" sz="2400" i="1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| 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的值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然后代入求解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也可以寻找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|</a:t>
                </a:r>
                <a:r>
                  <a:rPr lang="en-US" altLang="zh-CN" sz="2400" i="1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|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|</a:t>
                </a:r>
                <a:r>
                  <a:rPr lang="en-US" altLang="zh-CN" sz="2400" i="1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|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400" i="1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b="0" i="1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i="1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b="0" err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三者之间的关系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然后代入求解；</a:t>
                </a:r>
                <a:endParaRPr lang="zh-CN" altLang="zh-CN" sz="2400" b="0">
                  <a:solidFill>
                    <a:schemeClr val="tx1"/>
                  </a:solidFill>
                  <a:effectLst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>
                  <a:lnSpc>
                    <a:spcPct val="20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求向量的夹角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还可结合向量线性运算、模的几何意义</a:t>
                </a:r>
                <a:r>
                  <a:rPr lang="en-US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400" b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利用数形结合的方法求解</a:t>
                </a:r>
                <a:r>
                  <a:rPr lang="en-US" altLang="zh-CN" sz="2400" b="0" i="1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endParaRPr lang="en-US" altLang="zh-CN" sz="2400" b="0" i="1">
                  <a:solidFill>
                    <a:schemeClr val="tx1"/>
                  </a:solidFill>
                  <a:effectLst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graphicFrame>
            <p:nvGraphicFramePr>
              <p:cNvPr id="6" name="对象 5"/>
              <p:cNvGraphicFramePr>
                <a:graphicFrameLocks noChangeAspect="1"/>
              </p:cNvGraphicFramePr>
              <p:nvPr/>
            </p:nvGraphicFramePr>
            <p:xfrm>
              <a:off x="6840855" y="2303977"/>
              <a:ext cx="786765" cy="5905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文档" r:id="rId2" imgW="473710" imgH="349250" progId="Word.Document.12">
                      <p:embed/>
                    </p:oleObj>
                  </mc:Choice>
                  <mc:Fallback>
                    <p:oleObj name="文档" r:id="rId2" imgW="473710" imgH="349250" progId="Word.Document.12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6840855" y="2303977"/>
                            <a:ext cx="786765" cy="59055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1198880" y="1340485"/>
            <a:ext cx="10121900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练一练：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 = 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6，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| = 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3，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 -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12，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则向量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sz="240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b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方向上的投影数量为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(</a:t>
            </a:r>
            <a:r>
              <a:rPr lang="zh-CN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).</a:t>
            </a:r>
            <a:endParaRPr lang="zh-CN" altLang="zh-CN" sz="2400" b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			B. 4				C. </a:t>
            </a:r>
            <a:r>
              <a:rPr lang="en-US" altLang="zh-CN" sz="2400" b="0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400" b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			D. 2</a:t>
            </a:r>
            <a:endParaRPr lang="en-US" altLang="zh-CN" sz="2400" b="0">
              <a:solidFill>
                <a:srgbClr val="000000"/>
              </a:solidFill>
              <a:effectLst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1991544" y="2060848"/>
            <a:ext cx="716280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0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endParaRPr lang="en-US" altLang="zh-CN" sz="2400" b="0" dirty="0">
              <a:solidFill>
                <a:srgbClr val="FF0000"/>
              </a:solidFill>
              <a:effectLst/>
              <a:latin typeface="NEU-BZ-S9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7DA271-FDBD-A685-F220-499F7EC673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id="{09E98414-93D6-18F6-8946-43604AA28D0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67408" y="908720"/>
                <a:ext cx="10121900" cy="28941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400" b="0" dirty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练一练：</a:t>
                </a:r>
                <a:r>
                  <a:rPr lang="en-US" altLang="zh-CN" sz="2400" b="0" dirty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400" b="0" dirty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设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𝑎</m:t>
                        </m:r>
                      </m:e>
                    </m:acc>
                    <m:r>
                      <a:rPr lang="en-US" altLang="zh-CN" sz="2400" b="0" i="1">
                        <a:solidFill>
                          <a:schemeClr val="tx1"/>
                        </a:solidFill>
                      </a:rPr>
                      <m:t>,</m:t>
                    </m:r>
                    <m:acc>
                      <m:accPr>
                        <m:chr m:val="⃗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sz="2400" b="0" dirty="0">
                    <a:solidFill>
                      <a:schemeClr val="tx1"/>
                    </a:solidFill>
                  </a:rPr>
                  <a:t>为单位向量，且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accPr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−</m:t>
                        </m:r>
                        <m:acc>
                          <m:accPr>
                            <m:chr m:val="⃗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accPr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en-US" altLang="zh-CN" sz="2400" b="0" i="1">
                        <a:solidFill>
                          <a:schemeClr val="tx1"/>
                        </a:solidFill>
                      </a:rPr>
                      <m:t>=</m:t>
                    </m:r>
                    <m:rad>
                      <m:radPr>
                        <m:degHide m:val="on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2</m:t>
                        </m:r>
                      </m:e>
                    </m:rad>
                  </m:oMath>
                </a14:m>
                <a:r>
                  <a:rPr lang="zh-CN" altLang="zh-CN" sz="2400" b="0" dirty="0">
                    <a:solidFill>
                      <a:schemeClr val="tx1"/>
                    </a:solidFill>
                  </a:rPr>
                  <a:t>，则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accPr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+</m:t>
                        </m:r>
                        <m:acc>
                          <m:accPr>
                            <m:chr m:val="⃗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accPr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en-US" altLang="zh-CN" sz="2400" b="0" i="1">
                        <a:solidFill>
                          <a:schemeClr val="tx1"/>
                        </a:solidFill>
                      </a:rPr>
                      <m:t>=</m:t>
                    </m:r>
                  </m:oMath>
                </a14:m>
                <a:r>
                  <a:rPr lang="zh-CN" altLang="zh-CN" sz="2400" b="0" dirty="0">
                    <a:solidFill>
                      <a:schemeClr val="tx1"/>
                    </a:solidFill>
                  </a:rPr>
                  <a:t>（</a:t>
                </a:r>
                <a:r>
                  <a:rPr lang="en-US" altLang="zh-CN" sz="2400" b="0" dirty="0">
                    <a:solidFill>
                      <a:schemeClr val="tx1"/>
                    </a:solidFill>
                  </a:rPr>
                  <a:t>   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）</a:t>
                </a:r>
              </a:p>
              <a:p>
                <a:r>
                  <a:rPr lang="en-US" altLang="zh-CN" sz="2400" b="0" dirty="0">
                    <a:solidFill>
                      <a:schemeClr val="tx1"/>
                    </a:solidFill>
                  </a:rPr>
                  <a:t>A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sz="2400" b="0" dirty="0">
                    <a:solidFill>
                      <a:schemeClr val="tx1"/>
                    </a:solidFill>
                  </a:rPr>
                  <a:t>1	</a:t>
                </a:r>
                <a:r>
                  <a:rPr lang="zh-CN" altLang="en-US" sz="2400" b="0" dirty="0">
                    <a:solidFill>
                      <a:schemeClr val="tx1"/>
                    </a:solidFill>
                  </a:rPr>
                  <a:t>  </a:t>
                </a:r>
                <a:r>
                  <a:rPr lang="en-US" altLang="zh-CN" sz="2400" b="0" dirty="0">
                    <a:solidFill>
                      <a:schemeClr val="tx1"/>
                    </a:solidFill>
                  </a:rPr>
                  <a:t>B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sz="2400" b="0" dirty="0">
                    <a:solidFill>
                      <a:schemeClr val="tx1"/>
                    </a:solidFill>
                  </a:rPr>
                  <a:t>	</a:t>
                </a:r>
              </a:p>
              <a:p>
                <a:r>
                  <a:rPr lang="en-US" altLang="zh-CN" sz="2400" b="0" dirty="0">
                    <a:solidFill>
                      <a:schemeClr val="tx1"/>
                    </a:solidFill>
                  </a:rPr>
                  <a:t>C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3</m:t>
                        </m:r>
                      </m:e>
                    </m:rad>
                  </m:oMath>
                </a14:m>
                <a:r>
                  <a:rPr lang="en-US" altLang="zh-CN" sz="2400" b="0" dirty="0">
                    <a:solidFill>
                      <a:schemeClr val="tx1"/>
                    </a:solidFill>
                  </a:rPr>
                  <a:t>	</a:t>
                </a:r>
                <a:r>
                  <a:rPr lang="zh-CN" altLang="en-US" sz="2400" b="0" dirty="0">
                    <a:solidFill>
                      <a:schemeClr val="tx1"/>
                    </a:solidFill>
                  </a:rPr>
                  <a:t>  </a:t>
                </a:r>
                <a:r>
                  <a:rPr lang="en-US" altLang="zh-CN" sz="2400" b="0" dirty="0">
                    <a:solidFill>
                      <a:schemeClr val="tx1"/>
                    </a:solidFill>
                  </a:rPr>
                  <a:t>D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．</a:t>
                </a:r>
                <a:r>
                  <a:rPr lang="en-US" altLang="zh-CN" sz="2400" b="0" dirty="0">
                    <a:solidFill>
                      <a:schemeClr val="tx1"/>
                    </a:solidFill>
                  </a:rPr>
                  <a:t>2</a:t>
                </a:r>
              </a:p>
              <a:p>
                <a:endParaRPr lang="en-US" altLang="zh-CN" sz="2400" b="0" dirty="0">
                  <a:solidFill>
                    <a:schemeClr val="tx1"/>
                  </a:solidFill>
                </a:endParaRPr>
              </a:p>
              <a:p>
                <a:endParaRPr lang="en-US" altLang="zh-CN" sz="2400" b="0" dirty="0">
                  <a:solidFill>
                    <a:schemeClr val="tx1"/>
                  </a:solidFill>
                </a:endParaRPr>
              </a:p>
              <a:p>
                <a:endParaRPr lang="en-US" altLang="zh-CN" sz="2400" b="0" dirty="0">
                  <a:solidFill>
                    <a:schemeClr val="tx1"/>
                  </a:solidFill>
                </a:endParaRPr>
              </a:p>
              <a:p>
                <a:endParaRPr lang="zh-CN" altLang="zh-CN" sz="2800" dirty="0"/>
              </a:p>
            </p:txBody>
          </p:sp>
        </mc:Choice>
        <mc:Fallback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id="{09E98414-93D6-18F6-8946-43604AA28D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908720"/>
                <a:ext cx="10121900" cy="2894190"/>
              </a:xfrm>
              <a:prstGeom prst="rect">
                <a:avLst/>
              </a:prstGeom>
              <a:blipFill>
                <a:blip r:embed="rId2"/>
                <a:stretch>
                  <a:fillRect l="-1003" t="-87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313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808C51-15FC-91C5-CDC3-382393EBE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id="{9E69DDFA-E925-A0E0-7A5D-30CB5D31210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67408" y="908720"/>
                <a:ext cx="10121900" cy="26122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400" b="0" dirty="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pitchFamily="18" charset="0"/>
                  </a:rPr>
                  <a:t>练一练：</a:t>
                </a:r>
                <a:r>
                  <a:rPr lang="en-US" altLang="zh-CN" sz="2400" b="0" dirty="0">
                    <a:solidFill>
                      <a:schemeClr val="tx1"/>
                    </a:solidFill>
                  </a:rPr>
                  <a:t>2</a:t>
                </a:r>
                <a:r>
                  <a:rPr lang="zh-CN" altLang="en-US" sz="2400" b="0" dirty="0">
                    <a:solidFill>
                      <a:schemeClr val="tx1"/>
                    </a:solidFill>
                  </a:rPr>
                  <a:t>、</a:t>
                </a:r>
                <a:r>
                  <a:rPr lang="en-US" altLang="zh-CN" sz="2400" b="0" dirty="0">
                    <a:solidFill>
                      <a:schemeClr val="tx1"/>
                    </a:solidFill>
                  </a:rPr>
                  <a:t>(24-25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高一下</a:t>
                </a:r>
                <a:r>
                  <a:rPr lang="en-US" altLang="zh-CN" sz="2400" b="0" dirty="0">
                    <a:solidFill>
                      <a:schemeClr val="tx1"/>
                    </a:solidFill>
                  </a:rPr>
                  <a:t>·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新疆部分校</a:t>
                </a:r>
                <a:r>
                  <a:rPr lang="en-US" altLang="zh-CN" sz="2400" b="0" dirty="0">
                    <a:solidFill>
                      <a:schemeClr val="tx1"/>
                    </a:solidFill>
                  </a:rPr>
                  <a:t>·)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𝑎</m:t>
                        </m:r>
                      </m:e>
                    </m:acc>
                  </m:oMath>
                </a14:m>
                <a:r>
                  <a:rPr lang="zh-CN" altLang="zh-CN" sz="2400" b="0" dirty="0">
                    <a:solidFill>
                      <a:schemeClr val="tx1"/>
                    </a:solidFill>
                  </a:rPr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zh-CN" sz="2400" b="0" dirty="0">
                    <a:solidFill>
                      <a:schemeClr val="tx1"/>
                    </a:solidFill>
                  </a:rPr>
                  <a:t>满足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accPr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−</m:t>
                        </m:r>
                        <m:acc>
                          <m:accPr>
                            <m:chr m:val="⃗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accPr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en-US" altLang="zh-CN" sz="2400" b="0" i="1">
                        <a:solidFill>
                          <a:schemeClr val="tx1"/>
                        </a:solidFill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2</m:t>
                        </m:r>
                        <m:acc>
                          <m:accPr>
                            <m:chr m:val="⃗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accPr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+</m:t>
                        </m:r>
                        <m:acc>
                          <m:accPr>
                            <m:chr m:val="⃗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accPr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𝑏</m:t>
                            </m:r>
                          </m:e>
                        </m:acc>
                      </m:e>
                    </m:d>
                  </m:oMath>
                </a14:m>
                <a:r>
                  <a:rPr lang="zh-CN" altLang="zh-CN" sz="2400" b="0" dirty="0">
                    <a:solidFill>
                      <a:schemeClr val="tx1"/>
                    </a:solidFill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400" b="0" i="1">
                        <a:solidFill>
                          <a:schemeClr val="tx1"/>
                        </a:solidFill>
                      </a:rPr>
                      <m:t>2</m:t>
                    </m:r>
                    <m:d>
                      <m:dPr>
                        <m:begChr m:val="|"/>
                        <m:endChr m:val="|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accPr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a:rPr lang="en-US" altLang="zh-CN" sz="2400" b="0" i="1">
                        <a:solidFill>
                          <a:schemeClr val="tx1"/>
                        </a:solidFill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accPr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𝑏</m:t>
                            </m:r>
                          </m:e>
                        </m:acc>
                      </m:e>
                    </m:d>
                  </m:oMath>
                </a14:m>
                <a:r>
                  <a:rPr lang="zh-CN" altLang="zh-CN" sz="2400" b="0" dirty="0">
                    <a:solidFill>
                      <a:schemeClr val="tx1"/>
                    </a:solidFill>
                  </a:rPr>
                  <a:t>，则向量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𝑎</m:t>
                        </m:r>
                      </m:e>
                    </m:acc>
                  </m:oMath>
                </a14:m>
                <a:r>
                  <a:rPr lang="zh-CN" altLang="zh-CN" sz="2400" b="0" dirty="0">
                    <a:solidFill>
                      <a:schemeClr val="tx1"/>
                    </a:solidFill>
                  </a:rPr>
                  <a:t>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𝑏</m:t>
                        </m:r>
                      </m:e>
                    </m:acc>
                    <m:r>
                      <a:rPr lang="en-US" altLang="zh-CN" sz="2400" b="0" i="1">
                        <a:solidFill>
                          <a:schemeClr val="tx1"/>
                        </a:solidFill>
                      </a:rPr>
                      <m:t>−</m:t>
                    </m:r>
                    <m:acc>
                      <m:accPr>
                        <m:chr m:val="⃗"/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𝑎</m:t>
                        </m:r>
                      </m:e>
                    </m:acc>
                  </m:oMath>
                </a14:m>
                <a:r>
                  <a:rPr lang="zh-CN" altLang="zh-CN" sz="2400" b="0" dirty="0">
                    <a:solidFill>
                      <a:schemeClr val="tx1"/>
                    </a:solidFill>
                  </a:rPr>
                  <a:t>的夹角的余弦值（</a:t>
                </a:r>
                <a:r>
                  <a:rPr lang="en-US" altLang="zh-CN" sz="2400" b="0" dirty="0">
                    <a:solidFill>
                      <a:schemeClr val="tx1"/>
                    </a:solidFill>
                  </a:rPr>
                  <a:t>    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）</a:t>
                </a:r>
              </a:p>
              <a:p>
                <a:r>
                  <a:rPr lang="en-US" altLang="zh-CN" sz="2400" b="0" dirty="0">
                    <a:solidFill>
                      <a:schemeClr val="tx1"/>
                    </a:solidFill>
                  </a:rPr>
                  <a:t>A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5</m:t>
                        </m:r>
                        <m:rad>
                          <m:radPr>
                            <m:degHide m:val="on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US" altLang="zh-CN" sz="2400" b="0" dirty="0">
                    <a:solidFill>
                      <a:schemeClr val="tx1"/>
                    </a:solidFill>
                  </a:rPr>
                  <a:t>	B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6</m:t>
                            </m:r>
                          </m:e>
                        </m:rad>
                      </m:num>
                      <m:den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2400" b="0" dirty="0">
                    <a:solidFill>
                      <a:schemeClr val="tx1"/>
                    </a:solidFill>
                  </a:rPr>
                  <a:t>	</a:t>
                </a:r>
              </a:p>
              <a:p>
                <a:r>
                  <a:rPr lang="en-US" altLang="zh-CN" sz="2400" b="0" dirty="0">
                    <a:solidFill>
                      <a:schemeClr val="tx1"/>
                    </a:solidFill>
                  </a:rPr>
                  <a:t>C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400" b="0" i="1">
                        <a:solidFill>
                          <a:schemeClr val="tx1"/>
                        </a:solidFill>
                      </a:rPr>
                      <m:t>−</m:t>
                    </m:r>
                    <m:f>
                      <m:fPr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5</m:t>
                        </m:r>
                        <m:rad>
                          <m:radPr>
                            <m:degHide m:val="on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US" altLang="zh-CN" sz="2400" b="0" dirty="0">
                    <a:solidFill>
                      <a:schemeClr val="tx1"/>
                    </a:solidFill>
                  </a:rPr>
                  <a:t>	D</a:t>
                </a:r>
                <a:r>
                  <a:rPr lang="zh-CN" altLang="zh-CN" sz="2400" b="0" dirty="0">
                    <a:solidFill>
                      <a:schemeClr val="tx1"/>
                    </a:solidFill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400" b="0" i="1">
                        <a:solidFill>
                          <a:schemeClr val="tx1"/>
                        </a:solidFill>
                      </a:rPr>
                      <m:t>−</m:t>
                    </m:r>
                    <m:f>
                      <m:fPr>
                        <m:ctrlPr>
                          <a:rPr lang="zh-CN" altLang="zh-CN" sz="2400" b="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2400" b="0" i="1">
                                <a:solidFill>
                                  <a:schemeClr val="tx1"/>
                                </a:solidFill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>
                                <a:solidFill>
                                  <a:schemeClr val="tx1"/>
                                </a:solidFill>
                              </a:rPr>
                              <m:t>6</m:t>
                            </m:r>
                          </m:e>
                        </m:rad>
                      </m:num>
                      <m:den>
                        <m:r>
                          <a:rPr lang="en-US" altLang="zh-CN" sz="2400" b="0" i="1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zh-CN" altLang="zh-CN" sz="2400" b="0" dirty="0"/>
              </a:p>
              <a:p>
                <a:endParaRPr lang="zh-CN" altLang="zh-CN" sz="2800" dirty="0"/>
              </a:p>
            </p:txBody>
          </p:sp>
        </mc:Choice>
        <mc:Fallback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id="{9E69DDFA-E925-A0E0-7A5D-30CB5D3121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908720"/>
                <a:ext cx="10121900" cy="2612254"/>
              </a:xfrm>
              <a:prstGeom prst="rect">
                <a:avLst/>
              </a:prstGeom>
              <a:blipFill>
                <a:blip r:embed="rId2"/>
                <a:stretch>
                  <a:fillRect l="-1003" t="-96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441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4.05.14"/>
  <p:tag name="AS_TITLE" val="Aspose.Slides for .NET 4.0 Client Profile"/>
  <p:tag name="AS_VERSION" val="24.5"/>
  <p:tag name="COMMONDATA" val="eyJoZGlkIjoiYWM5ZGUyNWQ0OTAzMDEwZGIyM2NmYmUzNGExYjc3MTQ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1_编号：3299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微软雅黑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新教材 高中同步(3)</Template>
  <TotalTime>24</TotalTime>
  <Words>2035</Words>
  <Application>Microsoft Macintosh PowerPoint</Application>
  <PresentationFormat>宽屏</PresentationFormat>
  <Paragraphs>96</Paragraphs>
  <Slides>22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宋体</vt:lpstr>
      <vt:lpstr>微软雅黑</vt:lpstr>
      <vt:lpstr>NEU-BZ-S92</vt:lpstr>
      <vt:lpstr>Arial</vt:lpstr>
      <vt:lpstr>Calibri</vt:lpstr>
      <vt:lpstr>Cambria Math</vt:lpstr>
      <vt:lpstr>Times New Roman</vt:lpstr>
      <vt:lpstr>1_编号：32999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九科星教学网（www.jkxjxw.com）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九科星教学网（www.jkxjxw.com）</dc:title>
  <dc:subject>九科星教学网（www.jkxjxw.com）</dc:subject>
  <dc:creator>九科星教学网（www.jkxjxw.com）</dc:creator>
  <dc:description>九科星教学网（www.jkxjxw.com）</dc:description>
  <cp:lastModifiedBy>schack</cp:lastModifiedBy>
  <cp:revision>63</cp:revision>
  <dcterms:created xsi:type="dcterms:W3CDTF">2021-01-03T02:55:00Z</dcterms:created>
  <dcterms:modified xsi:type="dcterms:W3CDTF">2026-04-16T01:16:04Z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2052-12.1.0.18276</vt:lpwstr>
  </property>
  <property fmtid="{D5CDD505-2E9C-101B-9397-08002B2CF9AE}" pid="3" name="NXTAG2">
    <vt:lpwstr>0008007650000000000001024140</vt:lpwstr>
  </property>
  <property fmtid="{D5CDD505-2E9C-101B-9397-08002B2CF9AE}" pid="4" name="ICV">
    <vt:lpwstr>D0AF3D04CCD741CCBC75E4074069CE38_12</vt:lpwstr>
  </property>
</Properties>
</file>