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heme/theme2.xml" ContentType="application/vnd.openxmlformats-officedocument.theme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534" r:id="rId2"/>
    <p:sldId id="536" r:id="rId3"/>
    <p:sldId id="537" r:id="rId4"/>
    <p:sldId id="538" r:id="rId5"/>
    <p:sldId id="540" r:id="rId6"/>
    <p:sldId id="542" r:id="rId7"/>
    <p:sldId id="543" r:id="rId8"/>
    <p:sldId id="544" r:id="rId9"/>
    <p:sldId id="545" r:id="rId10"/>
    <p:sldId id="556" r:id="rId11"/>
    <p:sldId id="546" r:id="rId12"/>
    <p:sldId id="547" r:id="rId13"/>
    <p:sldId id="548" r:id="rId14"/>
    <p:sldId id="549" r:id="rId15"/>
    <p:sldId id="550" r:id="rId16"/>
    <p:sldId id="558" r:id="rId17"/>
    <p:sldId id="557" r:id="rId18"/>
    <p:sldId id="551" r:id="rId19"/>
    <p:sldId id="552" r:id="rId20"/>
    <p:sldId id="554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ivi" initials="v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61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学习目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直接连接符 96"/>
          <p:cNvCxnSpPr/>
          <p:nvPr userDrawn="1"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60283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100" name="TextBox 7"/>
          <p:cNvSpPr txBox="1"/>
          <p:nvPr userDrawn="1"/>
        </p:nvSpPr>
        <p:spPr bwMode="auto">
          <a:xfrm>
            <a:off x="190550" y="15623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sym typeface="+mn-ea"/>
              </a:rPr>
              <a:t>学习目标</a:t>
            </a: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新课导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7" name="直接连接符 96"/>
          <p:cNvCxnSpPr/>
          <p:nvPr userDrawn="1"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2" name="TextBox 7"/>
          <p:cNvSpPr txBox="1"/>
          <p:nvPr userDrawn="1"/>
        </p:nvSpPr>
        <p:spPr bwMode="auto">
          <a:xfrm>
            <a:off x="190550" y="15623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sym typeface="+mn-ea"/>
              </a:rPr>
              <a:t>新课导入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课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7" name="直接连接符 96"/>
          <p:cNvCxnSpPr/>
          <p:nvPr userDrawn="1"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2" name="TextBox 7"/>
          <p:cNvSpPr txBox="1"/>
          <p:nvPr userDrawn="1"/>
        </p:nvSpPr>
        <p:spPr bwMode="auto">
          <a:xfrm>
            <a:off x="190550" y="15623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sym typeface="+mn-ea"/>
              </a:rPr>
              <a:t>课题探究</a:t>
            </a: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7" name="直接连接符 96"/>
          <p:cNvCxnSpPr/>
          <p:nvPr userDrawn="1"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19" name="TextBox 7"/>
          <p:cNvSpPr txBox="1"/>
          <p:nvPr userDrawn="1"/>
        </p:nvSpPr>
        <p:spPr bwMode="auto">
          <a:xfrm>
            <a:off x="190550" y="15623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sym typeface="+mn-ea"/>
              </a:rPr>
              <a:t>当堂检测</a:t>
            </a: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课后小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7" name="直接连接符 96"/>
          <p:cNvCxnSpPr/>
          <p:nvPr userDrawn="1"/>
        </p:nvCxnSpPr>
        <p:spPr>
          <a:xfrm>
            <a:off x="0" y="909514"/>
            <a:ext cx="12200731" cy="0"/>
          </a:xfrm>
          <a:prstGeom prst="line">
            <a:avLst/>
          </a:prstGeom>
          <a:ln w="28575">
            <a:solidFill>
              <a:srgbClr val="3190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燕尾形 98"/>
          <p:cNvSpPr/>
          <p:nvPr userDrawn="1"/>
        </p:nvSpPr>
        <p:spPr>
          <a:xfrm>
            <a:off x="1586327" y="1"/>
            <a:ext cx="860084" cy="909514"/>
          </a:xfrm>
          <a:prstGeom prst="chevron">
            <a:avLst/>
          </a:prstGeom>
          <a:solidFill>
            <a:srgbClr val="3190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charset="-122"/>
              <a:ea typeface="微软雅黑"/>
              <a:cs typeface="微软雅黑" panose="020B0503020204020204" charset="-122"/>
            </a:endParaRPr>
          </a:p>
        </p:txBody>
      </p:sp>
      <p:sp>
        <p:nvSpPr>
          <p:cNvPr id="2" name="TextBox 7"/>
          <p:cNvSpPr txBox="1"/>
          <p:nvPr userDrawn="1"/>
        </p:nvSpPr>
        <p:spPr bwMode="auto">
          <a:xfrm>
            <a:off x="190550" y="15623"/>
            <a:ext cx="1605280" cy="737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微软雅黑"/>
              </a:defRPr>
            </a:lvl9pPr>
          </a:lstStyle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sym typeface="+mn-ea"/>
              </a:rPr>
              <a:t>课后小结</a:t>
            </a: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DB197-84B0-484E-9C0F-88358ECCB797}" type="datetimeFigureOut">
              <a:rPr lang="zh-CN" altLang="en-US" smtClean="0"/>
              <a:t>2026/4/23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7DA78-E013-4A8C-AD75-63A150561B1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54E874-50D0-4A0D-BD22-14DA58454A93}" type="datetime1">
              <a:rPr lang="zh-CN" altLang="en-US" smtClean="0"/>
              <a:t>2026/4/23</a:t>
            </a:fld>
            <a:endParaRPr lang="en-US" altLang="zh-CN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CN" altLang="en-US"/>
              <a:t>高一、一科数学专用课件</a:t>
            </a:r>
            <a:endParaRPr lang="en-US" altLang="zh-CN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47D355-5AD1-48B9-8BCC-1528DEF288B3}" type="slidenum">
              <a:rPr lang="zh-CN" altLang="en-US" smtClean="0"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16" y="274638"/>
            <a:ext cx="10973087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16" y="1600201"/>
            <a:ext cx="538494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761" y="1600201"/>
            <a:ext cx="538494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16" y="274639"/>
            <a:ext cx="10973087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16" y="274638"/>
            <a:ext cx="10973087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16" y="1600201"/>
            <a:ext cx="538494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761" y="1600200"/>
            <a:ext cx="538494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761" y="3938589"/>
            <a:ext cx="538494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4165709" y="6356351"/>
            <a:ext cx="38609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/>
              <a:t>高一、一科数学专用课件</a:t>
            </a: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737828" y="6356351"/>
            <a:ext cx="2844875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09EDA-E5B5-4C0D-BE02-F6F01C1D5A7F}" type="slidenum">
              <a:rPr lang="zh-CN" altLang="en-US"/>
              <a:t>‹#›</a:t>
            </a:fld>
            <a:endParaRPr lang="en-US" altLang="zh-CN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2"/>
          </p:nvPr>
        </p:nvSpPr>
        <p:spPr>
          <a:xfrm>
            <a:off x="609615" y="6356351"/>
            <a:ext cx="2844875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472C7E-B924-4869-A0AB-C4284242A2E0}" type="datetime1">
              <a:rPr lang="zh-CN" altLang="en-US"/>
              <a:t>2026/4/23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18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2026/4/23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0" y="6642100"/>
            <a:ext cx="9906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900">
                <a:solidFill>
                  <a:srgbClr val="FFFFFF"/>
                </a:solidFill>
              </a:rPr>
              <a:t>32999</a:t>
            </a:r>
          </a:p>
        </p:txBody>
      </p:sp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7.wmf"/><Relationship Id="rId18" Type="http://schemas.openxmlformats.org/officeDocument/2006/relationships/image" Target="../media/image8.wmf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6.bin"/><Relationship Id="rId17" Type="http://schemas.openxmlformats.org/officeDocument/2006/relationships/oleObject" Target="../embeddings/oleObject10.bin"/><Relationship Id="rId2" Type="http://schemas.openxmlformats.org/officeDocument/2006/relationships/oleObject" Target="../embeddings/oleObject1.bin"/><Relationship Id="rId16" Type="http://schemas.openxmlformats.org/officeDocument/2006/relationships/oleObject" Target="../embeddings/oleObject9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5" Type="http://schemas.openxmlformats.org/officeDocument/2006/relationships/oleObject" Target="../embeddings/oleObject8.bin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5.wmf"/><Relationship Id="rId14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10.wmf"/><Relationship Id="rId18" Type="http://schemas.openxmlformats.org/officeDocument/2006/relationships/oleObject" Target="../embeddings/oleObject19.bin"/><Relationship Id="rId3" Type="http://schemas.openxmlformats.org/officeDocument/2006/relationships/image" Target="../media/image2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16.bin"/><Relationship Id="rId17" Type="http://schemas.openxmlformats.org/officeDocument/2006/relationships/image" Target="../media/image12.wmf"/><Relationship Id="rId2" Type="http://schemas.openxmlformats.org/officeDocument/2006/relationships/oleObject" Target="../embeddings/oleObject11.bin"/><Relationship Id="rId16" Type="http://schemas.openxmlformats.org/officeDocument/2006/relationships/oleObject" Target="../embeddings/oleObject18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13.bin"/><Relationship Id="rId11" Type="http://schemas.openxmlformats.org/officeDocument/2006/relationships/image" Target="../media/image9.wmf"/><Relationship Id="rId5" Type="http://schemas.openxmlformats.org/officeDocument/2006/relationships/image" Target="../media/image3.wmf"/><Relationship Id="rId15" Type="http://schemas.openxmlformats.org/officeDocument/2006/relationships/image" Target="../media/image11.wmf"/><Relationship Id="rId10" Type="http://schemas.openxmlformats.org/officeDocument/2006/relationships/oleObject" Target="../embeddings/oleObject15.bin"/><Relationship Id="rId19" Type="http://schemas.openxmlformats.org/officeDocument/2006/relationships/image" Target="../media/image13.wmf"/><Relationship Id="rId4" Type="http://schemas.openxmlformats.org/officeDocument/2006/relationships/oleObject" Target="../embeddings/oleObject12.bin"/><Relationship Id="rId9" Type="http://schemas.openxmlformats.org/officeDocument/2006/relationships/image" Target="../media/image8.wmf"/><Relationship Id="rId14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.wmf"/><Relationship Id="rId18" Type="http://schemas.openxmlformats.org/officeDocument/2006/relationships/oleObject" Target="../embeddings/oleObject28.bin"/><Relationship Id="rId26" Type="http://schemas.openxmlformats.org/officeDocument/2006/relationships/oleObject" Target="../embeddings/oleObject32.bin"/><Relationship Id="rId3" Type="http://schemas.openxmlformats.org/officeDocument/2006/relationships/image" Target="../media/image2.wmf"/><Relationship Id="rId21" Type="http://schemas.openxmlformats.org/officeDocument/2006/relationships/image" Target="../media/image20.wmf"/><Relationship Id="rId7" Type="http://schemas.openxmlformats.org/officeDocument/2006/relationships/image" Target="../media/image4.wmf"/><Relationship Id="rId12" Type="http://schemas.openxmlformats.org/officeDocument/2006/relationships/oleObject" Target="../embeddings/oleObject25.bin"/><Relationship Id="rId17" Type="http://schemas.openxmlformats.org/officeDocument/2006/relationships/image" Target="../media/image18.wmf"/><Relationship Id="rId25" Type="http://schemas.openxmlformats.org/officeDocument/2006/relationships/image" Target="../media/image22.wmf"/><Relationship Id="rId33" Type="http://schemas.openxmlformats.org/officeDocument/2006/relationships/image" Target="../media/image26.wmf"/><Relationship Id="rId2" Type="http://schemas.openxmlformats.org/officeDocument/2006/relationships/oleObject" Target="../embeddings/oleObject20.bin"/><Relationship Id="rId16" Type="http://schemas.openxmlformats.org/officeDocument/2006/relationships/oleObject" Target="../embeddings/oleObject27.bin"/><Relationship Id="rId20" Type="http://schemas.openxmlformats.org/officeDocument/2006/relationships/oleObject" Target="../embeddings/oleObject29.bin"/><Relationship Id="rId29" Type="http://schemas.openxmlformats.org/officeDocument/2006/relationships/image" Target="../media/image24.wmf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22.bin"/><Relationship Id="rId11" Type="http://schemas.openxmlformats.org/officeDocument/2006/relationships/image" Target="../media/image15.wmf"/><Relationship Id="rId24" Type="http://schemas.openxmlformats.org/officeDocument/2006/relationships/oleObject" Target="../embeddings/oleObject31.bin"/><Relationship Id="rId32" Type="http://schemas.openxmlformats.org/officeDocument/2006/relationships/oleObject" Target="../embeddings/oleObject35.bin"/><Relationship Id="rId5" Type="http://schemas.openxmlformats.org/officeDocument/2006/relationships/image" Target="../media/image3.wmf"/><Relationship Id="rId15" Type="http://schemas.openxmlformats.org/officeDocument/2006/relationships/image" Target="../media/image17.wmf"/><Relationship Id="rId23" Type="http://schemas.openxmlformats.org/officeDocument/2006/relationships/image" Target="../media/image21.wmf"/><Relationship Id="rId28" Type="http://schemas.openxmlformats.org/officeDocument/2006/relationships/oleObject" Target="../embeddings/oleObject33.bin"/><Relationship Id="rId10" Type="http://schemas.openxmlformats.org/officeDocument/2006/relationships/oleObject" Target="../embeddings/oleObject24.bin"/><Relationship Id="rId19" Type="http://schemas.openxmlformats.org/officeDocument/2006/relationships/image" Target="../media/image19.wmf"/><Relationship Id="rId31" Type="http://schemas.openxmlformats.org/officeDocument/2006/relationships/image" Target="../media/image25.wmf"/><Relationship Id="rId4" Type="http://schemas.openxmlformats.org/officeDocument/2006/relationships/oleObject" Target="../embeddings/oleObject21.bin"/><Relationship Id="rId9" Type="http://schemas.openxmlformats.org/officeDocument/2006/relationships/image" Target="../media/image14.wmf"/><Relationship Id="rId14" Type="http://schemas.openxmlformats.org/officeDocument/2006/relationships/oleObject" Target="../embeddings/oleObject26.bin"/><Relationship Id="rId22" Type="http://schemas.openxmlformats.org/officeDocument/2006/relationships/oleObject" Target="../embeddings/oleObject30.bin"/><Relationship Id="rId27" Type="http://schemas.openxmlformats.org/officeDocument/2006/relationships/image" Target="../media/image23.wmf"/><Relationship Id="rId30" Type="http://schemas.openxmlformats.org/officeDocument/2006/relationships/oleObject" Target="../embeddings/oleObject34.bin"/><Relationship Id="rId8" Type="http://schemas.openxmlformats.org/officeDocument/2006/relationships/oleObject" Target="../embeddings/oleObject2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6.wmf"/><Relationship Id="rId2" Type="http://schemas.openxmlformats.org/officeDocument/2006/relationships/oleObject" Target="../embeddings/oleObject36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3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12" Type="http://schemas.openxmlformats.org/officeDocument/2006/relationships/image" Target="../media/image26.wmf"/><Relationship Id="rId2" Type="http://schemas.openxmlformats.org/officeDocument/2006/relationships/oleObject" Target="../embeddings/oleObject39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41.bin"/><Relationship Id="rId11" Type="http://schemas.openxmlformats.org/officeDocument/2006/relationships/oleObject" Target="../embeddings/oleObject35.bin"/><Relationship Id="rId5" Type="http://schemas.openxmlformats.org/officeDocument/2006/relationships/image" Target="../media/image27.wmf"/><Relationship Id="rId10" Type="http://schemas.openxmlformats.org/officeDocument/2006/relationships/image" Target="../media/image25.wmf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3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7" Type="http://schemas.openxmlformats.org/officeDocument/2006/relationships/image" Target="../media/image31.wmf"/><Relationship Id="rId2" Type="http://schemas.openxmlformats.org/officeDocument/2006/relationships/oleObject" Target="../embeddings/oleObject42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44.bin"/><Relationship Id="rId5" Type="http://schemas.openxmlformats.org/officeDocument/2006/relationships/image" Target="../media/image30.wmf"/><Relationship Id="rId4" Type="http://schemas.openxmlformats.org/officeDocument/2006/relationships/oleObject" Target="../embeddings/oleObject4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7" Type="http://schemas.openxmlformats.org/officeDocument/2006/relationships/image" Target="../media/image34.wmf"/><Relationship Id="rId2" Type="http://schemas.openxmlformats.org/officeDocument/2006/relationships/oleObject" Target="../embeddings/oleObject45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46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13" Type="http://schemas.openxmlformats.org/officeDocument/2006/relationships/image" Target="../media/image40.wmf"/><Relationship Id="rId18" Type="http://schemas.openxmlformats.org/officeDocument/2006/relationships/oleObject" Target="../embeddings/oleObject56.bin"/><Relationship Id="rId26" Type="http://schemas.openxmlformats.org/officeDocument/2006/relationships/image" Target="../media/image46.wmf"/><Relationship Id="rId3" Type="http://schemas.openxmlformats.org/officeDocument/2006/relationships/image" Target="../media/image35.wmf"/><Relationship Id="rId21" Type="http://schemas.openxmlformats.org/officeDocument/2006/relationships/image" Target="../media/image44.wmf"/><Relationship Id="rId7" Type="http://schemas.openxmlformats.org/officeDocument/2006/relationships/image" Target="../media/image37.wmf"/><Relationship Id="rId12" Type="http://schemas.openxmlformats.org/officeDocument/2006/relationships/oleObject" Target="../embeddings/oleObject53.bin"/><Relationship Id="rId17" Type="http://schemas.openxmlformats.org/officeDocument/2006/relationships/image" Target="../media/image42.wmf"/><Relationship Id="rId25" Type="http://schemas.openxmlformats.org/officeDocument/2006/relationships/oleObject" Target="../embeddings/oleObject60.bin"/><Relationship Id="rId2" Type="http://schemas.openxmlformats.org/officeDocument/2006/relationships/oleObject" Target="../embeddings/oleObject48.bin"/><Relationship Id="rId16" Type="http://schemas.openxmlformats.org/officeDocument/2006/relationships/oleObject" Target="../embeddings/oleObject55.bin"/><Relationship Id="rId20" Type="http://schemas.openxmlformats.org/officeDocument/2006/relationships/oleObject" Target="../embeddings/oleObject57.bin"/><Relationship Id="rId29" Type="http://schemas.openxmlformats.org/officeDocument/2006/relationships/oleObject" Target="../embeddings/oleObject62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50.bin"/><Relationship Id="rId11" Type="http://schemas.openxmlformats.org/officeDocument/2006/relationships/image" Target="../media/image39.wmf"/><Relationship Id="rId24" Type="http://schemas.openxmlformats.org/officeDocument/2006/relationships/oleObject" Target="../embeddings/oleObject59.bin"/><Relationship Id="rId5" Type="http://schemas.openxmlformats.org/officeDocument/2006/relationships/image" Target="../media/image36.wmf"/><Relationship Id="rId15" Type="http://schemas.openxmlformats.org/officeDocument/2006/relationships/image" Target="../media/image41.wmf"/><Relationship Id="rId23" Type="http://schemas.openxmlformats.org/officeDocument/2006/relationships/image" Target="../media/image45.wmf"/><Relationship Id="rId28" Type="http://schemas.openxmlformats.org/officeDocument/2006/relationships/image" Target="../media/image47.wmf"/><Relationship Id="rId10" Type="http://schemas.openxmlformats.org/officeDocument/2006/relationships/oleObject" Target="../embeddings/oleObject52.bin"/><Relationship Id="rId19" Type="http://schemas.openxmlformats.org/officeDocument/2006/relationships/image" Target="../media/image43.wmf"/><Relationship Id="rId4" Type="http://schemas.openxmlformats.org/officeDocument/2006/relationships/oleObject" Target="../embeddings/oleObject49.bin"/><Relationship Id="rId9" Type="http://schemas.openxmlformats.org/officeDocument/2006/relationships/image" Target="../media/image38.wmf"/><Relationship Id="rId14" Type="http://schemas.openxmlformats.org/officeDocument/2006/relationships/oleObject" Target="../embeddings/oleObject54.bin"/><Relationship Id="rId22" Type="http://schemas.openxmlformats.org/officeDocument/2006/relationships/oleObject" Target="../embeddings/oleObject58.bin"/><Relationship Id="rId27" Type="http://schemas.openxmlformats.org/officeDocument/2006/relationships/oleObject" Target="../embeddings/oleObject61.bin"/><Relationship Id="rId30" Type="http://schemas.openxmlformats.org/officeDocument/2006/relationships/image" Target="../media/image48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6.bin"/><Relationship Id="rId13" Type="http://schemas.openxmlformats.org/officeDocument/2006/relationships/oleObject" Target="../embeddings/oleObject69.bin"/><Relationship Id="rId18" Type="http://schemas.openxmlformats.org/officeDocument/2006/relationships/image" Target="../media/image56.wmf"/><Relationship Id="rId3" Type="http://schemas.openxmlformats.org/officeDocument/2006/relationships/image" Target="../media/image49.wmf"/><Relationship Id="rId7" Type="http://schemas.openxmlformats.org/officeDocument/2006/relationships/image" Target="../media/image51.wmf"/><Relationship Id="rId12" Type="http://schemas.openxmlformats.org/officeDocument/2006/relationships/oleObject" Target="../embeddings/oleObject68.bin"/><Relationship Id="rId17" Type="http://schemas.openxmlformats.org/officeDocument/2006/relationships/oleObject" Target="../embeddings/oleObject71.bin"/><Relationship Id="rId2" Type="http://schemas.openxmlformats.org/officeDocument/2006/relationships/oleObject" Target="../embeddings/oleObject63.bin"/><Relationship Id="rId16" Type="http://schemas.openxmlformats.org/officeDocument/2006/relationships/image" Target="../media/image55.wmf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65.bin"/><Relationship Id="rId11" Type="http://schemas.openxmlformats.org/officeDocument/2006/relationships/image" Target="../media/image53.wmf"/><Relationship Id="rId5" Type="http://schemas.openxmlformats.org/officeDocument/2006/relationships/image" Target="../media/image50.wmf"/><Relationship Id="rId15" Type="http://schemas.openxmlformats.org/officeDocument/2006/relationships/oleObject" Target="../embeddings/oleObject70.bin"/><Relationship Id="rId10" Type="http://schemas.openxmlformats.org/officeDocument/2006/relationships/oleObject" Target="../embeddings/oleObject67.bin"/><Relationship Id="rId4" Type="http://schemas.openxmlformats.org/officeDocument/2006/relationships/oleObject" Target="../embeddings/oleObject64.bin"/><Relationship Id="rId9" Type="http://schemas.openxmlformats.org/officeDocument/2006/relationships/image" Target="../media/image52.wmf"/><Relationship Id="rId14" Type="http://schemas.openxmlformats.org/officeDocument/2006/relationships/image" Target="../media/image54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5.bin"/><Relationship Id="rId13" Type="http://schemas.openxmlformats.org/officeDocument/2006/relationships/image" Target="../media/image49.wmf"/><Relationship Id="rId18" Type="http://schemas.openxmlformats.org/officeDocument/2006/relationships/oleObject" Target="../embeddings/oleObject78.bin"/><Relationship Id="rId3" Type="http://schemas.openxmlformats.org/officeDocument/2006/relationships/image" Target="../media/image57.wmf"/><Relationship Id="rId21" Type="http://schemas.openxmlformats.org/officeDocument/2006/relationships/image" Target="../media/image62.wmf"/><Relationship Id="rId7" Type="http://schemas.openxmlformats.org/officeDocument/2006/relationships/image" Target="../media/image59.wmf"/><Relationship Id="rId12" Type="http://schemas.openxmlformats.org/officeDocument/2006/relationships/oleObject" Target="../embeddings/oleObject63.bin"/><Relationship Id="rId17" Type="http://schemas.openxmlformats.org/officeDocument/2006/relationships/image" Target="../media/image2.wmf"/><Relationship Id="rId25" Type="http://schemas.openxmlformats.org/officeDocument/2006/relationships/image" Target="../media/image63.wmf"/><Relationship Id="rId2" Type="http://schemas.openxmlformats.org/officeDocument/2006/relationships/oleObject" Target="../embeddings/oleObject72.bin"/><Relationship Id="rId16" Type="http://schemas.openxmlformats.org/officeDocument/2006/relationships/oleObject" Target="../embeddings/oleObject77.bin"/><Relationship Id="rId20" Type="http://schemas.openxmlformats.org/officeDocument/2006/relationships/oleObject" Target="../embeddings/oleObject79.bin"/><Relationship Id="rId1" Type="http://schemas.openxmlformats.org/officeDocument/2006/relationships/slideLayout" Target="../slideLayouts/slideLayout4.xml"/><Relationship Id="rId6" Type="http://schemas.openxmlformats.org/officeDocument/2006/relationships/oleObject" Target="../embeddings/oleObject74.bin"/><Relationship Id="rId11" Type="http://schemas.openxmlformats.org/officeDocument/2006/relationships/image" Target="../media/image61.wmf"/><Relationship Id="rId24" Type="http://schemas.openxmlformats.org/officeDocument/2006/relationships/oleObject" Target="../embeddings/oleObject81.bin"/><Relationship Id="rId5" Type="http://schemas.openxmlformats.org/officeDocument/2006/relationships/image" Target="../media/image58.wmf"/><Relationship Id="rId15" Type="http://schemas.openxmlformats.org/officeDocument/2006/relationships/image" Target="../media/image51.wmf"/><Relationship Id="rId23" Type="http://schemas.openxmlformats.org/officeDocument/2006/relationships/image" Target="../media/image8.wmf"/><Relationship Id="rId10" Type="http://schemas.openxmlformats.org/officeDocument/2006/relationships/oleObject" Target="../embeddings/oleObject76.bin"/><Relationship Id="rId19" Type="http://schemas.openxmlformats.org/officeDocument/2006/relationships/image" Target="../media/image3.wmf"/><Relationship Id="rId4" Type="http://schemas.openxmlformats.org/officeDocument/2006/relationships/oleObject" Target="../embeddings/oleObject73.bin"/><Relationship Id="rId9" Type="http://schemas.openxmlformats.org/officeDocument/2006/relationships/image" Target="../media/image60.wmf"/><Relationship Id="rId14" Type="http://schemas.openxmlformats.org/officeDocument/2006/relationships/oleObject" Target="../embeddings/oleObject65.bin"/><Relationship Id="rId22" Type="http://schemas.openxmlformats.org/officeDocument/2006/relationships/oleObject" Target="../embeddings/oleObject80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5.bin"/><Relationship Id="rId3" Type="http://schemas.openxmlformats.org/officeDocument/2006/relationships/image" Target="../media/image64.wmf"/><Relationship Id="rId7" Type="http://schemas.openxmlformats.org/officeDocument/2006/relationships/image" Target="../media/image66.wmf"/><Relationship Id="rId2" Type="http://schemas.openxmlformats.org/officeDocument/2006/relationships/oleObject" Target="../embeddings/oleObject82.bin"/><Relationship Id="rId1" Type="http://schemas.openxmlformats.org/officeDocument/2006/relationships/slideLayout" Target="../slideLayouts/slideLayout5.xml"/><Relationship Id="rId6" Type="http://schemas.openxmlformats.org/officeDocument/2006/relationships/oleObject" Target="../embeddings/oleObject84.bin"/><Relationship Id="rId11" Type="http://schemas.openxmlformats.org/officeDocument/2006/relationships/image" Target="../media/image68.wmf"/><Relationship Id="rId5" Type="http://schemas.openxmlformats.org/officeDocument/2006/relationships/image" Target="../media/image65.wmf"/><Relationship Id="rId10" Type="http://schemas.openxmlformats.org/officeDocument/2006/relationships/oleObject" Target="../embeddings/oleObject86.bin"/><Relationship Id="rId4" Type="http://schemas.openxmlformats.org/officeDocument/2006/relationships/oleObject" Target="../embeddings/oleObject83.bin"/><Relationship Id="rId9" Type="http://schemas.openxmlformats.org/officeDocument/2006/relationships/image" Target="../media/image6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7" Type="http://schemas.openxmlformats.org/officeDocument/2006/relationships/image" Target="../media/image71.wmf"/><Relationship Id="rId2" Type="http://schemas.openxmlformats.org/officeDocument/2006/relationships/oleObject" Target="../embeddings/oleObject87.bin"/><Relationship Id="rId1" Type="http://schemas.openxmlformats.org/officeDocument/2006/relationships/slideLayout" Target="../slideLayouts/slideLayout5.xml"/><Relationship Id="rId6" Type="http://schemas.openxmlformats.org/officeDocument/2006/relationships/oleObject" Target="../embeddings/oleObject89.bin"/><Relationship Id="rId5" Type="http://schemas.openxmlformats.org/officeDocument/2006/relationships/image" Target="../media/image70.wmf"/><Relationship Id="rId4" Type="http://schemas.openxmlformats.org/officeDocument/2006/relationships/oleObject" Target="../embeddings/oleObject88.bin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3.bin"/><Relationship Id="rId3" Type="http://schemas.openxmlformats.org/officeDocument/2006/relationships/image" Target="../media/image72.wmf"/><Relationship Id="rId7" Type="http://schemas.openxmlformats.org/officeDocument/2006/relationships/image" Target="../media/image74.wmf"/><Relationship Id="rId12" Type="http://schemas.openxmlformats.org/officeDocument/2006/relationships/oleObject" Target="../embeddings/oleObject95.bin"/><Relationship Id="rId2" Type="http://schemas.openxmlformats.org/officeDocument/2006/relationships/oleObject" Target="../embeddings/oleObject90.bin"/><Relationship Id="rId1" Type="http://schemas.openxmlformats.org/officeDocument/2006/relationships/slideLayout" Target="../slideLayouts/slideLayout5.xml"/><Relationship Id="rId6" Type="http://schemas.openxmlformats.org/officeDocument/2006/relationships/oleObject" Target="../embeddings/oleObject92.bin"/><Relationship Id="rId11" Type="http://schemas.openxmlformats.org/officeDocument/2006/relationships/image" Target="../media/image76.wmf"/><Relationship Id="rId5" Type="http://schemas.openxmlformats.org/officeDocument/2006/relationships/image" Target="../media/image73.wmf"/><Relationship Id="rId10" Type="http://schemas.openxmlformats.org/officeDocument/2006/relationships/oleObject" Target="../embeddings/oleObject94.bin"/><Relationship Id="rId4" Type="http://schemas.openxmlformats.org/officeDocument/2006/relationships/oleObject" Target="../embeddings/oleObject91.bin"/><Relationship Id="rId9" Type="http://schemas.openxmlformats.org/officeDocument/2006/relationships/image" Target="../media/image75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13" Type="http://schemas.openxmlformats.org/officeDocument/2006/relationships/image" Target="../media/image31.wmf"/><Relationship Id="rId3" Type="http://schemas.openxmlformats.org/officeDocument/2006/relationships/image" Target="../media/image24.wmf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101.bin"/><Relationship Id="rId2" Type="http://schemas.openxmlformats.org/officeDocument/2006/relationships/oleObject" Target="../embeddings/oleObject96.bin"/><Relationship Id="rId1" Type="http://schemas.openxmlformats.org/officeDocument/2006/relationships/slideLayout" Target="../slideLayouts/slideLayout6.xml"/><Relationship Id="rId6" Type="http://schemas.openxmlformats.org/officeDocument/2006/relationships/oleObject" Target="../embeddings/oleObject98.bin"/><Relationship Id="rId11" Type="http://schemas.openxmlformats.org/officeDocument/2006/relationships/image" Target="../media/image30.wmf"/><Relationship Id="rId5" Type="http://schemas.openxmlformats.org/officeDocument/2006/relationships/image" Target="../media/image25.wmf"/><Relationship Id="rId10" Type="http://schemas.openxmlformats.org/officeDocument/2006/relationships/oleObject" Target="../embeddings/oleObject100.bin"/><Relationship Id="rId4" Type="http://schemas.openxmlformats.org/officeDocument/2006/relationships/oleObject" Target="../embeddings/oleObject97.bin"/><Relationship Id="rId9" Type="http://schemas.openxmlformats.org/officeDocument/2006/relationships/image" Target="../media/image2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-222250" y="1819308"/>
            <a:ext cx="12192000" cy="35250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60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50975" y="3173095"/>
            <a:ext cx="5418455" cy="1337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5400" b="1">
                <a:solidFill>
                  <a:srgbClr val="61ABAE"/>
                </a:solidFill>
                <a:latin typeface="微软雅黑" panose="020B0503020204020204" charset="-122"/>
                <a:ea typeface="微软雅黑"/>
                <a:cs typeface="Times New Roman" panose="02020603050405020304" pitchFamily="18" charset="0"/>
                <a:sym typeface="+mn-ea"/>
              </a:rPr>
              <a:t>6.1</a:t>
            </a:r>
            <a:r>
              <a:rPr lang="en-US" altLang="zh-CN" sz="5400" b="1">
                <a:solidFill>
                  <a:srgbClr val="61ABA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5400" b="1">
                <a:solidFill>
                  <a:srgbClr val="61ABAE"/>
                </a:solidFill>
                <a:latin typeface="微软雅黑" panose="020B0503020204020204" charset="-122"/>
                <a:ea typeface="微软雅黑"/>
                <a:cs typeface="Times New Roman" panose="02020603050405020304" pitchFamily="18" charset="0"/>
                <a:sym typeface="+mn-ea"/>
              </a:rPr>
              <a:t>.1 </a:t>
            </a:r>
            <a:r>
              <a:rPr lang="zh-CN" altLang="en-US" sz="5400" b="1">
                <a:solidFill>
                  <a:srgbClr val="61ABAE"/>
                </a:solidFill>
                <a:latin typeface="微软雅黑" panose="020B0503020204020204" charset="-122"/>
                <a:ea typeface="微软雅黑"/>
                <a:cs typeface="Times New Roman" panose="02020603050405020304" pitchFamily="18" charset="0"/>
                <a:sym typeface="+mn-ea"/>
              </a:rPr>
              <a:t>余弦定理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38700" y="1967459"/>
            <a:ext cx="36880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61ABAE"/>
                </a:solidFill>
                <a:latin typeface="Times New Roman" panose="02020603050405020304" pitchFamily="18" charset="0"/>
                <a:ea typeface="微软雅黑"/>
                <a:sym typeface="+mn-ea"/>
              </a:rPr>
              <a:t>第二章 </a:t>
            </a:r>
            <a:r>
              <a:rPr lang="en-US" altLang="zh-CN" sz="2400" b="1">
                <a:solidFill>
                  <a:srgbClr val="61ABAE"/>
                </a:solidFill>
                <a:latin typeface="Times New Roman" panose="02020603050405020304" pitchFamily="18" charset="0"/>
                <a:ea typeface="微软雅黑"/>
                <a:sym typeface="+mn-ea"/>
              </a:rPr>
              <a:t> </a:t>
            </a:r>
            <a:r>
              <a:rPr lang="zh-CN" altLang="en-US" sz="2400" b="1">
                <a:solidFill>
                  <a:srgbClr val="61ABAE"/>
                </a:solidFill>
                <a:latin typeface="Times New Roman" panose="02020603050405020304" pitchFamily="18" charset="0"/>
                <a:ea typeface="微软雅黑"/>
                <a:sym typeface="+mn-ea"/>
              </a:rPr>
              <a:t>平面向量及其应用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714680" y="2299942"/>
            <a:ext cx="2160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6526257" y="2299940"/>
            <a:ext cx="2340072" cy="2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3250" y="2158365"/>
            <a:ext cx="844486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通过对三角形边角关系的探索，能证明余弦定理；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ct val="200000"/>
              </a:lnSpc>
              <a:buNone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能够从余弦定理得到它的推论；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ct val="200000"/>
              </a:lnSpc>
              <a:buNone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能够应用余弦定理及其推论解三角形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8197"/>
          <p:cNvSpPr txBox="1"/>
          <p:nvPr/>
        </p:nvSpPr>
        <p:spPr>
          <a:xfrm>
            <a:off x="1057347" y="2968625"/>
            <a:ext cx="8357542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三角形常见的性质有哪些？</a:t>
            </a:r>
          </a:p>
        </p:txBody>
      </p:sp>
      <p:sp>
        <p:nvSpPr>
          <p:cNvPr id="4" name="文本框 8197">
            <a:extLst>
              <a:ext uri="{FF2B5EF4-FFF2-40B4-BE49-F238E27FC236}">
                <a16:creationId xmlns:a16="http://schemas.microsoft.com/office/drawing/2014/main" id="{1A9C536B-F867-5D61-2ECA-EFC2B2DD1F8A}"/>
              </a:ext>
            </a:extLst>
          </p:cNvPr>
          <p:cNvSpPr txBox="1"/>
          <p:nvPr/>
        </p:nvSpPr>
        <p:spPr>
          <a:xfrm>
            <a:off x="1057347" y="1460623"/>
            <a:ext cx="8357542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三角形中有几个量？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0290" y="1176020"/>
            <a:ext cx="9145905" cy="119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探究：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在△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ABC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中，三个角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所对的边分别是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c.</a:t>
            </a:r>
          </a:p>
          <a:p>
            <a:pPr algn="l">
              <a:lnSpc>
                <a:spcPct val="150000"/>
              </a:lnSpc>
              <a:defRPr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思考：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怎样用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 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表示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？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050290" y="2631440"/>
            <a:ext cx="3030220" cy="3054350"/>
            <a:chOff x="1654" y="4144"/>
            <a:chExt cx="4772" cy="4810"/>
          </a:xfrm>
        </p:grpSpPr>
        <p:grpSp>
          <p:nvGrpSpPr>
            <p:cNvPr id="29" name="组合 28"/>
            <p:cNvGrpSpPr/>
            <p:nvPr/>
          </p:nvGrpSpPr>
          <p:grpSpPr>
            <a:xfrm>
              <a:off x="2211" y="5984"/>
              <a:ext cx="3686" cy="2970"/>
              <a:chOff x="8165305" y="3179363"/>
              <a:chExt cx="2209961" cy="1576787"/>
            </a:xfrm>
          </p:grpSpPr>
          <p:grpSp>
            <p:nvGrpSpPr>
              <p:cNvPr id="18" name="Group 90"/>
              <p:cNvGrpSpPr/>
              <p:nvPr/>
            </p:nvGrpSpPr>
            <p:grpSpPr>
              <a:xfrm>
                <a:off x="8165305" y="3402012"/>
                <a:ext cx="2005013" cy="1354138"/>
                <a:chOff x="619" y="1978"/>
                <a:chExt cx="1263" cy="853"/>
              </a:xfrm>
            </p:grpSpPr>
            <p:sp>
              <p:nvSpPr>
                <p:cNvPr id="19" name="AutoShape 91"/>
                <p:cNvSpPr>
                  <a:spLocks noChangeArrowheads="1"/>
                </p:cNvSpPr>
                <p:nvPr/>
              </p:nvSpPr>
              <p:spPr bwMode="auto">
                <a:xfrm>
                  <a:off x="794" y="1978"/>
                  <a:ext cx="1088" cy="680"/>
                </a:xfrm>
                <a:prstGeom prst="rtTriangle">
                  <a:avLst/>
                </a:prstGeom>
                <a:solidFill>
                  <a:srgbClr val="99CCFF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endParaRPr lang="zh-CN" altLang="en-US" sz="2000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20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619" y="2204"/>
                  <a:ext cx="168" cy="2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b</a:t>
                  </a:r>
                </a:p>
              </p:txBody>
            </p:sp>
            <p:sp>
              <p:nvSpPr>
                <p:cNvPr id="21" name="Text Box 93"/>
                <p:cNvSpPr txBox="1">
                  <a:spLocks noChangeArrowheads="1"/>
                </p:cNvSpPr>
                <p:nvPr/>
              </p:nvSpPr>
              <p:spPr bwMode="auto">
                <a:xfrm rot="10800000" flipV="1">
                  <a:off x="1205" y="2621"/>
                  <a:ext cx="223" cy="2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a</a:t>
                  </a:r>
                </a:p>
              </p:txBody>
            </p:sp>
            <p:sp>
              <p:nvSpPr>
                <p:cNvPr id="25" name="Text Box 97"/>
                <p:cNvSpPr txBox="1">
                  <a:spLocks noChangeArrowheads="1"/>
                </p:cNvSpPr>
                <p:nvPr/>
              </p:nvSpPr>
              <p:spPr bwMode="auto">
                <a:xfrm rot="10800000" flipV="1">
                  <a:off x="1303" y="2111"/>
                  <a:ext cx="223" cy="2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r>
                    <a:rPr lang="en-US" altLang="zh-CN" sz="2000" i="1">
                      <a:solidFill>
                        <a:srgbClr val="000000"/>
                      </a:solidFill>
                      <a:latin typeface="Times New Roman" panose="02020603050405020304" pitchFamily="18" charset="0"/>
                    </a:rPr>
                    <a:t>c</a:t>
                  </a:r>
                </a:p>
              </p:txBody>
            </p:sp>
          </p:grpSp>
          <p:graphicFrame>
            <p:nvGraphicFramePr>
              <p:cNvPr id="26" name="对象 25"/>
              <p:cNvGraphicFramePr>
                <a:graphicFrameLocks noChangeAspect="1"/>
              </p:cNvGraphicFramePr>
              <p:nvPr/>
            </p:nvGraphicFramePr>
            <p:xfrm>
              <a:off x="8289873" y="3179363"/>
              <a:ext cx="205147" cy="22286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2" imgW="3657600" imgH="3962400" progId="Equation.DSMT4">
                      <p:embed/>
                    </p:oleObj>
                  </mc:Choice>
                  <mc:Fallback>
                    <p:oleObj name="Equation" r:id="rId2" imgW="36576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8289873" y="3179363"/>
                            <a:ext cx="205147" cy="22286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7" name="对象 26"/>
              <p:cNvGraphicFramePr>
                <a:graphicFrameLocks noChangeAspect="1"/>
              </p:cNvGraphicFramePr>
              <p:nvPr/>
            </p:nvGraphicFramePr>
            <p:xfrm>
              <a:off x="10170119" y="4446797"/>
              <a:ext cx="205147" cy="22286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4" imgW="3657600" imgH="3962400" progId="Equation.DSMT4">
                      <p:embed/>
                    </p:oleObj>
                  </mc:Choice>
                  <mc:Fallback>
                    <p:oleObj name="Equation" r:id="rId4" imgW="36576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10170119" y="4446797"/>
                            <a:ext cx="205147" cy="22286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28" name="对象 27"/>
              <p:cNvGraphicFramePr>
                <a:graphicFrameLocks noChangeAspect="1"/>
              </p:cNvGraphicFramePr>
              <p:nvPr/>
            </p:nvGraphicFramePr>
            <p:xfrm>
              <a:off x="8220399" y="4468114"/>
              <a:ext cx="205147" cy="24030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6" imgW="3657600" imgH="4267200" progId="Equation.DSMT4">
                      <p:embed/>
                    </p:oleObj>
                  </mc:Choice>
                  <mc:Fallback>
                    <p:oleObj name="Equation" r:id="rId6" imgW="3657600" imgH="4267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8220399" y="4468114"/>
                            <a:ext cx="205147" cy="24030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0" name="TextBox 29"/>
            <p:cNvSpPr txBox="1"/>
            <p:nvPr/>
          </p:nvSpPr>
          <p:spPr>
            <a:xfrm>
              <a:off x="1654" y="4144"/>
              <a:ext cx="4773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defRPr/>
              </a:pPr>
              <a:r>
                <a:rPr lang="zh-CN" altLang="en-US" sz="2400" b="1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情况一：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∠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为直角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35" name="对象 34"/>
            <p:cNvGraphicFramePr>
              <a:graphicFrameLocks noChangeAspect="1"/>
            </p:cNvGraphicFramePr>
            <p:nvPr/>
          </p:nvGraphicFramePr>
          <p:xfrm>
            <a:off x="3736" y="5101"/>
            <a:ext cx="2230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7678400" imgH="4876800" progId="Equation.DSMT4">
                    <p:embed/>
                  </p:oleObj>
                </mc:Choice>
                <mc:Fallback>
                  <p:oleObj name="Equation" r:id="rId8" imgW="176784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736" y="5101"/>
                          <a:ext cx="2230" cy="6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5055235" y="2631440"/>
            <a:ext cx="6036945" cy="2940050"/>
            <a:chOff x="7961" y="4144"/>
            <a:chExt cx="9507" cy="4630"/>
          </a:xfrm>
        </p:grpSpPr>
        <p:sp>
          <p:nvSpPr>
            <p:cNvPr id="7" name="TextBox 29"/>
            <p:cNvSpPr txBox="1"/>
            <p:nvPr/>
          </p:nvSpPr>
          <p:spPr>
            <a:xfrm>
              <a:off x="7961" y="4144"/>
              <a:ext cx="491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defRPr/>
              </a:pPr>
              <a:r>
                <a:rPr lang="zh-CN" altLang="en-US" sz="24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微软雅黑" panose="020B0503020204020204" charset="-122"/>
                </a:rPr>
                <a:t>情况二：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∠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为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微软雅黑" panose="020B0503020204020204" charset="-122"/>
                </a:rPr>
                <a:t>锐角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微软雅黑" panose="020B0503020204020204" charset="-122"/>
                </a:rPr>
                <a:t>.</a:t>
              </a: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7989" y="5101"/>
            <a:ext cx="7905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755900" imgH="203200" progId="Equation.DSMT4">
                    <p:embed/>
                  </p:oleObj>
                </mc:Choice>
                <mc:Fallback>
                  <p:oleObj name="Equation" r:id="rId10" imgW="27559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7989" y="5101"/>
                          <a:ext cx="7905" cy="6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对象 35"/>
            <p:cNvGraphicFramePr>
              <a:graphicFrameLocks noChangeAspect="1"/>
            </p:cNvGraphicFramePr>
            <p:nvPr/>
          </p:nvGraphicFramePr>
          <p:xfrm>
            <a:off x="7978" y="6081"/>
            <a:ext cx="4980" cy="2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1676400" imgH="698500" progId="Equation.DSMT4">
                    <p:embed/>
                  </p:oleObj>
                </mc:Choice>
                <mc:Fallback>
                  <p:oleObj name="Equation" r:id="rId12" imgW="1676400" imgH="6985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7978" y="6081"/>
                          <a:ext cx="4980" cy="226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1" name="组合 10"/>
            <p:cNvGrpSpPr/>
            <p:nvPr/>
          </p:nvGrpSpPr>
          <p:grpSpPr>
            <a:xfrm>
              <a:off x="13268" y="6062"/>
              <a:ext cx="4201" cy="2712"/>
              <a:chOff x="11442" y="3574"/>
              <a:chExt cx="5654" cy="3649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11442" y="3574"/>
                <a:ext cx="5654" cy="3649"/>
                <a:chOff x="6522820" y="1653047"/>
                <a:chExt cx="2522409" cy="1481443"/>
              </a:xfrm>
            </p:grpSpPr>
            <p:grpSp>
              <p:nvGrpSpPr>
                <p:cNvPr id="14" name="Group 96"/>
                <p:cNvGrpSpPr/>
                <p:nvPr/>
              </p:nvGrpSpPr>
              <p:grpSpPr>
                <a:xfrm>
                  <a:off x="6717779" y="1854200"/>
                  <a:ext cx="2154237" cy="1104900"/>
                  <a:chOff x="897" y="1168"/>
                  <a:chExt cx="1357" cy="696"/>
                </a:xfrm>
              </p:grpSpPr>
              <p:grpSp>
                <p:nvGrpSpPr>
                  <p:cNvPr id="15" name="Group 97"/>
                  <p:cNvGrpSpPr/>
                  <p:nvPr/>
                </p:nvGrpSpPr>
                <p:grpSpPr>
                  <a:xfrm>
                    <a:off x="897" y="1168"/>
                    <a:ext cx="1357" cy="696"/>
                    <a:chOff x="670" y="1124"/>
                    <a:chExt cx="1357" cy="696"/>
                  </a:xfrm>
                </p:grpSpPr>
                <p:sp>
                  <p:nvSpPr>
                    <p:cNvPr id="16" name="AutoShape 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70" y="1124"/>
                      <a:ext cx="1357" cy="680"/>
                    </a:xfrm>
                    <a:prstGeom prst="triangle">
                      <a:avLst>
                        <a:gd name="adj" fmla="val 32833"/>
                      </a:avLst>
                    </a:prstGeom>
                    <a:solidFill>
                      <a:srgbClr val="00B0F0"/>
                    </a:solidFill>
                    <a:ln w="9525">
                      <a:solidFill>
                        <a:schemeClr val="tx1"/>
                      </a:solidFill>
                      <a:miter lim="800000"/>
                    </a:ln>
                  </p:spPr>
                  <p:txBody>
                    <a:bodyPr wrap="none" anchor="ctr"/>
                    <a:lstStyle/>
                    <a:p>
                      <a:endParaRPr lang="zh-CN" altLang="en-US" sz="24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17" name="Text Box 10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188" y="1604"/>
                      <a:ext cx="148" cy="21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a</a:t>
                      </a:r>
                    </a:p>
                  </p:txBody>
                </p:sp>
                <p:sp>
                  <p:nvSpPr>
                    <p:cNvPr id="22" name="Text Box 10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09" y="1350"/>
                      <a:ext cx="231" cy="21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</a:t>
                      </a:r>
                    </a:p>
                  </p:txBody>
                </p:sp>
                <p:sp>
                  <p:nvSpPr>
                    <p:cNvPr id="23" name="Text Box 10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49" y="1298"/>
                      <a:ext cx="141" cy="216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square">
                      <a:spAutoFit/>
                    </a:bodyPr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</a:p>
                  </p:txBody>
                </p:sp>
              </p:grpSp>
              <p:sp>
                <p:nvSpPr>
                  <p:cNvPr id="24" name="Arc 105"/>
                  <p:cNvSpPr/>
                  <p:nvPr/>
                </p:nvSpPr>
                <p:spPr bwMode="auto">
                  <a:xfrm>
                    <a:off x="975" y="1752"/>
                    <a:ext cx="91" cy="90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91 w 21600"/>
                      <a:gd name="T3" fmla="*/ 90 h 21600"/>
                      <a:gd name="T4" fmla="*/ 0 w 21600"/>
                      <a:gd name="T5" fmla="*/ 9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tx1"/>
                    </a:solidFill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33" name="Line 118"/>
                <p:cNvSpPr>
                  <a:spLocks noChangeShapeType="1"/>
                </p:cNvSpPr>
                <p:nvPr/>
              </p:nvSpPr>
              <p:spPr bwMode="auto">
                <a:xfrm flipH="1">
                  <a:off x="7422233" y="1878788"/>
                  <a:ext cx="0" cy="1053038"/>
                </a:xfrm>
                <a:prstGeom prst="line">
                  <a:avLst/>
                </a:prstGeom>
                <a:noFill/>
                <a:ln w="19050">
                  <a:solidFill>
                    <a:srgbClr val="FF0000"/>
                  </a:solidFill>
                  <a:prstDash val="dash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34" name="对象 33"/>
                <p:cNvGraphicFramePr>
                  <a:graphicFrameLocks noChangeAspect="1"/>
                </p:cNvGraphicFramePr>
                <p:nvPr/>
              </p:nvGraphicFramePr>
              <p:xfrm>
                <a:off x="7347649" y="1653047"/>
                <a:ext cx="164181" cy="20136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4" imgW="3657600" imgH="3962400" progId="Equation.DSMT4">
                        <p:embed/>
                      </p:oleObj>
                    </mc:Choice>
                    <mc:Fallback>
                      <p:oleObj name="Equation" r:id="rId14" imgW="3657600" imgH="39624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347649" y="1653047"/>
                              <a:ext cx="164181" cy="20136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37" name="对象 36"/>
                <p:cNvGraphicFramePr>
                  <a:graphicFrameLocks noChangeAspect="1"/>
                </p:cNvGraphicFramePr>
                <p:nvPr/>
              </p:nvGraphicFramePr>
              <p:xfrm>
                <a:off x="8881048" y="2914039"/>
                <a:ext cx="164181" cy="201369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5" imgW="3657600" imgH="3962400" progId="Equation.DSMT4">
                        <p:embed/>
                      </p:oleObj>
                    </mc:Choice>
                    <mc:Fallback>
                      <p:oleObj name="Equation" r:id="rId15" imgW="3657600" imgH="39624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8881048" y="2914039"/>
                              <a:ext cx="164181" cy="201369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38" name="对象 37"/>
                <p:cNvGraphicFramePr>
                  <a:graphicFrameLocks noChangeAspect="1"/>
                </p:cNvGraphicFramePr>
                <p:nvPr/>
              </p:nvGraphicFramePr>
              <p:xfrm>
                <a:off x="6522820" y="2898626"/>
                <a:ext cx="186133" cy="21688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6" imgW="3657600" imgH="4267200" progId="Equation.DSMT4">
                        <p:embed/>
                      </p:oleObj>
                    </mc:Choice>
                    <mc:Fallback>
                      <p:oleObj name="Equation" r:id="rId16" imgW="3657600" imgH="4267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522820" y="2898626"/>
                              <a:ext cx="186133" cy="216884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39" name="对象 38"/>
                <p:cNvGraphicFramePr>
                  <a:graphicFrameLocks noChangeAspect="1"/>
                </p:cNvGraphicFramePr>
                <p:nvPr/>
              </p:nvGraphicFramePr>
              <p:xfrm>
                <a:off x="7333372" y="2933527"/>
                <a:ext cx="178458" cy="20096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7" imgW="3962400" imgH="3962400" progId="Equation.DSMT4">
                        <p:embed/>
                      </p:oleObj>
                    </mc:Choice>
                    <mc:Fallback>
                      <p:oleObj name="Equation" r:id="rId17" imgW="3962400" imgH="39624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8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333372" y="2933527"/>
                              <a:ext cx="178458" cy="200963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cxnSp>
            <p:nvCxnSpPr>
              <p:cNvPr id="40" name="直接连接符 39"/>
              <p:cNvCxnSpPr/>
              <p:nvPr/>
            </p:nvCxnSpPr>
            <p:spPr>
              <a:xfrm flipV="1">
                <a:off x="13231" y="6510"/>
                <a:ext cx="227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/>
            </p:nvCxnSpPr>
            <p:spPr>
              <a:xfrm rot="16200000" flipV="1">
                <a:off x="13118" y="6614"/>
                <a:ext cx="227" cy="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0">
                <a:srgbClr val="FFFFFF"/>
              </a:fillRef>
              <a:effectRef idx="0">
                <a:srgbClr val="FFFFFF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55370" y="1421765"/>
            <a:ext cx="9405620" cy="2841625"/>
            <a:chOff x="1662" y="2239"/>
            <a:chExt cx="14812" cy="4475"/>
          </a:xfrm>
        </p:grpSpPr>
        <p:grpSp>
          <p:nvGrpSpPr>
            <p:cNvPr id="20" name="组合 19"/>
            <p:cNvGrpSpPr/>
            <p:nvPr/>
          </p:nvGrpSpPr>
          <p:grpSpPr>
            <a:xfrm>
              <a:off x="10520" y="2482"/>
              <a:ext cx="5954" cy="3699"/>
              <a:chOff x="7607646" y="1172877"/>
              <a:chExt cx="3208339" cy="1868508"/>
            </a:xfrm>
          </p:grpSpPr>
          <p:sp>
            <p:nvSpPr>
              <p:cNvPr id="2" name="Line 90"/>
              <p:cNvSpPr>
                <a:spLocks noChangeShapeType="1"/>
              </p:cNvSpPr>
              <p:nvPr/>
            </p:nvSpPr>
            <p:spPr bwMode="auto">
              <a:xfrm flipH="1">
                <a:off x="7951686" y="1402269"/>
                <a:ext cx="0" cy="1296987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" name="Line 92"/>
              <p:cNvSpPr>
                <a:spLocks noChangeShapeType="1"/>
              </p:cNvSpPr>
              <p:nvPr/>
            </p:nvSpPr>
            <p:spPr bwMode="auto">
              <a:xfrm flipH="1">
                <a:off x="7951686" y="2675606"/>
                <a:ext cx="99060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prstDash val="lgDash"/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" name="Group 106"/>
              <p:cNvGrpSpPr/>
              <p:nvPr/>
            </p:nvGrpSpPr>
            <p:grpSpPr>
              <a:xfrm>
                <a:off x="7607646" y="1705867"/>
                <a:ext cx="3008313" cy="1335518"/>
                <a:chOff x="3198" y="1269"/>
                <a:chExt cx="1895" cy="841"/>
              </a:xfrm>
            </p:grpSpPr>
            <p:grpSp>
              <p:nvGrpSpPr>
                <p:cNvPr id="7" name="Group 107"/>
                <p:cNvGrpSpPr/>
                <p:nvPr/>
              </p:nvGrpSpPr>
              <p:grpSpPr>
                <a:xfrm>
                  <a:off x="3198" y="1269"/>
                  <a:ext cx="1895" cy="841"/>
                  <a:chOff x="3744" y="2243"/>
                  <a:chExt cx="1872" cy="942"/>
                </a:xfrm>
              </p:grpSpPr>
              <p:sp>
                <p:nvSpPr>
                  <p:cNvPr id="9" name="AutoShape 108"/>
                  <p:cNvSpPr>
                    <a:spLocks noChangeArrowheads="1"/>
                  </p:cNvSpPr>
                  <p:nvPr/>
                </p:nvSpPr>
                <p:spPr bwMode="auto">
                  <a:xfrm rot="-9201083">
                    <a:off x="3744" y="2448"/>
                    <a:ext cx="1872" cy="506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00CCFF"/>
                  </a:solidFill>
                  <a:ln w="9525">
                    <a:solidFill>
                      <a:schemeClr val="tx1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en-US" sz="2400">
                      <a:latin typeface="Times New Roman" panose="02020603050405020304" pitchFamily="18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0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80" y="2448"/>
                    <a:ext cx="288" cy="25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en-US" altLang="zh-CN" sz="2400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rPr>
                      <a:t>b</a:t>
                    </a:r>
                  </a:p>
                </p:txBody>
              </p:sp>
              <p:sp>
                <p:nvSpPr>
                  <p:cNvPr id="12" name="Text Box 11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848" y="2927"/>
                    <a:ext cx="288" cy="25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en-US" altLang="zh-CN" sz="2400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rPr>
                      <a:t>a</a:t>
                    </a:r>
                  </a:p>
                </p:txBody>
              </p:sp>
              <p:sp>
                <p:nvSpPr>
                  <p:cNvPr id="13" name="Text Box 11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52" y="2243"/>
                    <a:ext cx="288" cy="25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>
                    <a:spAutoFit/>
                  </a:bodyPr>
                  <a:lstStyle>
                    <a:lvl1pPr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 marL="742950" indent="-28575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 marL="11430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 marL="16002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 marL="2057400" indent="-228600" eaLnBrk="0" hangingPunct="0"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pPr eaLnBrk="1" hangingPunct="1">
                      <a:spcBef>
                        <a:spcPct val="50000"/>
                      </a:spcBef>
                    </a:pPr>
                    <a:r>
                      <a:rPr kumimoji="1" lang="en-US" altLang="zh-CN" sz="2400" i="1">
                        <a:solidFill>
                          <a:srgbClr val="000000"/>
                        </a:solidFill>
                        <a:latin typeface="Times New Roman" panose="02020603050405020304" pitchFamily="18" charset="0"/>
                      </a:rPr>
                      <a:t>c</a:t>
                    </a:r>
                  </a:p>
                </p:txBody>
              </p:sp>
            </p:grpSp>
            <p:sp>
              <p:nvSpPr>
                <p:cNvPr id="8" name="Arc 115"/>
                <p:cNvSpPr/>
                <p:nvPr/>
              </p:nvSpPr>
              <p:spPr bwMode="auto">
                <a:xfrm>
                  <a:off x="3937" y="1752"/>
                  <a:ext cx="181" cy="136"/>
                </a:xfrm>
                <a:custGeom>
                  <a:avLst/>
                  <a:gdLst>
                    <a:gd name="T0" fmla="*/ 0 w 21600"/>
                    <a:gd name="T1" fmla="*/ 0 h 21600"/>
                    <a:gd name="T2" fmla="*/ 181 w 21600"/>
                    <a:gd name="T3" fmla="*/ 136 h 21600"/>
                    <a:gd name="T4" fmla="*/ 0 w 21600"/>
                    <a:gd name="T5" fmla="*/ 136 h 21600"/>
                    <a:gd name="T6" fmla="*/ 0 60000 65536"/>
                    <a:gd name="T7" fmla="*/ 0 60000 65536"/>
                    <a:gd name="T8" fmla="*/ 0 60000 65536"/>
                    <a:gd name="T9" fmla="*/ 0 w 21600"/>
                    <a:gd name="T10" fmla="*/ 0 h 21600"/>
                    <a:gd name="T11" fmla="*/ 21600 w 21600"/>
                    <a:gd name="T12" fmla="*/ 21600 h 21600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1600" h="216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</a:path>
                    <a:path w="21600" h="216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aphicFrame>
            <p:nvGraphicFramePr>
              <p:cNvPr id="16" name="对象 15"/>
              <p:cNvGraphicFramePr>
                <a:graphicFrameLocks noChangeAspect="1"/>
              </p:cNvGraphicFramePr>
              <p:nvPr/>
            </p:nvGraphicFramePr>
            <p:xfrm>
              <a:off x="7668310" y="1172877"/>
              <a:ext cx="198852" cy="268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2" imgW="3657600" imgH="3962400" progId="Equation.DSMT4">
                      <p:embed/>
                    </p:oleObj>
                  </mc:Choice>
                  <mc:Fallback>
                    <p:oleObj name="Equation" r:id="rId2" imgW="36576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7668310" y="1172877"/>
                            <a:ext cx="198852" cy="268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7" name="对象 16"/>
              <p:cNvGraphicFramePr>
                <a:graphicFrameLocks noChangeAspect="1"/>
              </p:cNvGraphicFramePr>
              <p:nvPr/>
            </p:nvGraphicFramePr>
            <p:xfrm>
              <a:off x="10617133" y="2688690"/>
              <a:ext cx="198852" cy="268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4" imgW="3657600" imgH="3962400" progId="Equation.DSMT4">
                      <p:embed/>
                    </p:oleObj>
                  </mc:Choice>
                  <mc:Fallback>
                    <p:oleObj name="Equation" r:id="rId4" imgW="36576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10617133" y="2688690"/>
                            <a:ext cx="198852" cy="268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8" name="对象 17"/>
              <p:cNvGraphicFramePr>
                <a:graphicFrameLocks noChangeAspect="1"/>
              </p:cNvGraphicFramePr>
              <p:nvPr/>
            </p:nvGraphicFramePr>
            <p:xfrm>
              <a:off x="8848486" y="2705863"/>
              <a:ext cx="198852" cy="2894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6" imgW="3657600" imgH="4267200" progId="Equation.DSMT4">
                      <p:embed/>
                    </p:oleObj>
                  </mc:Choice>
                  <mc:Fallback>
                    <p:oleObj name="Equation" r:id="rId6" imgW="3657600" imgH="4267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8848486" y="2705863"/>
                            <a:ext cx="198852" cy="28942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19" name="对象 18"/>
              <p:cNvGraphicFramePr>
                <a:graphicFrameLocks noChangeAspect="1"/>
              </p:cNvGraphicFramePr>
              <p:nvPr/>
            </p:nvGraphicFramePr>
            <p:xfrm>
              <a:off x="7670466" y="2660403"/>
              <a:ext cx="216096" cy="26821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8" imgW="3962400" imgH="3962400" progId="Equation.DSMT4">
                      <p:embed/>
                    </p:oleObj>
                  </mc:Choice>
                  <mc:Fallback>
                    <p:oleObj name="Equation" r:id="rId8" imgW="39624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7670466" y="2660403"/>
                            <a:ext cx="216096" cy="26821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4" name="对象 23"/>
            <p:cNvGraphicFramePr>
              <a:graphicFrameLocks noChangeAspect="1"/>
            </p:cNvGraphicFramePr>
            <p:nvPr/>
          </p:nvGraphicFramePr>
          <p:xfrm>
            <a:off x="2518" y="3293"/>
            <a:ext cx="6656" cy="5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67970400" imgH="4876800" progId="Equation.DSMT4">
                    <p:embed/>
                  </p:oleObj>
                </mc:Choice>
                <mc:Fallback>
                  <p:oleObj name="Equation" r:id="rId10" imgW="679704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2518" y="3293"/>
                          <a:ext cx="6656" cy="5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" name="对象 24"/>
            <p:cNvGraphicFramePr>
              <a:graphicFrameLocks noChangeAspect="1"/>
            </p:cNvGraphicFramePr>
            <p:nvPr/>
          </p:nvGraphicFramePr>
          <p:xfrm>
            <a:off x="2518" y="4188"/>
            <a:ext cx="2704" cy="56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24384000" imgH="4876800" progId="Equation.DSMT4">
                    <p:embed/>
                  </p:oleObj>
                </mc:Choice>
                <mc:Fallback>
                  <p:oleObj name="Equation" r:id="rId12" imgW="243840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2518" y="4188"/>
                          <a:ext cx="2704" cy="56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6" name="对象 25"/>
            <p:cNvGraphicFramePr>
              <a:graphicFrameLocks noChangeAspect="1"/>
            </p:cNvGraphicFramePr>
            <p:nvPr/>
          </p:nvGraphicFramePr>
          <p:xfrm>
            <a:off x="2923" y="6092"/>
            <a:ext cx="3606" cy="62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4" imgW="31089600" imgH="4876800" progId="Equation.DSMT4">
                    <p:embed/>
                  </p:oleObj>
                </mc:Choice>
                <mc:Fallback>
                  <p:oleObj name="Equation" r:id="rId14" imgW="310896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2923" y="6092"/>
                          <a:ext cx="3606" cy="62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对象 26"/>
            <p:cNvGraphicFramePr>
              <a:graphicFrameLocks noChangeAspect="1"/>
            </p:cNvGraphicFramePr>
            <p:nvPr/>
          </p:nvGraphicFramePr>
          <p:xfrm>
            <a:off x="2923" y="5083"/>
            <a:ext cx="4247" cy="6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6" imgW="39928800" imgH="5486400" progId="Equation.DSMT4">
                    <p:embed/>
                  </p:oleObj>
                </mc:Choice>
                <mc:Fallback>
                  <p:oleObj name="Equation" r:id="rId16" imgW="39928800" imgH="548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2923" y="5083"/>
                          <a:ext cx="4247" cy="6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" name="TextBox 29"/>
            <p:cNvSpPr txBox="1"/>
            <p:nvPr/>
          </p:nvSpPr>
          <p:spPr>
            <a:xfrm>
              <a:off x="1662" y="2239"/>
              <a:ext cx="5494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defRPr/>
              </a:pPr>
              <a:r>
                <a:rPr lang="zh-CN" altLang="en-US" sz="2400" b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微软雅黑" panose="020B0503020204020204" charset="-122"/>
                </a:rPr>
                <a:t>情况三：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∠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为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微软雅黑" panose="020B0503020204020204" charset="-122"/>
                </a:rPr>
                <a:t>为钝角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微软雅黑" panose="020B0503020204020204" charset="-122"/>
                </a:rPr>
                <a:t>.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234565" y="4751705"/>
            <a:ext cx="7722870" cy="744855"/>
            <a:chOff x="3626" y="7483"/>
            <a:chExt cx="12162" cy="1173"/>
          </a:xfrm>
        </p:grpSpPr>
        <p:sp>
          <p:nvSpPr>
            <p:cNvPr id="21" name="矩形 20"/>
            <p:cNvSpPr/>
            <p:nvPr/>
          </p:nvSpPr>
          <p:spPr>
            <a:xfrm>
              <a:off x="3626" y="7483"/>
              <a:ext cx="12162" cy="1173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865" y="7689"/>
              <a:ext cx="11628" cy="737"/>
              <a:chOff x="1626" y="2398"/>
              <a:chExt cx="11628" cy="737"/>
            </a:xfrm>
          </p:grpSpPr>
          <p:sp>
            <p:nvSpPr>
              <p:cNvPr id="11" name="TextBox 2"/>
              <p:cNvSpPr txBox="1"/>
              <p:nvPr/>
            </p:nvSpPr>
            <p:spPr>
              <a:xfrm>
                <a:off x="1626" y="2410"/>
                <a:ext cx="7137" cy="72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defRPr/>
                </a:pP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综上，在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△</a:t>
                </a:r>
                <a:r>
                  <a:rPr lang="en-US" altLang="zh-CN" sz="24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ABC 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中，可以得到：    </a:t>
                </a:r>
              </a:p>
            </p:txBody>
          </p:sp>
          <p:graphicFrame>
            <p:nvGraphicFramePr>
              <p:cNvPr id="15" name="对象 14"/>
              <p:cNvGraphicFramePr>
                <a:graphicFrameLocks noChangeAspect="1"/>
              </p:cNvGraphicFramePr>
              <p:nvPr/>
            </p:nvGraphicFramePr>
            <p:xfrm>
              <a:off x="8537" y="2398"/>
              <a:ext cx="4717" cy="73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8" imgW="1473200" imgH="203200" progId="Equation.DSMT4">
                      <p:embed/>
                    </p:oleObj>
                  </mc:Choice>
                  <mc:Fallback>
                    <p:oleObj name="Equation" r:id="rId18" imgW="1473200" imgH="203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9"/>
                          <a:stretch>
                            <a:fillRect/>
                          </a:stretch>
                        </p:blipFill>
                        <p:spPr>
                          <a:xfrm>
                            <a:off x="8537" y="2398"/>
                            <a:ext cx="4717" cy="737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23" name="TextBox 14"/>
          <p:cNvSpPr txBox="1"/>
          <p:nvPr/>
        </p:nvSpPr>
        <p:spPr>
          <a:xfrm>
            <a:off x="2424401" y="5840839"/>
            <a:ext cx="5976664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思考：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你能用其它方法给予证明吗？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8452485" y="2231390"/>
            <a:ext cx="2720340" cy="1974850"/>
            <a:chOff x="7147915" y="502291"/>
            <a:chExt cx="3138630" cy="2278637"/>
          </a:xfrm>
        </p:grpSpPr>
        <p:grpSp>
          <p:nvGrpSpPr>
            <p:cNvPr id="2" name="组合 1"/>
            <p:cNvGrpSpPr/>
            <p:nvPr/>
          </p:nvGrpSpPr>
          <p:grpSpPr>
            <a:xfrm>
              <a:off x="7147915" y="502291"/>
              <a:ext cx="3138630" cy="2270150"/>
              <a:chOff x="7595784" y="-794001"/>
              <a:chExt cx="2663600" cy="1805762"/>
            </a:xfrm>
          </p:grpSpPr>
          <p:graphicFrame>
            <p:nvGraphicFramePr>
              <p:cNvPr id="6" name="对象 5"/>
              <p:cNvGraphicFramePr>
                <a:graphicFrameLocks noChangeAspect="1"/>
              </p:cNvGraphicFramePr>
              <p:nvPr/>
            </p:nvGraphicFramePr>
            <p:xfrm>
              <a:off x="8606249" y="-794001"/>
              <a:ext cx="229023" cy="3084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2" imgW="3657600" imgH="3962400" progId="Equation.DSMT4">
                      <p:embed/>
                    </p:oleObj>
                  </mc:Choice>
                  <mc:Fallback>
                    <p:oleObj name="Equation" r:id="rId2" imgW="36576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8606249" y="-794001"/>
                            <a:ext cx="229023" cy="30842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7" name="对象 6"/>
              <p:cNvGraphicFramePr>
                <a:graphicFrameLocks noChangeAspect="1"/>
              </p:cNvGraphicFramePr>
              <p:nvPr/>
            </p:nvGraphicFramePr>
            <p:xfrm>
              <a:off x="10030361" y="674845"/>
              <a:ext cx="229023" cy="30842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4" imgW="3657600" imgH="3962400" progId="Equation.DSMT4">
                      <p:embed/>
                    </p:oleObj>
                  </mc:Choice>
                  <mc:Fallback>
                    <p:oleObj name="Equation" r:id="rId4" imgW="3657600" imgH="39624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10030361" y="674845"/>
                            <a:ext cx="229023" cy="30842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8" name="对象 7"/>
              <p:cNvGraphicFramePr>
                <a:graphicFrameLocks noChangeAspect="1"/>
              </p:cNvGraphicFramePr>
              <p:nvPr/>
            </p:nvGraphicFramePr>
            <p:xfrm>
              <a:off x="7595784" y="679100"/>
              <a:ext cx="229022" cy="33266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6" imgW="3657600" imgH="4267200" progId="Equation.DSMT4">
                      <p:embed/>
                    </p:oleObj>
                  </mc:Choice>
                  <mc:Fallback>
                    <p:oleObj name="Equation" r:id="rId6" imgW="3657600" imgH="4267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7595784" y="679100"/>
                            <a:ext cx="229022" cy="33266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cxnSp>
          <p:nvCxnSpPr>
            <p:cNvPr id="17" name="直接箭头连接符 16"/>
            <p:cNvCxnSpPr/>
            <p:nvPr/>
          </p:nvCxnSpPr>
          <p:spPr>
            <a:xfrm>
              <a:off x="7463358" y="2348880"/>
              <a:ext cx="2520280" cy="0"/>
            </a:xfrm>
            <a:prstGeom prst="straightConnector1">
              <a:avLst/>
            </a:prstGeom>
            <a:ln w="25400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箭头连接符 17"/>
            <p:cNvCxnSpPr/>
            <p:nvPr/>
          </p:nvCxnSpPr>
          <p:spPr>
            <a:xfrm flipV="1">
              <a:off x="7463358" y="908720"/>
              <a:ext cx="1140781" cy="1440160"/>
            </a:xfrm>
            <a:prstGeom prst="straightConnector1">
              <a:avLst/>
            </a:prstGeom>
            <a:ln w="25400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/>
            <p:cNvCxnSpPr/>
            <p:nvPr/>
          </p:nvCxnSpPr>
          <p:spPr>
            <a:xfrm>
              <a:off x="8604139" y="908720"/>
              <a:ext cx="1379499" cy="1440160"/>
            </a:xfrm>
            <a:prstGeom prst="straightConnector1">
              <a:avLst/>
            </a:prstGeom>
            <a:ln w="25400">
              <a:solidFill>
                <a:srgbClr val="0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26" name="对象 25"/>
            <p:cNvGraphicFramePr>
              <a:graphicFrameLocks noChangeAspect="1"/>
            </p:cNvGraphicFramePr>
            <p:nvPr/>
          </p:nvGraphicFramePr>
          <p:xfrm>
            <a:off x="7569969" y="1314028"/>
            <a:ext cx="325437" cy="458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3048000" imgH="4267200" progId="Equation.DSMT4">
                    <p:embed/>
                  </p:oleObj>
                </mc:Choice>
                <mc:Fallback>
                  <p:oleObj name="Equation" r:id="rId8" imgW="3048000" imgH="426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7569969" y="1314028"/>
                          <a:ext cx="325437" cy="4587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7" name="对象 26"/>
            <p:cNvGraphicFramePr>
              <a:graphicFrameLocks noChangeAspect="1"/>
            </p:cNvGraphicFramePr>
            <p:nvPr/>
          </p:nvGraphicFramePr>
          <p:xfrm>
            <a:off x="9344025" y="1268413"/>
            <a:ext cx="295275" cy="3603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743200" imgH="3352800" progId="Equation.DSMT4">
                    <p:embed/>
                  </p:oleObj>
                </mc:Choice>
                <mc:Fallback>
                  <p:oleObj name="Equation" r:id="rId10" imgW="27432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9344025" y="1268413"/>
                          <a:ext cx="295275" cy="3603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" name="对象 27"/>
            <p:cNvGraphicFramePr>
              <a:graphicFrameLocks noChangeAspect="1"/>
            </p:cNvGraphicFramePr>
            <p:nvPr/>
          </p:nvGraphicFramePr>
          <p:xfrm>
            <a:off x="8486345" y="2420888"/>
            <a:ext cx="326634" cy="3600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3048000" imgH="3352800" progId="Equation.DSMT4">
                    <p:embed/>
                  </p:oleObj>
                </mc:Choice>
                <mc:Fallback>
                  <p:oleObj name="Equation" r:id="rId12" imgW="3048000" imgH="3352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8486345" y="2420888"/>
                          <a:ext cx="326634" cy="3600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0" name="TextBox 29"/>
          <p:cNvSpPr txBox="1"/>
          <p:nvPr/>
        </p:nvSpPr>
        <p:spPr>
          <a:xfrm>
            <a:off x="898525" y="1391920"/>
            <a:ext cx="1416685" cy="52197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向量法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1025208" y="2355215"/>
            <a:ext cx="6303010" cy="478454"/>
            <a:chOff x="1111855" y="1580356"/>
            <a:chExt cx="7344816" cy="498237"/>
          </a:xfrm>
        </p:grpSpPr>
        <p:grpSp>
          <p:nvGrpSpPr>
            <p:cNvPr id="34" name="组合 33"/>
            <p:cNvGrpSpPr/>
            <p:nvPr/>
          </p:nvGrpSpPr>
          <p:grpSpPr>
            <a:xfrm>
              <a:off x="1111855" y="1599183"/>
              <a:ext cx="7344816" cy="479410"/>
              <a:chOff x="1111855" y="1599183"/>
              <a:chExt cx="7344816" cy="479410"/>
            </a:xfrm>
          </p:grpSpPr>
          <p:sp>
            <p:nvSpPr>
              <p:cNvPr id="31" name="TextBox 30"/>
              <p:cNvSpPr txBox="1"/>
              <p:nvPr/>
            </p:nvSpPr>
            <p:spPr>
              <a:xfrm>
                <a:off x="1111855" y="1599183"/>
                <a:ext cx="7344816" cy="4794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defRPr/>
                </a:pP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如图所示，设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  ，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，        ，则</a:t>
                </a:r>
              </a:p>
            </p:txBody>
          </p:sp>
          <p:graphicFrame>
            <p:nvGraphicFramePr>
              <p:cNvPr id="32" name="对象 31"/>
              <p:cNvGraphicFramePr>
                <a:graphicFrameLocks noChangeAspect="1"/>
              </p:cNvGraphicFramePr>
              <p:nvPr/>
            </p:nvGraphicFramePr>
            <p:xfrm>
              <a:off x="3453813" y="1607047"/>
              <a:ext cx="823547" cy="41237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4" imgW="11277600" imgH="5181600" progId="Equation.DSMT4">
                      <p:embed/>
                    </p:oleObj>
                  </mc:Choice>
                  <mc:Fallback>
                    <p:oleObj name="Equation" r:id="rId14" imgW="11277600" imgH="5181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3453813" y="1607047"/>
                            <a:ext cx="823547" cy="41237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3" name="对象 32"/>
              <p:cNvGraphicFramePr>
                <a:graphicFrameLocks noChangeAspect="1"/>
              </p:cNvGraphicFramePr>
              <p:nvPr/>
            </p:nvGraphicFramePr>
            <p:xfrm>
              <a:off x="4625162" y="1607047"/>
              <a:ext cx="802208" cy="41237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6" imgW="10972800" imgH="5181600" progId="Equation.DSMT4">
                      <p:embed/>
                    </p:oleObj>
                  </mc:Choice>
                  <mc:Fallback>
                    <p:oleObj name="Equation" r:id="rId16" imgW="10972800" imgH="5181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4625162" y="1607047"/>
                            <a:ext cx="802208" cy="41237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35" name="对象 34"/>
            <p:cNvGraphicFramePr>
              <a:graphicFrameLocks noChangeAspect="1"/>
            </p:cNvGraphicFramePr>
            <p:nvPr/>
          </p:nvGraphicFramePr>
          <p:xfrm>
            <a:off x="5735093" y="1580356"/>
            <a:ext cx="824881" cy="41237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8" imgW="11277600" imgH="5181600" progId="Equation.DSMT4">
                    <p:embed/>
                  </p:oleObj>
                </mc:Choice>
                <mc:Fallback>
                  <p:oleObj name="Equation" r:id="rId18" imgW="11277600" imgH="5181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5735093" y="1580356"/>
                          <a:ext cx="824881" cy="4123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7" name="对象 36"/>
          <p:cNvGraphicFramePr>
            <a:graphicFrameLocks noChangeAspect="1"/>
          </p:cNvGraphicFramePr>
          <p:nvPr/>
        </p:nvGraphicFramePr>
        <p:xfrm>
          <a:off x="6356668" y="2383155"/>
          <a:ext cx="984250" cy="4140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0" imgW="13411200" imgH="5181600" progId="Equation.DSMT4">
                  <p:embed/>
                </p:oleObj>
              </mc:Choice>
              <mc:Fallback>
                <p:oleObj name="Equation" r:id="rId20" imgW="13411200" imgH="5181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356668" y="2383155"/>
                        <a:ext cx="984250" cy="41402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对象 37"/>
          <p:cNvGraphicFramePr>
            <a:graphicFrameLocks noChangeAspect="1"/>
          </p:cNvGraphicFramePr>
          <p:nvPr/>
        </p:nvGraphicFramePr>
        <p:xfrm>
          <a:off x="1152208" y="3022600"/>
          <a:ext cx="210312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2" imgW="1130300" imgH="266700" progId="Equation.DSMT4">
                  <p:embed/>
                </p:oleObj>
              </mc:Choice>
              <mc:Fallback>
                <p:oleObj name="Equation" r:id="rId22" imgW="1130300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152208" y="3022600"/>
                        <a:ext cx="210312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对象 38"/>
          <p:cNvGraphicFramePr>
            <a:graphicFrameLocks noChangeAspect="1"/>
          </p:cNvGraphicFramePr>
          <p:nvPr/>
        </p:nvGraphicFramePr>
        <p:xfrm>
          <a:off x="3270250" y="3041015"/>
          <a:ext cx="1974850" cy="511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4" imgW="1028700" imgH="241300" progId="Equation.DSMT4">
                  <p:embed/>
                </p:oleObj>
              </mc:Choice>
              <mc:Fallback>
                <p:oleObj name="Equation" r:id="rId24" imgW="1028700" imgH="2413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3270250" y="3041015"/>
                        <a:ext cx="1974850" cy="51181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对象 39"/>
          <p:cNvGraphicFramePr>
            <a:graphicFrameLocks noChangeAspect="1"/>
          </p:cNvGraphicFramePr>
          <p:nvPr/>
        </p:nvGraphicFramePr>
        <p:xfrm>
          <a:off x="5259070" y="3022600"/>
          <a:ext cx="291274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6" imgW="1562100" imgH="266700" progId="Equation.DSMT4">
                  <p:embed/>
                </p:oleObj>
              </mc:Choice>
              <mc:Fallback>
                <p:oleObj name="Equation" r:id="rId26" imgW="1562100" imgH="2667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5259070" y="3022600"/>
                        <a:ext cx="2912745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对象 40"/>
          <p:cNvGraphicFramePr>
            <a:graphicFrameLocks noChangeAspect="1"/>
          </p:cNvGraphicFramePr>
          <p:nvPr/>
        </p:nvGraphicFramePr>
        <p:xfrm>
          <a:off x="1788478" y="3842189"/>
          <a:ext cx="279717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8" imgW="35356800" imgH="4876800" progId="Equation.DSMT4">
                  <p:embed/>
                </p:oleObj>
              </mc:Choice>
              <mc:Fallback>
                <p:oleObj name="Equation" r:id="rId28" imgW="353568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9"/>
                      <a:stretch>
                        <a:fillRect/>
                      </a:stretch>
                    </p:blipFill>
                    <p:spPr>
                      <a:xfrm>
                        <a:off x="1788478" y="3842189"/>
                        <a:ext cx="279717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TextBox 41"/>
          <p:cNvSpPr txBox="1"/>
          <p:nvPr/>
        </p:nvSpPr>
        <p:spPr>
          <a:xfrm>
            <a:off x="1038062" y="3850127"/>
            <a:ext cx="864096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所以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25525" y="4599940"/>
            <a:ext cx="1871980" cy="39878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>
              <a:defRPr/>
            </a:pP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同理可得</a:t>
            </a:r>
          </a:p>
        </p:txBody>
      </p:sp>
      <p:graphicFrame>
        <p:nvGraphicFramePr>
          <p:cNvPr id="44" name="对象 43"/>
          <p:cNvGraphicFramePr>
            <a:graphicFrameLocks noChangeAspect="1"/>
          </p:cNvGraphicFramePr>
          <p:nvPr/>
        </p:nvGraphicFramePr>
        <p:xfrm>
          <a:off x="2408238" y="4576445"/>
          <a:ext cx="274891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0" imgW="34747200" imgH="4876800" progId="Equation.DSMT4">
                  <p:embed/>
                </p:oleObj>
              </mc:Choice>
              <mc:Fallback>
                <p:oleObj name="Equation" r:id="rId30" imgW="347472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1"/>
                      <a:stretch>
                        <a:fillRect/>
                      </a:stretch>
                    </p:blipFill>
                    <p:spPr>
                      <a:xfrm>
                        <a:off x="2408238" y="4576445"/>
                        <a:ext cx="274891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对象 44"/>
          <p:cNvGraphicFramePr>
            <a:graphicFrameLocks noChangeAspect="1"/>
          </p:cNvGraphicFramePr>
          <p:nvPr/>
        </p:nvGraphicFramePr>
        <p:xfrm>
          <a:off x="5398453" y="4599940"/>
          <a:ext cx="277304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2" imgW="35052000" imgH="4876800" progId="Equation.DSMT4">
                  <p:embed/>
                </p:oleObj>
              </mc:Choice>
              <mc:Fallback>
                <p:oleObj name="Equation" r:id="rId32" imgW="35052000" imgH="4876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3"/>
                      <a:stretch>
                        <a:fillRect/>
                      </a:stretch>
                    </p:blipFill>
                    <p:spPr>
                      <a:xfrm>
                        <a:off x="5398453" y="4599940"/>
                        <a:ext cx="277304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215390" y="1550035"/>
            <a:ext cx="9760585" cy="4030345"/>
            <a:chOff x="1914" y="2392"/>
            <a:chExt cx="15371" cy="6347"/>
          </a:xfrm>
          <a:solidFill>
            <a:schemeClr val="accent5">
              <a:lumMod val="20000"/>
              <a:lumOff val="80000"/>
            </a:schemeClr>
          </a:solidFill>
        </p:grpSpPr>
        <p:sp>
          <p:nvSpPr>
            <p:cNvPr id="2" name="Text Box 5"/>
            <p:cNvSpPr txBox="1">
              <a:spLocks noChangeArrowheads="1"/>
            </p:cNvSpPr>
            <p:nvPr/>
          </p:nvSpPr>
          <p:spPr bwMode="auto">
            <a:xfrm>
              <a:off x="1914" y="2392"/>
              <a:ext cx="15371" cy="6347"/>
            </a:xfrm>
            <a:prstGeom prst="rect">
              <a:avLst/>
            </a:prstGeom>
            <a:grpFill/>
            <a:ln w="9525">
              <a:solidFill>
                <a:schemeClr val="accent5"/>
              </a:solidFill>
              <a:miter lim="800000"/>
            </a:ln>
          </p:spPr>
          <p:txBody>
            <a:bodyPr wrap="square">
              <a:no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indent="0" algn="l" eaLnBrk="1" fontAlgn="auto" hangingPunct="1">
                <a:lnSpc>
                  <a:spcPct val="150000"/>
                </a:lnSpc>
              </a:pPr>
              <a:r>
                <a:rPr kumimoji="1" lang="zh-CN" altLang="en-US" sz="28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余弦定理：</a:t>
              </a:r>
            </a:p>
            <a:p>
              <a:pPr indent="0" algn="l" eaLnBrk="1" fontAlgn="auto" hangingPunct="1">
                <a:lnSpc>
                  <a:spcPct val="150000"/>
                </a:lnSpc>
              </a:pPr>
              <a:r>
                <a:rPr kumimoji="1"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</a:t>
              </a:r>
              <a:r>
                <a:rPr kumimoji="1"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三角形任何一边的平方，等于其他两边的平方和减去这两边与它们夹角的余弦的积的两倍</a:t>
              </a:r>
              <a:r>
                <a:rPr kumimoji="1"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indent="0" algn="l" eaLnBrk="1" fontAlgn="auto" hangingPunct="1">
                <a:lnSpc>
                  <a:spcPct val="150000"/>
                </a:lnSpc>
              </a:pPr>
              <a:r>
                <a:rPr kumimoji="1"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</a:t>
              </a:r>
              <a:r>
                <a:rPr kumimoji="1"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即：</a:t>
              </a:r>
            </a:p>
          </p:txBody>
        </p:sp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7370" y="7617"/>
            <a:ext cx="4459" cy="6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35356800" imgH="4876800" progId="Equation.DSMT4">
                    <p:embed/>
                  </p:oleObj>
                </mc:Choice>
                <mc:Fallback>
                  <p:oleObj name="Equation" r:id="rId2" imgW="353568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370" y="7617"/>
                          <a:ext cx="4459" cy="6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7408" y="5415"/>
            <a:ext cx="4383" cy="6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34747200" imgH="4876800" progId="Equation.DSMT4">
                    <p:embed/>
                  </p:oleObj>
                </mc:Choice>
                <mc:Fallback>
                  <p:oleObj name="Equation" r:id="rId4" imgW="347472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408" y="5415"/>
                          <a:ext cx="4383" cy="6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7389" y="6516"/>
            <a:ext cx="4421" cy="6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35052000" imgH="4876800" progId="Equation.DSMT4">
                    <p:embed/>
                  </p:oleObj>
                </mc:Choice>
                <mc:Fallback>
                  <p:oleObj name="Equation" r:id="rId6" imgW="350520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389" y="6516"/>
                          <a:ext cx="4421" cy="6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103630" y="1344295"/>
            <a:ext cx="6096000" cy="589280"/>
          </a:xfrm>
          <a:noFill/>
        </p:spPr>
        <p:txBody>
          <a:bodyPr/>
          <a:lstStyle/>
          <a:p>
            <a:pPr algn="l" eaLnBrk="1" hangingPunct="1">
              <a:lnSpc>
                <a:spcPct val="100000"/>
              </a:lnSpc>
              <a:buFontTx/>
              <a:buNone/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勾股定理与余弦定理有何关系？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783800" y="2816940"/>
            <a:ext cx="8064896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勾股定理是余弦定理的特例，余弦定理是勾股定理的推广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617345" y="5168265"/>
            <a:ext cx="9180830" cy="468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每个等式中有同一个三角形中的四个元素，知三求一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（方程思想）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225040" y="2056765"/>
            <a:ext cx="6256655" cy="436245"/>
            <a:chOff x="3504" y="3239"/>
            <a:chExt cx="9853" cy="687"/>
          </a:xfrm>
        </p:grpSpPr>
        <p:graphicFrame>
          <p:nvGraphicFramePr>
            <p:cNvPr id="2" name="对象 1"/>
            <p:cNvGraphicFramePr>
              <a:graphicFrameLocks noChangeAspect="1"/>
            </p:cNvGraphicFramePr>
            <p:nvPr/>
          </p:nvGraphicFramePr>
          <p:xfrm>
            <a:off x="8835" y="3240"/>
            <a:ext cx="4523" cy="6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35356800" imgH="4876800" progId="Equation.DSMT4">
                    <p:embed/>
                  </p:oleObj>
                </mc:Choice>
                <mc:Fallback>
                  <p:oleObj name="Equation" r:id="rId2" imgW="353568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835" y="3240"/>
                          <a:ext cx="4523" cy="6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" name="对象 2"/>
            <p:cNvGraphicFramePr>
              <a:graphicFrameLocks noChangeAspect="1"/>
            </p:cNvGraphicFramePr>
            <p:nvPr/>
          </p:nvGraphicFramePr>
          <p:xfrm>
            <a:off x="3504" y="3239"/>
            <a:ext cx="2027" cy="6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5849600" imgH="4876800" progId="Equation.DSMT4">
                    <p:embed/>
                  </p:oleObj>
                </mc:Choice>
                <mc:Fallback>
                  <p:oleObj name="Equation" r:id="rId4" imgW="158496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504" y="3239"/>
                          <a:ext cx="2027" cy="68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" name="对象 3"/>
            <p:cNvGraphicFramePr>
              <a:graphicFrameLocks noChangeAspect="1"/>
            </p:cNvGraphicFramePr>
            <p:nvPr/>
          </p:nvGraphicFramePr>
          <p:xfrm>
            <a:off x="5799" y="3239"/>
            <a:ext cx="2383" cy="6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18592800" imgH="4876800" progId="Equation.DSMT4">
                    <p:embed/>
                  </p:oleObj>
                </mc:Choice>
                <mc:Fallback>
                  <p:oleObj name="Equation" r:id="rId6" imgW="185928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5799" y="3239"/>
                          <a:ext cx="2383" cy="6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" name="组合 8"/>
          <p:cNvGrpSpPr/>
          <p:nvPr/>
        </p:nvGrpSpPr>
        <p:grpSpPr>
          <a:xfrm>
            <a:off x="951230" y="3771900"/>
            <a:ext cx="9846310" cy="1145540"/>
            <a:chOff x="1498" y="5940"/>
            <a:chExt cx="15506" cy="1804"/>
          </a:xfrm>
        </p:grpSpPr>
        <p:sp>
          <p:nvSpPr>
            <p:cNvPr id="13316" name="Rectangle 4"/>
            <p:cNvSpPr>
              <a:spLocks noChangeArrowheads="1"/>
            </p:cNvSpPr>
            <p:nvPr/>
          </p:nvSpPr>
          <p:spPr bwMode="auto">
            <a:xfrm>
              <a:off x="1498" y="5940"/>
              <a:ext cx="13309" cy="7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342900" indent="-342900" algn="l">
                <a:spcBef>
                  <a:spcPct val="20000"/>
                </a:spcBef>
              </a:pPr>
              <a:r>
                <a:rPr lang="zh-CN" altLang="en-US" sz="2400" b="1" spc="150">
                  <a:solidFill>
                    <a:srgbClr val="0000FF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问题2：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从公式结构上分析，说说它们在代数上有什么特点？</a:t>
              </a:r>
            </a:p>
          </p:txBody>
        </p:sp>
        <p:graphicFrame>
          <p:nvGraphicFramePr>
            <p:cNvPr id="5" name="对象 4"/>
            <p:cNvGraphicFramePr>
              <a:graphicFrameLocks noChangeAspect="1"/>
            </p:cNvGraphicFramePr>
            <p:nvPr/>
          </p:nvGraphicFramePr>
          <p:xfrm>
            <a:off x="12546" y="7068"/>
            <a:ext cx="4459" cy="6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35356800" imgH="4876800" progId="Equation.DSMT4">
                    <p:embed/>
                  </p:oleObj>
                </mc:Choice>
                <mc:Fallback>
                  <p:oleObj name="Equation" r:id="rId8" imgW="353568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2546" y="7068"/>
                          <a:ext cx="4459" cy="6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2546" y="7066"/>
            <a:ext cx="4383" cy="6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9" imgW="34747200" imgH="4876800" progId="Equation.DSMT4">
                    <p:embed/>
                  </p:oleObj>
                </mc:Choice>
                <mc:Fallback>
                  <p:oleObj name="Equation" r:id="rId9" imgW="347472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546" y="7066"/>
                          <a:ext cx="4383" cy="6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7527" y="7066"/>
            <a:ext cx="4421" cy="6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1" imgW="35052000" imgH="4876800" progId="Equation.DSMT4">
                    <p:embed/>
                  </p:oleObj>
                </mc:Choice>
                <mc:Fallback>
                  <p:oleObj name="Equation" r:id="rId11" imgW="350520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527" y="7066"/>
                          <a:ext cx="4421" cy="6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  <p:bldP spid="13315" grpId="0"/>
      <p:bldP spid="133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003300" y="1228090"/>
            <a:ext cx="1049591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0" algn="l" eaLnBrk="1" fontAlgn="auto" hangingPunct="1">
              <a:lnSpc>
                <a:spcPct val="15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sym typeface="+mn-ea"/>
              </a:rPr>
              <a:t>思考：</a:t>
            </a:r>
            <a:r>
              <a:rPr kumimoji="1" lang="zh-CN" alt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余弦定理指出了三角形三边和其中一个角的关系，那么，已知三角形的三边，能表示三角形的三个角吗？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061720" y="2684145"/>
            <a:ext cx="503364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00000"/>
              </a:lnSpc>
            </a:pPr>
            <a:r>
              <a:rPr kumimoji="1" lang="zh-CN" altLang="en-US" sz="2400">
                <a:solidFill>
                  <a:srgbClr val="FF0000"/>
                </a:solidFill>
                <a:latin typeface="Times New Roman" panose="02020603050405020304" pitchFamily="18" charset="0"/>
              </a:rPr>
              <a:t>由余弦定理，可以得到如下推论：</a:t>
            </a: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1684338" y="3522345"/>
          <a:ext cx="2332990" cy="875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9565600" imgH="10058400" progId="Equation.DSMT4">
                  <p:embed/>
                </p:oleObj>
              </mc:Choice>
              <mc:Fallback>
                <p:oleObj name="Equation" r:id="rId2" imgW="29565600" imgH="10058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84338" y="3522345"/>
                        <a:ext cx="2332990" cy="8756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4745038" y="3522345"/>
          <a:ext cx="2332990" cy="875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65600" imgH="10058400" progId="Equation.DSMT4">
                  <p:embed/>
                </p:oleObj>
              </mc:Choice>
              <mc:Fallback>
                <p:oleObj name="Equation" r:id="rId4" imgW="29565600" imgH="10058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745038" y="3522345"/>
                        <a:ext cx="2332990" cy="8756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7805738" y="3522345"/>
          <a:ext cx="2356485" cy="875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9870400" imgH="10058400" progId="Equation.DSMT4">
                  <p:embed/>
                </p:oleObj>
              </mc:Choice>
              <mc:Fallback>
                <p:oleObj name="Equation" r:id="rId6" imgW="29870400" imgH="10058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7805738" y="3522345"/>
                        <a:ext cx="2356485" cy="87566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E97861-BABB-3C89-FAAB-D57192FCE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7EA51762-FE5A-06AC-A98D-C7E0FBC435E4}"/>
                  </a:ext>
                </a:extLst>
              </p:cNvPr>
              <p:cNvSpPr txBox="1"/>
              <p:nvPr/>
            </p:nvSpPr>
            <p:spPr>
              <a:xfrm>
                <a:off x="681183" y="792091"/>
                <a:ext cx="10005290" cy="23413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练习</a:t>
                </a:r>
                <a:endParaRPr lang="en-US" altLang="zh-CN" sz="2400" b="1" dirty="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kern="100" dirty="0"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甘肃天水张家川回族自治县实验中学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月考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在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中，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∠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60</m:t>
                        </m:r>
                      </m:e>
                      <m:sup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∘</m:t>
                        </m:r>
                      </m:sup>
                    </m:sSup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𝐵𝐶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，则边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𝐴𝐶</m:t>
                    </m:r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的长为（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	B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	D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文本框 5">
                <a:extLst>
                  <a:ext uri="{FF2B5EF4-FFF2-40B4-BE49-F238E27FC236}">
                    <a16:creationId xmlns:a16="http://schemas.microsoft.com/office/drawing/2014/main" id="{7EA51762-FE5A-06AC-A98D-C7E0FBC435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183" y="792091"/>
                <a:ext cx="10005290" cy="2341347"/>
              </a:xfrm>
              <a:prstGeom prst="rect">
                <a:avLst/>
              </a:prstGeom>
              <a:blipFill>
                <a:blip r:embed="rId2"/>
                <a:stretch>
                  <a:fillRect l="-975" b="-520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31E061BA-7FD6-3396-A5F8-3D10174CD663}"/>
                  </a:ext>
                </a:extLst>
              </p:cNvPr>
              <p:cNvSpPr txBox="1"/>
              <p:nvPr/>
            </p:nvSpPr>
            <p:spPr>
              <a:xfrm>
                <a:off x="681182" y="3477677"/>
                <a:ext cx="10744199" cy="17424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广东深圳中学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期中</a:t>
                </a:r>
                <a:r>
                  <a:rPr lang="en-US" altLang="zh-CN" sz="24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在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中，若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𝐵𝐶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=2,</m:t>
                    </m:r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 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𝐶𝐴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7</m:t>
                        </m:r>
                      </m:e>
                    </m:rad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,</m:t>
                    </m:r>
                    <m:r>
                      <m:rPr>
                        <m:nor/>
                      </m:rPr>
                      <a:rPr lang="en-US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 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=3</m:t>
                    </m:r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的最大角与最小角之和是（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90°</m:t>
                    </m:r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120°</m:t>
                    </m:r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135°</m:t>
                    </m:r>
                  </m:oMath>
                </a14:m>
                <a:r>
                  <a:rPr lang="en-US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24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150°</m:t>
                    </m:r>
                  </m:oMath>
                </a14:m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31E061BA-7FD6-3396-A5F8-3D10174CD6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182" y="3477677"/>
                <a:ext cx="10744199" cy="1742465"/>
              </a:xfrm>
              <a:prstGeom prst="rect">
                <a:avLst/>
              </a:prstGeom>
              <a:blipFill>
                <a:blip r:embed="rId3"/>
                <a:stretch>
                  <a:fillRect l="-908" r="-3689" b="-73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0068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958215" y="1205230"/>
            <a:ext cx="10565130" cy="1753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0" algn="l" fontAlgn="auto">
              <a:lnSpc>
                <a:spcPct val="15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kumimoji="1"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如图所示，有两条直线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 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CD 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相交成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80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°角，交点是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甲、乙两人同时从点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 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分别沿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OA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OC 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方向出发，速度分别为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4 km/h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 km/h.  3 h 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后两人相距多远？（精确到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0.1 km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7888744" y="2671445"/>
            <a:ext cx="3185795" cy="2580005"/>
            <a:chOff x="10618" y="2449"/>
            <a:chExt cx="5017" cy="4063"/>
          </a:xfrm>
        </p:grpSpPr>
        <p:cxnSp>
          <p:nvCxnSpPr>
            <p:cNvPr id="5" name="直接连接符 4"/>
            <p:cNvCxnSpPr/>
            <p:nvPr/>
          </p:nvCxnSpPr>
          <p:spPr>
            <a:xfrm flipV="1">
              <a:off x="12320" y="2791"/>
              <a:ext cx="1361" cy="3402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10923" y="5159"/>
              <a:ext cx="4269" cy="0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13414" y="3472"/>
              <a:ext cx="681" cy="1701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14980" y="5159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618" y="5133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2016" y="5133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1755" y="5884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3026" y="2449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3823" y="5133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P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2799" y="3061"/>
              <a:ext cx="655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Q</a:t>
              </a:r>
            </a:p>
          </p:txBody>
        </p:sp>
      </p:grp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005205" y="2942590"/>
            <a:ext cx="573024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解：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经过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h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，甲到达点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，乙到达点</a:t>
            </a:r>
            <a:r>
              <a:rPr kumimoji="1" lang="en-US" altLang="zh-CN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</a:p>
          <a:p>
            <a:pPr algn="l">
              <a:lnSpc>
                <a:spcPct val="150000"/>
              </a:lnSpc>
            </a:pPr>
            <a:r>
              <a:rPr kumimoji="1" 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kumimoji="1" lang="en-US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OP</a:t>
            </a:r>
            <a:r>
              <a:rPr kumimoji="1" 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|=12(km)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kumimoji="1" 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kumimoji="1" lang="en-US" sz="2400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OQ</a:t>
            </a:r>
            <a:r>
              <a:rPr kumimoji="1" 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|=13.5(km)</a:t>
            </a:r>
            <a:endParaRPr kumimoji="1" lang="zh-CN" altLang="en-US" sz="240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0" name="对象 1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68085" y="4339590"/>
          <a:ext cx="5798185" cy="534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3048000" imgH="279400" progId="Equation.DSMT4">
                  <p:embed/>
                </p:oleObj>
              </mc:Choice>
              <mc:Fallback>
                <p:oleObj r:id="rId2" imgW="3048000" imgH="2794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68085" y="4339590"/>
                        <a:ext cx="5798185" cy="5340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组合 15"/>
          <p:cNvGrpSpPr/>
          <p:nvPr/>
        </p:nvGrpSpPr>
        <p:grpSpPr>
          <a:xfrm>
            <a:off x="1690370" y="5071745"/>
            <a:ext cx="5338445" cy="467360"/>
            <a:chOff x="2662" y="7780"/>
            <a:chExt cx="8407" cy="736"/>
          </a:xfrm>
        </p:grpSpPr>
        <p:graphicFrame>
          <p:nvGraphicFramePr>
            <p:cNvPr id="22" name="对象 2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662" y="7780"/>
            <a:ext cx="6341" cy="7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2197100" imgH="254000" progId="Equation.DSMT4">
                    <p:embed/>
                  </p:oleObj>
                </mc:Choice>
                <mc:Fallback>
                  <p:oleObj r:id="rId4" imgW="2197100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662" y="7780"/>
                          <a:ext cx="6341" cy="73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" name="对象 2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063" y="7885"/>
            <a:ext cx="2007" cy="5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17373600" imgH="4876800" progId="Equation.DSMT4">
                    <p:embed/>
                  </p:oleObj>
                </mc:Choice>
                <mc:Fallback>
                  <p:oleObj name="Equation" r:id="rId6" imgW="173736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9063" y="7885"/>
                          <a:ext cx="2007" cy="56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068070" y="5737225"/>
            <a:ext cx="463804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因此，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 h</a:t>
            </a:r>
            <a:r>
              <a:rPr kumimoji="1" lang="zh-CN" altLang="en-US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后两人相距约</a:t>
            </a:r>
            <a:r>
              <a:rPr kumimoji="1" lang="en-US" altLang="zh-CN" sz="24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16.4 km.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8058999" y="2620953"/>
            <a:ext cx="2876485" cy="2605781"/>
            <a:chOff x="12697" y="3449"/>
            <a:chExt cx="4955" cy="4489"/>
          </a:xfrm>
        </p:grpSpPr>
        <p:cxnSp>
          <p:nvCxnSpPr>
            <p:cNvPr id="5" name="直接连接符 4"/>
            <p:cNvCxnSpPr/>
            <p:nvPr/>
          </p:nvCxnSpPr>
          <p:spPr>
            <a:xfrm flipV="1">
              <a:off x="15367" y="4027"/>
              <a:ext cx="22" cy="3300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13237" y="4054"/>
              <a:ext cx="2155" cy="3282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15389" y="4027"/>
              <a:ext cx="1704" cy="1727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15121" y="3449"/>
              <a:ext cx="655" cy="68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6997" y="5461"/>
              <a:ext cx="655" cy="68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 flipH="1">
              <a:off x="12697" y="7097"/>
              <a:ext cx="868" cy="68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D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066" y="7251"/>
              <a:ext cx="655" cy="68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2000" i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</a:p>
          </p:txBody>
        </p:sp>
        <p:cxnSp>
          <p:nvCxnSpPr>
            <p:cNvPr id="2" name="直接连接符 1"/>
            <p:cNvCxnSpPr/>
            <p:nvPr/>
          </p:nvCxnSpPr>
          <p:spPr>
            <a:xfrm flipV="1">
              <a:off x="15392" y="5754"/>
              <a:ext cx="1701" cy="1588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3" name="直接连接符 2"/>
            <p:cNvCxnSpPr/>
            <p:nvPr/>
          </p:nvCxnSpPr>
          <p:spPr>
            <a:xfrm>
              <a:off x="13237" y="7342"/>
              <a:ext cx="2155" cy="0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16681" y="5573"/>
              <a:ext cx="197" cy="195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6696" y="5768"/>
              <a:ext cx="184" cy="189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15093" y="7015"/>
              <a:ext cx="243" cy="0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15108" y="7015"/>
              <a:ext cx="0" cy="340"/>
            </a:xfrm>
            <a:prstGeom prst="line">
              <a:avLst/>
            </a:prstGeom>
            <a:ln>
              <a:solidFill>
                <a:srgbClr val="FF0000"/>
              </a:solidFill>
            </a:ln>
            <a:effectLst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graphicFrame>
          <p:nvGraphicFramePr>
            <p:cNvPr id="30" name="对象 2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4673" y="5369"/>
            <a:ext cx="699" cy="6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" imgW="241300" imgH="215900" progId="Equation.DSMT4">
                    <p:embed/>
                  </p:oleObj>
                </mc:Choice>
                <mc:Fallback>
                  <p:oleObj r:id="rId2" imgW="241300" imgH="2159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4673" y="5369"/>
                          <a:ext cx="699" cy="628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2" name="对象 3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6602" y="4447"/>
            <a:ext cx="281" cy="5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88265" imgH="165100" progId="Equation.DSMT4">
                    <p:embed/>
                  </p:oleObj>
                </mc:Choice>
                <mc:Fallback>
                  <p:oleObj r:id="rId4" imgW="88265" imgH="165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6602" y="4447"/>
                          <a:ext cx="281" cy="52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对象 33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6241" y="6548"/>
            <a:ext cx="281" cy="5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88265" imgH="165100" progId="Equation.DSMT4">
                    <p:embed/>
                  </p:oleObj>
                </mc:Choice>
                <mc:Fallback>
                  <p:oleObj r:id="rId4" imgW="88265" imgH="165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6241" y="6548"/>
                          <a:ext cx="281" cy="52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对象 3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4158" y="7342"/>
            <a:ext cx="281" cy="5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4" imgW="88265" imgH="165100" progId="Equation.DSMT4">
                    <p:embed/>
                  </p:oleObj>
                </mc:Choice>
                <mc:Fallback>
                  <p:oleObj r:id="rId4" imgW="88265" imgH="165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4158" y="7342"/>
                          <a:ext cx="281" cy="52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" name="对象 39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3701" y="5089"/>
            <a:ext cx="662" cy="6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6" imgW="228600" imgH="228600" progId="Equation.DSMT4">
                    <p:embed/>
                  </p:oleObj>
                </mc:Choice>
                <mc:Fallback>
                  <p:oleObj r:id="rId6" imgW="2286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3701" y="5089"/>
                          <a:ext cx="662" cy="6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46" name="直接连接符 45"/>
            <p:cNvCxnSpPr/>
            <p:nvPr/>
          </p:nvCxnSpPr>
          <p:spPr>
            <a:xfrm flipH="1">
              <a:off x="13281" y="5744"/>
              <a:ext cx="3800" cy="1610"/>
            </a:xfrm>
            <a:prstGeom prst="line">
              <a:avLst/>
            </a:prstGeom>
            <a:effectLst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1040765" y="2644140"/>
            <a:ext cx="6524625" cy="533400"/>
            <a:chOff x="1639" y="4164"/>
            <a:chExt cx="10275" cy="840"/>
          </a:xfrm>
        </p:grpSpPr>
        <p:sp>
          <p:nvSpPr>
            <p:cNvPr id="50" name="Rectangle 16"/>
            <p:cNvSpPr>
              <a:spLocks noChangeArrowheads="1"/>
            </p:cNvSpPr>
            <p:nvPr/>
          </p:nvSpPr>
          <p:spPr bwMode="auto">
            <a:xfrm>
              <a:off x="1639" y="4263"/>
              <a:ext cx="8643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kumimoji="1"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解：</a:t>
              </a:r>
            </a:p>
          </p:txBody>
        </p:sp>
        <p:graphicFrame>
          <p:nvGraphicFramePr>
            <p:cNvPr id="51" name="对象 50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2784" y="4164"/>
            <a:ext cx="9131" cy="8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8" imgW="3048000" imgH="279400" progId="Equation.DSMT4">
                    <p:embed/>
                  </p:oleObj>
                </mc:Choice>
                <mc:Fallback>
                  <p:oleObj r:id="rId8" imgW="3048000" imgH="279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784" y="4164"/>
                          <a:ext cx="9131" cy="841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" name="组合 12"/>
          <p:cNvGrpSpPr/>
          <p:nvPr/>
        </p:nvGrpSpPr>
        <p:grpSpPr>
          <a:xfrm>
            <a:off x="2364740" y="3354070"/>
            <a:ext cx="5295265" cy="539115"/>
            <a:chOff x="3724" y="5282"/>
            <a:chExt cx="8339" cy="849"/>
          </a:xfrm>
        </p:grpSpPr>
        <p:graphicFrame>
          <p:nvGraphicFramePr>
            <p:cNvPr id="53" name="对象 5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3724" y="5345"/>
            <a:ext cx="5203" cy="7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0" imgW="1688465" imgH="254000" progId="Equation.DSMT4">
                    <p:embed/>
                  </p:oleObj>
                </mc:Choice>
                <mc:Fallback>
                  <p:oleObj r:id="rId10" imgW="1688465" imgH="2540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724" y="5345"/>
                          <a:ext cx="5203" cy="78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5" name="对象 54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8947" y="5282"/>
            <a:ext cx="2029" cy="7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2" imgW="685800" imgH="266700" progId="Equation.DSMT4">
                    <p:embed/>
                  </p:oleObj>
                </mc:Choice>
                <mc:Fallback>
                  <p:oleObj r:id="rId12" imgW="685800" imgH="266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8947" y="5282"/>
                          <a:ext cx="2029" cy="79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7" name="对象 56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995" y="5447"/>
            <a:ext cx="1068" cy="55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14" imgW="342900" imgH="177165" progId="Equation.DSMT4">
                    <p:embed/>
                  </p:oleObj>
                </mc:Choice>
                <mc:Fallback>
                  <p:oleObj r:id="rId14" imgW="342900" imgH="1771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10995" y="5447"/>
                          <a:ext cx="1068" cy="55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组合 13"/>
          <p:cNvGrpSpPr/>
          <p:nvPr/>
        </p:nvGrpSpPr>
        <p:grpSpPr>
          <a:xfrm>
            <a:off x="1041400" y="4149090"/>
            <a:ext cx="6523355" cy="791210"/>
            <a:chOff x="1640" y="6534"/>
            <a:chExt cx="10273" cy="1246"/>
          </a:xfrm>
        </p:grpSpPr>
        <p:graphicFrame>
          <p:nvGraphicFramePr>
            <p:cNvPr id="59" name="对象 58"/>
            <p:cNvGraphicFramePr>
              <a:graphicFrameLocks noChangeAspect="1"/>
            </p:cNvGraphicFramePr>
            <p:nvPr/>
          </p:nvGraphicFramePr>
          <p:xfrm>
            <a:off x="1640" y="6562"/>
            <a:ext cx="5027" cy="11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6" imgW="1955800" imgH="419100" progId="Equation.DSMT4">
                    <p:embed/>
                  </p:oleObj>
                </mc:Choice>
                <mc:Fallback>
                  <p:oleObj name="Equation" r:id="rId16" imgW="1955800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1640" y="6562"/>
                          <a:ext cx="5027" cy="11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0" name="对象 59"/>
            <p:cNvGraphicFramePr>
              <a:graphicFrameLocks noChangeAspect="1"/>
            </p:cNvGraphicFramePr>
            <p:nvPr/>
          </p:nvGraphicFramePr>
          <p:xfrm>
            <a:off x="6668" y="6534"/>
            <a:ext cx="3541" cy="12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8" imgW="1435100" imgH="457200" progId="Equation.DSMT4">
                    <p:embed/>
                  </p:oleObj>
                </mc:Choice>
                <mc:Fallback>
                  <p:oleObj name="Equation" r:id="rId18" imgW="1435100" imgH="457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9"/>
                        <a:stretch>
                          <a:fillRect/>
                        </a:stretch>
                      </p:blipFill>
                      <p:spPr>
                        <a:xfrm>
                          <a:off x="6668" y="6534"/>
                          <a:ext cx="3541" cy="12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2" name="对象 6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0275" y="6924"/>
            <a:ext cx="1638" cy="5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0" imgW="571500" imgH="177165" progId="Equation.DSMT4">
                    <p:embed/>
                  </p:oleObj>
                </mc:Choice>
                <mc:Fallback>
                  <p:oleObj r:id="rId20" imgW="571500" imgH="177165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1"/>
                        <a:stretch>
                          <a:fillRect/>
                        </a:stretch>
                      </p:blipFill>
                      <p:spPr>
                        <a:xfrm>
                          <a:off x="10275" y="6924"/>
                          <a:ext cx="1638" cy="51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4" name="对象 6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1041346" y="5246688"/>
          <a:ext cx="1867068" cy="4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2" imgW="990600" imgH="228600" progId="Equation.DSMT4">
                  <p:embed/>
                </p:oleObj>
              </mc:Choice>
              <mc:Fallback>
                <p:oleObj r:id="rId22" imgW="990600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041346" y="5246688"/>
                        <a:ext cx="1867068" cy="432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5" name="组合 44"/>
          <p:cNvGrpSpPr/>
          <p:nvPr/>
        </p:nvGrpSpPr>
        <p:grpSpPr>
          <a:xfrm>
            <a:off x="1031240" y="1243965"/>
            <a:ext cx="9778365" cy="1198880"/>
            <a:chOff x="565" y="591"/>
            <a:chExt cx="15399" cy="1888"/>
          </a:xfrm>
        </p:grpSpPr>
        <p:grpSp>
          <p:nvGrpSpPr>
            <p:cNvPr id="23" name="组合 22"/>
            <p:cNvGrpSpPr/>
            <p:nvPr/>
          </p:nvGrpSpPr>
          <p:grpSpPr>
            <a:xfrm>
              <a:off x="565" y="591"/>
              <a:ext cx="15399" cy="1888"/>
              <a:chOff x="874" y="1026"/>
              <a:chExt cx="15399" cy="1888"/>
            </a:xfrm>
          </p:grpSpPr>
          <p:sp>
            <p:nvSpPr>
              <p:cNvPr id="24" name="Rectangle 16"/>
              <p:cNvSpPr>
                <a:spLocks noChangeArrowheads="1"/>
              </p:cNvSpPr>
              <p:nvPr/>
            </p:nvSpPr>
            <p:spPr bwMode="auto">
              <a:xfrm>
                <a:off x="874" y="1026"/>
                <a:ext cx="15399" cy="1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indent="0" algn="l" fontAlgn="auto">
                  <a:lnSpc>
                    <a:spcPct val="150000"/>
                  </a:lnSpc>
                </a:pPr>
                <a:r>
                  <a:rPr kumimoji="1" lang="zh-CN" altLang="en-US" sz="24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例</a:t>
                </a:r>
                <a:r>
                  <a:rPr kumimoji="1" lang="en-US" altLang="zh-CN" sz="24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kumimoji="1" lang="zh-CN" altLang="en-US" sz="24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：</a:t>
                </a:r>
                <a:r>
                  <a:rPr kumimoji="1" lang="zh-CN" altLang="en-US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如图所示，古希腊数学家</a:t>
                </a:r>
                <a:r>
                  <a:rPr kumimoji="1"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Theaetus</a:t>
                </a:r>
                <a:r>
                  <a:rPr kumimoji="1" lang="zh-CN" altLang="en-US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用来构造无理数     ，    ，   </a:t>
                </a:r>
                <a:r>
                  <a:rPr kumimoji="1"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……</a:t>
                </a:r>
                <a:r>
                  <a:rPr kumimoji="1" lang="zh-CN" altLang="en-US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，试计算图中线段</a:t>
                </a:r>
                <a:r>
                  <a:rPr kumimoji="1" lang="en-US" altLang="zh-CN" sz="2400" i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BD</a:t>
                </a:r>
                <a:r>
                  <a:rPr kumimoji="1" lang="zh-CN" altLang="en-US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的长度（精确到</a:t>
                </a:r>
                <a:r>
                  <a:rPr kumimoji="1"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0.1</a:t>
                </a:r>
                <a:r>
                  <a:rPr kumimoji="1" lang="zh-CN" altLang="en-US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）及           的大小（精确到</a:t>
                </a:r>
                <a:r>
                  <a:rPr kumimoji="1"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kumimoji="1" lang="zh-CN" altLang="en-US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°）</a:t>
                </a:r>
                <a:r>
                  <a:rPr kumimoji="1" lang="en-US" altLang="zh-CN" sz="240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</a:p>
            </p:txBody>
          </p:sp>
          <p:graphicFrame>
            <p:nvGraphicFramePr>
              <p:cNvPr id="25" name="对象 24">
                <a:hlinkClick r:id="" action="ppaction://ole?verb=0"/>
              </p:cNvPr>
              <p:cNvGraphicFramePr>
                <a:graphicFrameLocks noChangeAspect="1"/>
              </p:cNvGraphicFramePr>
              <p:nvPr/>
            </p:nvGraphicFramePr>
            <p:xfrm>
              <a:off x="12534" y="1300"/>
              <a:ext cx="695" cy="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r:id="rId24" imgW="241300" imgH="215900" progId="Equation.DSMT4">
                      <p:embed/>
                    </p:oleObj>
                  </mc:Choice>
                  <mc:Fallback>
                    <p:oleObj r:id="rId24" imgW="241300" imgH="2159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12534" y="1300"/>
                            <a:ext cx="695" cy="62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26" name="对象 25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3199" y="897"/>
            <a:ext cx="622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5" imgW="228600" imgH="228600" progId="Equation.DSMT4">
                    <p:embed/>
                  </p:oleObj>
                </mc:Choice>
                <mc:Fallback>
                  <p:oleObj r:id="rId25" imgW="2286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13199" y="897"/>
                          <a:ext cx="622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" name="对象 27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4066" y="889"/>
            <a:ext cx="622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7" imgW="228600" imgH="228600" progId="Equation.DSMT4">
                    <p:embed/>
                  </p:oleObj>
                </mc:Choice>
                <mc:Fallback>
                  <p:oleObj r:id="rId27" imgW="2286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14066" y="889"/>
                          <a:ext cx="622" cy="62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3" name="对象 42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9699" y="1822"/>
            <a:ext cx="1254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r:id="rId29" imgW="457200" imgH="165100" progId="Equation.DSMT4">
                    <p:embed/>
                  </p:oleObj>
                </mc:Choice>
                <mc:Fallback>
                  <p:oleObj r:id="rId29" imgW="457200" imgH="165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0"/>
                        <a:stretch>
                          <a:fillRect/>
                        </a:stretch>
                      </p:blipFill>
                      <p:spPr>
                        <a:xfrm>
                          <a:off x="9699" y="1822"/>
                          <a:ext cx="1254" cy="45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136370" y="1173486"/>
            <a:ext cx="9966687" cy="1294124"/>
            <a:chOff x="2496" y="2111"/>
            <a:chExt cx="15696" cy="2038"/>
          </a:xfrm>
        </p:grpSpPr>
        <p:sp>
          <p:nvSpPr>
            <p:cNvPr id="5" name="TextBox 2"/>
            <p:cNvSpPr txBox="1"/>
            <p:nvPr/>
          </p:nvSpPr>
          <p:spPr>
            <a:xfrm>
              <a:off x="2496" y="2111"/>
              <a:ext cx="15696" cy="18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0" algn="l" fontAlgn="auto">
                <a:lnSpc>
                  <a:spcPct val="150000"/>
                </a:lnSpc>
                <a:defRPr/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例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在△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ABC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中，三个角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所对的边分别是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，已知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是锐角，且              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</a:t>
              </a:r>
            </a:p>
          </p:txBody>
        </p:sp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4602" y="2993"/>
            <a:ext cx="2266" cy="11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812800" imgH="393700" progId="Equation.DSMT4">
                    <p:embed/>
                  </p:oleObj>
                </mc:Choice>
                <mc:Fallback>
                  <p:oleObj name="Equation" r:id="rId2" imgW="8128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602" y="2993"/>
                          <a:ext cx="2266" cy="11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组合 10"/>
          <p:cNvGrpSpPr/>
          <p:nvPr/>
        </p:nvGrpSpPr>
        <p:grpSpPr>
          <a:xfrm>
            <a:off x="1136370" y="2555240"/>
            <a:ext cx="5842635" cy="460375"/>
            <a:chOff x="1270671" y="1023625"/>
            <a:chExt cx="5842475" cy="460375"/>
          </a:xfrm>
        </p:grpSpPr>
        <p:sp>
          <p:nvSpPr>
            <p:cNvPr id="13" name="TextBox 2"/>
            <p:cNvSpPr txBox="1"/>
            <p:nvPr/>
          </p:nvSpPr>
          <p:spPr>
            <a:xfrm>
              <a:off x="1270671" y="1023625"/>
              <a:ext cx="5842475" cy="4603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lnSpc>
                  <a:spcPct val="100000"/>
                </a:lnSpc>
                <a:defRPr/>
              </a:pP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）若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                    ，求实数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m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的值；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4" name="对象 13"/>
            <p:cNvGraphicFramePr>
              <a:graphicFrameLocks noChangeAspect="1"/>
            </p:cNvGraphicFramePr>
            <p:nvPr/>
          </p:nvGraphicFramePr>
          <p:xfrm>
            <a:off x="2472057" y="1051565"/>
            <a:ext cx="1953207" cy="3714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130300" imgH="203200" progId="Equation.DSMT4">
                    <p:embed/>
                  </p:oleObj>
                </mc:Choice>
                <mc:Fallback>
                  <p:oleObj name="Equation" r:id="rId4" imgW="11303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472057" y="1051565"/>
                          <a:ext cx="1953207" cy="37147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8" name="组合 17"/>
          <p:cNvGrpSpPr/>
          <p:nvPr/>
        </p:nvGrpSpPr>
        <p:grpSpPr>
          <a:xfrm>
            <a:off x="1136370" y="3168015"/>
            <a:ext cx="5944235" cy="470535"/>
            <a:chOff x="1579907" y="2004449"/>
            <a:chExt cx="5944072" cy="470786"/>
          </a:xfrm>
        </p:grpSpPr>
        <p:sp>
          <p:nvSpPr>
            <p:cNvPr id="19" name="TextBox 2"/>
            <p:cNvSpPr txBox="1"/>
            <p:nvPr/>
          </p:nvSpPr>
          <p:spPr>
            <a:xfrm>
              <a:off x="1579907" y="2014614"/>
              <a:ext cx="5944072" cy="4606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lnSpc>
                  <a:spcPct val="100000"/>
                </a:lnSpc>
                <a:defRPr/>
              </a:pP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）若           ，求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△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ABC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面积的最大值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20" name="对象 19"/>
            <p:cNvGraphicFramePr>
              <a:graphicFrameLocks noChangeAspect="1"/>
            </p:cNvGraphicFramePr>
            <p:nvPr/>
          </p:nvGraphicFramePr>
          <p:xfrm>
            <a:off x="2739386" y="2004449"/>
            <a:ext cx="815467" cy="432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457200" imgH="228600" progId="Equation.DSMT4">
                    <p:embed/>
                  </p:oleObj>
                </mc:Choice>
                <mc:Fallback>
                  <p:oleObj name="Equation" r:id="rId6" imgW="4572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739386" y="2004449"/>
                          <a:ext cx="815467" cy="432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8" name="组合 37"/>
          <p:cNvGrpSpPr/>
          <p:nvPr/>
        </p:nvGrpSpPr>
        <p:grpSpPr>
          <a:xfrm>
            <a:off x="1136333" y="3769995"/>
            <a:ext cx="7455535" cy="739140"/>
            <a:chOff x="2361" y="4629"/>
            <a:chExt cx="11741" cy="1164"/>
          </a:xfrm>
        </p:grpSpPr>
        <p:sp>
          <p:nvSpPr>
            <p:cNvPr id="27" name="TextBox 2"/>
            <p:cNvSpPr txBox="1"/>
            <p:nvPr/>
          </p:nvSpPr>
          <p:spPr>
            <a:xfrm>
              <a:off x="2361" y="4833"/>
              <a:ext cx="11741" cy="7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lnSpc>
                  <a:spcPct val="100000"/>
                </a:lnSpc>
                <a:defRPr/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解：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由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是锐角，且      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   ，得 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， 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32" name="对象 31"/>
            <p:cNvGraphicFramePr>
              <a:graphicFrameLocks noChangeAspect="1"/>
            </p:cNvGraphicFramePr>
            <p:nvPr/>
          </p:nvGraphicFramePr>
          <p:xfrm>
            <a:off x="6671" y="4630"/>
            <a:ext cx="2266" cy="11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812800" imgH="393700" progId="Equation.DSMT4">
                    <p:embed/>
                  </p:oleObj>
                </mc:Choice>
                <mc:Fallback>
                  <p:oleObj name="Equation" r:id="rId2" imgW="8128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671" y="4630"/>
                          <a:ext cx="2266" cy="11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4" name="对象 33"/>
            <p:cNvGraphicFramePr>
              <a:graphicFrameLocks noChangeAspect="1"/>
            </p:cNvGraphicFramePr>
            <p:nvPr/>
          </p:nvGraphicFramePr>
          <p:xfrm>
            <a:off x="10092" y="4636"/>
            <a:ext cx="1630" cy="11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4020800" imgH="9448800" progId="Equation.DSMT4">
                    <p:embed/>
                  </p:oleObj>
                </mc:Choice>
                <mc:Fallback>
                  <p:oleObj name="Equation" r:id="rId8" imgW="14020800" imgH="9448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0092" y="4636"/>
                          <a:ext cx="1630" cy="115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" name="对象 35"/>
            <p:cNvGraphicFramePr>
              <a:graphicFrameLocks noChangeAspect="1"/>
            </p:cNvGraphicFramePr>
            <p:nvPr/>
          </p:nvGraphicFramePr>
          <p:xfrm>
            <a:off x="12197" y="4629"/>
            <a:ext cx="1132" cy="115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9753600" imgH="9448800" progId="Equation.DSMT4">
                    <p:embed/>
                  </p:oleObj>
                </mc:Choice>
                <mc:Fallback>
                  <p:oleObj name="Equation" r:id="rId10" imgW="9753600" imgH="9448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12197" y="4629"/>
                          <a:ext cx="1132" cy="115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" name="组合 1"/>
          <p:cNvGrpSpPr/>
          <p:nvPr/>
        </p:nvGrpSpPr>
        <p:grpSpPr>
          <a:xfrm>
            <a:off x="1136650" y="4645025"/>
            <a:ext cx="6812280" cy="1556385"/>
            <a:chOff x="1790" y="7315"/>
            <a:chExt cx="10728" cy="2451"/>
          </a:xfrm>
        </p:grpSpPr>
        <p:grpSp>
          <p:nvGrpSpPr>
            <p:cNvPr id="45" name="组合 44"/>
            <p:cNvGrpSpPr/>
            <p:nvPr/>
          </p:nvGrpSpPr>
          <p:grpSpPr>
            <a:xfrm>
              <a:off x="1790" y="7315"/>
              <a:ext cx="10729" cy="1134"/>
              <a:chOff x="2201" y="5379"/>
              <a:chExt cx="10729" cy="1134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2201" y="5586"/>
                <a:ext cx="10729" cy="725"/>
                <a:chOff x="1270671" y="1023625"/>
                <a:chExt cx="6812729" cy="460375"/>
              </a:xfrm>
            </p:grpSpPr>
            <p:sp>
              <p:nvSpPr>
                <p:cNvPr id="40" name="TextBox 2"/>
                <p:cNvSpPr txBox="1"/>
                <p:nvPr/>
              </p:nvSpPr>
              <p:spPr>
                <a:xfrm>
                  <a:off x="1270671" y="1023625"/>
                  <a:ext cx="6812729" cy="460375"/>
                </a:xfrm>
                <a:prstGeom prst="rect">
                  <a:avLst/>
                </a:prstGeom>
                <a:noFill/>
              </p:spPr>
              <p:txBody>
                <a:bodyPr wrap="square">
                  <a:spAutoFit/>
                </a:bodyPr>
                <a:lstStyle/>
                <a:p>
                  <a:pPr algn="l">
                    <a:lnSpc>
                      <a:spcPct val="100000"/>
                    </a:lnSpc>
                    <a:defRPr/>
                  </a:pPr>
                  <a:r>
                    <a:rPr lang="zh-CN" altLang="en-US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（</a:t>
                  </a:r>
                  <a:r>
                    <a:rPr lang="en-US" alt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1</a:t>
                  </a:r>
                  <a:r>
                    <a:rPr lang="zh-CN" altLang="en-US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）若</a:t>
                  </a:r>
                  <a:r>
                    <a:rPr lang="en-US" alt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 </a:t>
                  </a:r>
                  <a:r>
                    <a:rPr lang="zh-CN" altLang="en-US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                          ，</a:t>
                  </a:r>
                  <a:r>
                    <a:rPr 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则</a:t>
                  </a:r>
                  <a:r>
                    <a:rPr lang="en-US" alt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  </a:t>
                  </a:r>
                  <a:r>
                    <a:rPr 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                               </a:t>
                  </a:r>
                  <a:r>
                    <a:rPr lang="en-US" altLang="zh-CN" sz="2400">
                      <a:solidFill>
                        <a:srgbClr val="000000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Times New Roman" panose="02020603050405020304" pitchFamily="18" charset="0"/>
                    </a:rPr>
                    <a:t>.</a:t>
                  </a:r>
                </a:p>
              </p:txBody>
            </p:sp>
            <p:graphicFrame>
              <p:nvGraphicFramePr>
                <p:cNvPr id="41" name="对象 40"/>
                <p:cNvGraphicFramePr>
                  <a:graphicFrameLocks noChangeAspect="1"/>
                </p:cNvGraphicFramePr>
                <p:nvPr/>
              </p:nvGraphicFramePr>
              <p:xfrm>
                <a:off x="2505714" y="1033140"/>
                <a:ext cx="1953207" cy="371475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2" imgW="1130300" imgH="203200" progId="Equation.DSMT4">
                        <p:embed/>
                      </p:oleObj>
                    </mc:Choice>
                    <mc:Fallback>
                      <p:oleObj name="Equation" r:id="rId12" imgW="1130300" imgH="2032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2505714" y="1033140"/>
                              <a:ext cx="1953207" cy="371475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graphicFrame>
            <p:nvGraphicFramePr>
              <p:cNvPr id="43" name="对象 42"/>
              <p:cNvGraphicFramePr>
                <a:graphicFrameLocks noChangeAspect="1"/>
              </p:cNvGraphicFramePr>
              <p:nvPr/>
            </p:nvGraphicFramePr>
            <p:xfrm>
              <a:off x="8349" y="5379"/>
              <a:ext cx="3745" cy="113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3" imgW="1524000" imgH="419100" progId="Equation.DSMT4">
                      <p:embed/>
                    </p:oleObj>
                  </mc:Choice>
                  <mc:Fallback>
                    <p:oleObj name="Equation" r:id="rId13" imgW="1524000" imgH="4191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4"/>
                          <a:stretch>
                            <a:fillRect/>
                          </a:stretch>
                        </p:blipFill>
                        <p:spPr>
                          <a:xfrm>
                            <a:off x="8349" y="5379"/>
                            <a:ext cx="3745" cy="113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46" name="对象 45"/>
            <p:cNvGraphicFramePr>
              <a:graphicFrameLocks noChangeAspect="1"/>
            </p:cNvGraphicFramePr>
            <p:nvPr/>
          </p:nvGraphicFramePr>
          <p:xfrm>
            <a:off x="3100" y="8690"/>
            <a:ext cx="1577" cy="10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5" imgW="634365" imgH="393700" progId="Equation.DSMT4">
                    <p:embed/>
                  </p:oleObj>
                </mc:Choice>
                <mc:Fallback>
                  <p:oleObj name="Equation" r:id="rId15" imgW="634365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3100" y="8690"/>
                          <a:ext cx="1577" cy="107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8" name="对象 47"/>
            <p:cNvGraphicFramePr>
              <a:graphicFrameLocks noChangeAspect="1"/>
            </p:cNvGraphicFramePr>
            <p:nvPr/>
          </p:nvGraphicFramePr>
          <p:xfrm>
            <a:off x="5301" y="8921"/>
            <a:ext cx="1510" cy="6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7" imgW="558800" imgH="203200" progId="Equation.DSMT4">
                    <p:embed/>
                  </p:oleObj>
                </mc:Choice>
                <mc:Fallback>
                  <p:oleObj name="Equation" r:id="rId17" imgW="558800" imgH="20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5301" y="8921"/>
                          <a:ext cx="1510" cy="6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136968" y="3159443"/>
            <a:ext cx="6317615" cy="1298575"/>
            <a:chOff x="1171" y="2245"/>
            <a:chExt cx="9949" cy="2045"/>
          </a:xfrm>
        </p:grpSpPr>
        <p:grpSp>
          <p:nvGrpSpPr>
            <p:cNvPr id="18" name="组合 17"/>
            <p:cNvGrpSpPr/>
            <p:nvPr/>
          </p:nvGrpSpPr>
          <p:grpSpPr>
            <a:xfrm>
              <a:off x="1171" y="2245"/>
              <a:ext cx="9949" cy="2045"/>
              <a:chOff x="1270671" y="952188"/>
              <a:chExt cx="6317442" cy="1298575"/>
            </a:xfrm>
          </p:grpSpPr>
          <p:sp>
            <p:nvSpPr>
              <p:cNvPr id="19" name="TextBox 2"/>
              <p:cNvSpPr txBox="1"/>
              <p:nvPr/>
            </p:nvSpPr>
            <p:spPr>
              <a:xfrm>
                <a:off x="1270671" y="1051883"/>
                <a:ext cx="6317442" cy="11988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defRPr/>
                </a:pP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                        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endPara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defRPr/>
                </a:pPr>
                <a:r>
                  <a:rPr lang="en-US" altLang="zh-CN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                                                        </a:t>
                </a:r>
                <a:r>
                  <a:rPr lang="zh-CN" altLang="en-US" sz="24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</a:p>
            </p:txBody>
          </p:sp>
          <p:graphicFrame>
            <p:nvGraphicFramePr>
              <p:cNvPr id="20" name="对象 19"/>
              <p:cNvGraphicFramePr>
                <a:graphicFrameLocks noChangeAspect="1"/>
              </p:cNvGraphicFramePr>
              <p:nvPr/>
            </p:nvGraphicFramePr>
            <p:xfrm>
              <a:off x="2144725" y="952188"/>
              <a:ext cx="2369574" cy="7920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2" imgW="32918400" imgH="10363200" progId="Equation.DSMT4">
                      <p:embed/>
                    </p:oleObj>
                  </mc:Choice>
                  <mc:Fallback>
                    <p:oleObj name="Equation" r:id="rId2" imgW="32918400" imgH="103632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2144725" y="952188"/>
                            <a:ext cx="2369574" cy="792000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6" name="对象 15"/>
            <p:cNvGraphicFramePr>
              <a:graphicFrameLocks noChangeAspect="1"/>
            </p:cNvGraphicFramePr>
            <p:nvPr/>
          </p:nvGraphicFramePr>
          <p:xfrm>
            <a:off x="2525" y="3558"/>
            <a:ext cx="5497" cy="71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866900" imgH="228600" progId="Equation.DSMT4">
                    <p:embed/>
                  </p:oleObj>
                </mc:Choice>
                <mc:Fallback>
                  <p:oleObj name="Equation" r:id="rId4" imgW="18669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525" y="3558"/>
                          <a:ext cx="5497" cy="71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" name="对象 28"/>
            <p:cNvGraphicFramePr>
              <a:graphicFrameLocks noChangeAspect="1"/>
            </p:cNvGraphicFramePr>
            <p:nvPr/>
          </p:nvGraphicFramePr>
          <p:xfrm>
            <a:off x="8520" y="3469"/>
            <a:ext cx="2106" cy="7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673100" imgH="228600" progId="Equation.DSMT4">
                    <p:embed/>
                  </p:oleObj>
                </mc:Choice>
                <mc:Fallback>
                  <p:oleObj name="Equation" r:id="rId6" imgW="6731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8520" y="3469"/>
                          <a:ext cx="2106" cy="76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1" name="对象 30"/>
          <p:cNvGraphicFramePr>
            <a:graphicFrameLocks noChangeAspect="1"/>
          </p:cNvGraphicFramePr>
          <p:nvPr/>
        </p:nvGraphicFramePr>
        <p:xfrm>
          <a:off x="1346518" y="4582473"/>
          <a:ext cx="4493284" cy="79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2552700" imgH="431800" progId="Equation.DSMT4">
                  <p:embed/>
                </p:oleObj>
              </mc:Choice>
              <mc:Fallback>
                <p:oleObj name="Equation" r:id="rId8" imgW="2552700" imgH="4318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46518" y="4582473"/>
                        <a:ext cx="4493284" cy="79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2" name="组合 41"/>
          <p:cNvGrpSpPr/>
          <p:nvPr/>
        </p:nvGrpSpPr>
        <p:grpSpPr>
          <a:xfrm>
            <a:off x="1346677" y="5562466"/>
            <a:ext cx="5172710" cy="714375"/>
            <a:chOff x="1917" y="6119"/>
            <a:chExt cx="8146" cy="1125"/>
          </a:xfrm>
        </p:grpSpPr>
        <p:sp>
          <p:nvSpPr>
            <p:cNvPr id="35" name="TextBox 2"/>
            <p:cNvSpPr txBox="1"/>
            <p:nvPr/>
          </p:nvSpPr>
          <p:spPr>
            <a:xfrm>
              <a:off x="1917" y="6152"/>
              <a:ext cx="8146" cy="95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lnSpc>
                  <a:spcPct val="140000"/>
                </a:lnSpc>
                <a:defRPr/>
              </a:pPr>
              <a:r>
                <a:rPr 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即所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求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△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ABC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面积的最大值是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40" name="对象 39"/>
            <p:cNvGraphicFramePr>
              <a:graphicFrameLocks noChangeAspect="1"/>
            </p:cNvGraphicFramePr>
            <p:nvPr/>
          </p:nvGraphicFramePr>
          <p:xfrm>
            <a:off x="8458" y="6119"/>
            <a:ext cx="792" cy="11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316865" imgH="431800" progId="Equation.DSMT4">
                    <p:embed/>
                  </p:oleObj>
                </mc:Choice>
                <mc:Fallback>
                  <p:oleObj name="Equation" r:id="rId10" imgW="316865" imgH="431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8458" y="6119"/>
                          <a:ext cx="792" cy="11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" name="组合 29"/>
          <p:cNvGrpSpPr/>
          <p:nvPr/>
        </p:nvGrpSpPr>
        <p:grpSpPr>
          <a:xfrm>
            <a:off x="1136370" y="1173486"/>
            <a:ext cx="9966687" cy="1294124"/>
            <a:chOff x="2496" y="2111"/>
            <a:chExt cx="15696" cy="2038"/>
          </a:xfrm>
        </p:grpSpPr>
        <p:sp>
          <p:nvSpPr>
            <p:cNvPr id="32" name="TextBox 2"/>
            <p:cNvSpPr txBox="1"/>
            <p:nvPr/>
          </p:nvSpPr>
          <p:spPr>
            <a:xfrm>
              <a:off x="2496" y="2111"/>
              <a:ext cx="15696" cy="188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indent="0" algn="l" fontAlgn="auto">
                <a:lnSpc>
                  <a:spcPct val="150000"/>
                </a:lnSpc>
                <a:defRPr/>
              </a:pP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例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在△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ABC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中，三个角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所对的边分别是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b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，已知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A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是锐角，且                  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</a:t>
              </a:r>
            </a:p>
          </p:txBody>
        </p:sp>
        <p:graphicFrame>
          <p:nvGraphicFramePr>
            <p:cNvPr id="34" name="对象 33"/>
            <p:cNvGraphicFramePr>
              <a:graphicFrameLocks noChangeAspect="1"/>
            </p:cNvGraphicFramePr>
            <p:nvPr/>
          </p:nvGraphicFramePr>
          <p:xfrm>
            <a:off x="4602" y="2993"/>
            <a:ext cx="2266" cy="11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812800" imgH="393700" progId="Equation.DSMT4">
                    <p:embed/>
                  </p:oleObj>
                </mc:Choice>
                <mc:Fallback>
                  <p:oleObj name="Equation" r:id="rId12" imgW="812800" imgH="3937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602" y="2993"/>
                          <a:ext cx="2266" cy="115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7" name="组合 36"/>
          <p:cNvGrpSpPr/>
          <p:nvPr/>
        </p:nvGrpSpPr>
        <p:grpSpPr>
          <a:xfrm>
            <a:off x="1136370" y="2543175"/>
            <a:ext cx="5944235" cy="470535"/>
            <a:chOff x="1579907" y="2004449"/>
            <a:chExt cx="5944072" cy="470786"/>
          </a:xfrm>
        </p:grpSpPr>
        <p:sp>
          <p:nvSpPr>
            <p:cNvPr id="39" name="TextBox 2"/>
            <p:cNvSpPr txBox="1"/>
            <p:nvPr/>
          </p:nvSpPr>
          <p:spPr>
            <a:xfrm>
              <a:off x="1579907" y="2014614"/>
              <a:ext cx="5944072" cy="46062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l">
                <a:lnSpc>
                  <a:spcPct val="100000"/>
                </a:lnSpc>
                <a:defRPr/>
              </a:pP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（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）若           ，求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△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ABC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面积的最大值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41" name="对象 40"/>
            <p:cNvGraphicFramePr>
              <a:graphicFrameLocks noChangeAspect="1"/>
            </p:cNvGraphicFramePr>
            <p:nvPr/>
          </p:nvGraphicFramePr>
          <p:xfrm>
            <a:off x="2739386" y="2004449"/>
            <a:ext cx="815467" cy="432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4" imgW="457200" imgH="228600" progId="Equation.DSMT4">
                    <p:embed/>
                  </p:oleObj>
                </mc:Choice>
                <mc:Fallback>
                  <p:oleObj name="Equation" r:id="rId14" imgW="457200" imgH="2286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2739386" y="2004449"/>
                          <a:ext cx="815467" cy="4320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5" name="组合 44"/>
          <p:cNvGrpSpPr/>
          <p:nvPr/>
        </p:nvGrpSpPr>
        <p:grpSpPr>
          <a:xfrm>
            <a:off x="7655006" y="2008547"/>
            <a:ext cx="3522654" cy="2913975"/>
            <a:chOff x="11975" y="6491"/>
            <a:chExt cx="5547" cy="4589"/>
          </a:xfrm>
        </p:grpSpPr>
        <p:grpSp>
          <p:nvGrpSpPr>
            <p:cNvPr id="12" name="组合 11"/>
            <p:cNvGrpSpPr/>
            <p:nvPr/>
          </p:nvGrpSpPr>
          <p:grpSpPr>
            <a:xfrm>
              <a:off x="11975" y="6491"/>
              <a:ext cx="5547" cy="4589"/>
              <a:chOff x="11429" y="1363"/>
              <a:chExt cx="5547" cy="4589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11429" y="1363"/>
                <a:ext cx="5547" cy="3618"/>
                <a:chOff x="6542806" y="1664825"/>
                <a:chExt cx="2474980" cy="1468900"/>
              </a:xfrm>
            </p:grpSpPr>
            <p:grpSp>
              <p:nvGrpSpPr>
                <p:cNvPr id="2" name="Group 96"/>
                <p:cNvGrpSpPr/>
                <p:nvPr/>
              </p:nvGrpSpPr>
              <p:grpSpPr>
                <a:xfrm>
                  <a:off x="6717779" y="1854200"/>
                  <a:ext cx="2154237" cy="1279525"/>
                  <a:chOff x="897" y="1168"/>
                  <a:chExt cx="1357" cy="806"/>
                </a:xfrm>
              </p:grpSpPr>
              <p:grpSp>
                <p:nvGrpSpPr>
                  <p:cNvPr id="3" name="Group 97"/>
                  <p:cNvGrpSpPr/>
                  <p:nvPr/>
                </p:nvGrpSpPr>
                <p:grpSpPr>
                  <a:xfrm>
                    <a:off x="897" y="1168"/>
                    <a:ext cx="1357" cy="806"/>
                    <a:chOff x="670" y="1124"/>
                    <a:chExt cx="1357" cy="806"/>
                  </a:xfrm>
                </p:grpSpPr>
                <p:sp>
                  <p:nvSpPr>
                    <p:cNvPr id="5" name="AutoShape 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70" y="1124"/>
                      <a:ext cx="1357" cy="680"/>
                    </a:xfrm>
                    <a:prstGeom prst="triangle">
                      <a:avLst>
                        <a:gd name="adj" fmla="val 32833"/>
                      </a:avLst>
                    </a:prstGeom>
                    <a:solidFill>
                      <a:srgbClr val="00B0F0"/>
                    </a:solidFill>
                    <a:ln w="9525">
                      <a:noFill/>
                      <a:miter lim="800000"/>
                    </a:ln>
                  </p:spPr>
                  <p:txBody>
                    <a:bodyPr wrap="none" anchor="ctr"/>
                    <a:lstStyle/>
                    <a:p>
                      <a:endParaRPr lang="zh-CN" altLang="en-US" sz="2000"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p:txBody>
                </p:sp>
                <p:sp>
                  <p:nvSpPr>
                    <p:cNvPr id="7" name="Text Box 10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533" y="1324"/>
                      <a:ext cx="137" cy="16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a</a:t>
                      </a:r>
                    </a:p>
                  </p:txBody>
                </p:sp>
                <p:sp>
                  <p:nvSpPr>
                    <p:cNvPr id="8" name="Text Box 10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76" y="1352"/>
                      <a:ext cx="137" cy="16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</a:t>
                      </a:r>
                    </a:p>
                  </p:txBody>
                </p:sp>
                <p:sp>
                  <p:nvSpPr>
                    <p:cNvPr id="11" name="Text Box 10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228" y="1769"/>
                      <a:ext cx="131" cy="16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wrap="none">
                      <a:spAutoFit/>
                    </a:bodyPr>
                    <a:lstStyle>
                      <a:lvl1pPr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eaLnBrk="1" hangingPunct="1"/>
                      <a:r>
                        <a:rPr lang="en-US" altLang="zh-CN" sz="2000" i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</a:t>
                      </a:r>
                    </a:p>
                  </p:txBody>
                </p:sp>
              </p:grpSp>
              <p:sp>
                <p:nvSpPr>
                  <p:cNvPr id="4" name="Arc 105"/>
                  <p:cNvSpPr/>
                  <p:nvPr/>
                </p:nvSpPr>
                <p:spPr bwMode="auto">
                  <a:xfrm>
                    <a:off x="975" y="1752"/>
                    <a:ext cx="91" cy="90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91 w 21600"/>
                      <a:gd name="T3" fmla="*/ 90 h 21600"/>
                      <a:gd name="T4" fmla="*/ 0 w 21600"/>
                      <a:gd name="T5" fmla="*/ 90 h 21600"/>
                      <a:gd name="T6" fmla="*/ 0 60000 65536"/>
                      <a:gd name="T7" fmla="*/ 0 60000 65536"/>
                      <a:gd name="T8" fmla="*/ 0 60000 65536"/>
                      <a:gd name="T9" fmla="*/ 0 w 21600"/>
                      <a:gd name="T10" fmla="*/ 0 h 21600"/>
                      <a:gd name="T11" fmla="*/ 21600 w 21600"/>
                      <a:gd name="T12" fmla="*/ 21600 h 21600"/>
                    </a:gdLst>
                    <a:ahLst/>
                    <a:cxnLst>
                      <a:cxn ang="T6">
                        <a:pos x="T0" y="T1"/>
                      </a:cxn>
                      <a:cxn ang="T7">
                        <a:pos x="T2" y="T3"/>
                      </a:cxn>
                      <a:cxn ang="T8">
                        <a:pos x="T4" y="T5"/>
                      </a:cxn>
                    </a:cxnLst>
                    <a:rect l="T9" t="T10" r="T11" b="T12"/>
                    <a:pathLst>
                      <a:path w="21600" h="21600" fill="none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</a:path>
                      <a:path w="21600" h="21600" stroke="0" extrusionOk="0">
                        <a:moveTo>
                          <a:pt x="-1" y="0"/>
                        </a:moveTo>
                        <a:cubicBezTo>
                          <a:pt x="11929" y="0"/>
                          <a:pt x="21600" y="9670"/>
                          <a:pt x="21600" y="21600"/>
                        </a:cubicBezTo>
                        <a:lnTo>
                          <a:pt x="0" y="21600"/>
                        </a:lnTo>
                        <a:close/>
                      </a:path>
                    </a:pathLst>
                  </a:custGeom>
                  <a:noFill/>
                  <a:ln w="9525">
                    <a:noFill/>
                    <a:rou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 wrap="none" anchor="ctr"/>
                  <a:lstStyle/>
                  <a:p>
                    <a:endParaRPr lang="zh-CN" altLang="en-US" sz="1600"/>
                  </a:p>
                </p:txBody>
              </p:sp>
            </p:grpSp>
            <p:sp>
              <p:nvSpPr>
                <p:cNvPr id="14" name="Line 118"/>
                <p:cNvSpPr>
                  <a:spLocks noChangeShapeType="1"/>
                </p:cNvSpPr>
                <p:nvPr/>
              </p:nvSpPr>
              <p:spPr bwMode="auto">
                <a:xfrm flipH="1">
                  <a:off x="7422233" y="1854200"/>
                  <a:ext cx="0" cy="1079500"/>
                </a:xfrm>
                <a:prstGeom prst="line">
                  <a:avLst/>
                </a:prstGeom>
                <a:noFill/>
                <a:ln w="19050">
                  <a:noFill/>
                  <a:prstDash val="dash"/>
                  <a:rou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aphicFrame>
              <p:nvGraphicFramePr>
                <p:cNvPr id="24" name="对象 23"/>
                <p:cNvGraphicFramePr>
                  <a:graphicFrameLocks noChangeAspect="1"/>
                </p:cNvGraphicFramePr>
                <p:nvPr/>
              </p:nvGraphicFramePr>
              <p:xfrm>
                <a:off x="6542806" y="2873033"/>
                <a:ext cx="150122" cy="18412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6" imgW="3657600" imgH="3962400" progId="Equation.DSMT4">
                        <p:embed/>
                      </p:oleObj>
                    </mc:Choice>
                    <mc:Fallback>
                      <p:oleObj name="Equation" r:id="rId16" imgW="3657600" imgH="39624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6542806" y="2873033"/>
                              <a:ext cx="150122" cy="18412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5" name="对象 24"/>
                <p:cNvGraphicFramePr>
                  <a:graphicFrameLocks noChangeAspect="1"/>
                </p:cNvGraphicFramePr>
                <p:nvPr/>
              </p:nvGraphicFramePr>
              <p:xfrm>
                <a:off x="8867664" y="2859229"/>
                <a:ext cx="150122" cy="18412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18" imgW="3657600" imgH="3962400" progId="Equation.DSMT4">
                        <p:embed/>
                      </p:oleObj>
                    </mc:Choice>
                    <mc:Fallback>
                      <p:oleObj name="Equation" r:id="rId18" imgW="3657600" imgH="39624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19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8867664" y="2859229"/>
                              <a:ext cx="150122" cy="18412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6" name="对象 25"/>
                <p:cNvGraphicFramePr>
                  <a:graphicFrameLocks noChangeAspect="1"/>
                </p:cNvGraphicFramePr>
                <p:nvPr/>
              </p:nvGraphicFramePr>
              <p:xfrm>
                <a:off x="7359695" y="1664825"/>
                <a:ext cx="137683" cy="18412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20" imgW="152400" imgH="177165" progId="Equation.DSMT4">
                        <p:embed/>
                      </p:oleObj>
                    </mc:Choice>
                    <mc:Fallback>
                      <p:oleObj name="Equation" r:id="rId20" imgW="152400" imgH="177165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1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359695" y="1664825"/>
                              <a:ext cx="137683" cy="18412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27" name="对象 26"/>
                <p:cNvGraphicFramePr>
                  <a:graphicFrameLocks noChangeAspect="1"/>
                </p:cNvGraphicFramePr>
                <p:nvPr/>
              </p:nvGraphicFramePr>
              <p:xfrm>
                <a:off x="7319096" y="2924191"/>
                <a:ext cx="163506" cy="184126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name="Equation" r:id="rId22" imgW="3962400" imgH="3962400" progId="Equation.DSMT4">
                        <p:embed/>
                      </p:oleObj>
                    </mc:Choice>
                    <mc:Fallback>
                      <p:oleObj name="Equation" r:id="rId22" imgW="3962400" imgH="3962400" progId="Equation.DSMT4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2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7319096" y="2924191"/>
                              <a:ext cx="163506" cy="184126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6" name="Text Box 104"/>
              <p:cNvSpPr txBox="1">
                <a:spLocks noChangeArrowheads="1"/>
              </p:cNvSpPr>
              <p:nvPr/>
            </p:nvSpPr>
            <p:spPr bwMode="auto">
              <a:xfrm>
                <a:off x="13569" y="3103"/>
                <a:ext cx="488" cy="6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h</a:t>
                </a:r>
              </a:p>
            </p:txBody>
          </p:sp>
          <p:graphicFrame>
            <p:nvGraphicFramePr>
              <p:cNvPr id="9" name="对象 8"/>
              <p:cNvGraphicFramePr>
                <a:graphicFrameLocks noChangeAspect="1"/>
              </p:cNvGraphicFramePr>
              <p:nvPr/>
            </p:nvGraphicFramePr>
            <p:xfrm>
              <a:off x="12403" y="4983"/>
              <a:ext cx="3602" cy="96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24" imgW="1524000" imgH="393700" progId="Equation.DSMT4">
                      <p:embed/>
                    </p:oleObj>
                  </mc:Choice>
                  <mc:Fallback>
                    <p:oleObj name="Equation" r:id="rId24" imgW="1524000" imgH="3937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25"/>
                          <a:stretch>
                            <a:fillRect/>
                          </a:stretch>
                        </p:blipFill>
                        <p:spPr>
                          <a:xfrm>
                            <a:off x="12403" y="4983"/>
                            <a:ext cx="3602" cy="96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cxnSp>
          <p:nvCxnSpPr>
            <p:cNvPr id="44" name="直接连接符 43"/>
            <p:cNvCxnSpPr/>
            <p:nvPr/>
          </p:nvCxnSpPr>
          <p:spPr>
            <a:xfrm flipH="1">
              <a:off x="13956" y="6960"/>
              <a:ext cx="0" cy="2657"/>
            </a:xfrm>
            <a:prstGeom prst="line">
              <a:avLst/>
            </a:prstGeom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FB92E9C5-C1A5-7D5B-3673-F8B948873C98}"/>
                  </a:ext>
                </a:extLst>
              </p:cNvPr>
              <p:cNvSpPr txBox="1"/>
              <p:nvPr/>
            </p:nvSpPr>
            <p:spPr>
              <a:xfrm>
                <a:off x="561109" y="982596"/>
                <a:ext cx="8564418" cy="29281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buNone/>
                  <a:tabLst>
                    <a:tab pos="2250440" algn="l"/>
                  </a:tabLst>
                </a:pPr>
                <a:r>
                  <a:rPr lang="zh-CN" altLang="zh-CN" sz="2400" kern="1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三角形面积公式</a:t>
                </a:r>
                <a:r>
                  <a:rPr lang="zh-CN" altLang="en-US" sz="2400" kern="1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黑体" panose="02010609060101010101" pitchFamily="49" charset="-122"/>
                    <a:cs typeface="Times New Roman" panose="02020603050405020304" pitchFamily="18" charset="0"/>
                  </a:rPr>
                  <a:t>：</a:t>
                </a:r>
                <a:endParaRPr lang="zh-CN" altLang="zh-CN" sz="2400" kern="100" dirty="0">
                  <a:effectLst/>
                  <a:latin typeface="宋体" panose="02010600030101010101" pitchFamily="2" charset="-122"/>
                  <a:ea typeface="宋体" panose="02010600030101010101" pitchFamily="2" charset="-122"/>
                  <a:cs typeface="Courier New" panose="02070309020205020404" pitchFamily="49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⋅</m:t>
                    </m:r>
                    <m:sSub>
                      <m:sSub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𝑎</m:t>
                        </m:r>
                      </m:sub>
                    </m:sSub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h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𝑎</m:t>
                        </m:r>
                      </m:sub>
                    </m:sSub>
                    <m:r>
                      <a:rPr lang="zh-CN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为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𝑎</m:t>
                    </m:r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边上的高）；</a:t>
                </a:r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𝑎𝑏</m:t>
                    </m:r>
                    <m:func>
                      <m:func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𝐶</m:t>
                        </m:r>
                      </m:e>
                    </m:func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𝑏𝑐</m:t>
                    </m:r>
                    <m:func>
                      <m:func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</m:func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𝑎𝑐</m:t>
                    </m:r>
                    <m:func>
                      <m:func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zh-CN" sz="2400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sin</m:t>
                        </m:r>
                      </m:fName>
                      <m:e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func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；</a:t>
                </a:r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  <a:buNone/>
                </a:pP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（</a:t>
                </a:r>
                <a:r>
                  <a:rPr lang="en-US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𝑆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i="1" kern="100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⋅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𝑟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⋅(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𝑐</m:t>
                    </m:r>
                    <m:r>
                      <a:rPr lang="en-US" altLang="zh-CN" sz="2400" i="1" kern="100">
                        <a:solidFill>
                          <a:srgbClr val="FF0000"/>
                        </a:solidFill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)</m:t>
                    </m:r>
                    <m:r>
                      <a:rPr lang="zh-CN" altLang="zh-CN" sz="24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（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rPr>
                      <m:t>𝑟</m:t>
                    </m:r>
                  </m:oMath>
                </a14:m>
                <a:r>
                  <a:rPr lang="zh-CN" altLang="zh-CN" sz="2400" kern="1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为内切圆半径）。</a:t>
                </a:r>
                <a:endParaRPr lang="zh-CN" altLang="zh-CN" sz="24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FB92E9C5-C1A5-7D5B-3673-F8B948873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109" y="982596"/>
                <a:ext cx="8564418" cy="2928174"/>
              </a:xfrm>
              <a:prstGeom prst="rect">
                <a:avLst/>
              </a:prstGeom>
              <a:blipFill>
                <a:blip r:embed="rId2"/>
                <a:stretch>
                  <a:fillRect l="-1068" b="-10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4F2F-AFD9-ACE0-4A03-E6DB5B6E3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15EFBDA4-AAA3-36C6-B996-12BA6824A0DF}"/>
                  </a:ext>
                </a:extLst>
              </p:cNvPr>
              <p:cNvSpPr txBox="1"/>
              <p:nvPr/>
            </p:nvSpPr>
            <p:spPr>
              <a:xfrm>
                <a:off x="542635" y="1139614"/>
                <a:ext cx="11510820" cy="125213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湖南沅澧共同体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期末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在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中，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𝐵𝐶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∠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=60°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的面积为（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id="{15EFBDA4-AAA3-36C6-B996-12BA6824A0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635" y="1139614"/>
                <a:ext cx="11510820" cy="1252138"/>
              </a:xfrm>
              <a:prstGeom prst="rect">
                <a:avLst/>
              </a:prstGeom>
              <a:blipFill>
                <a:blip r:embed="rId2"/>
                <a:stretch>
                  <a:fillRect l="-424" b="-29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FD29A19B-BCA6-8858-F806-6079DDD4194A}"/>
                  </a:ext>
                </a:extLst>
              </p:cNvPr>
              <p:cNvSpPr txBox="1"/>
              <p:nvPr/>
            </p:nvSpPr>
            <p:spPr>
              <a:xfrm>
                <a:off x="542634" y="3330313"/>
                <a:ext cx="11510819" cy="17055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  <a:buNone/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(24-25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高一下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湖南邵阳邵东创新高级中学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zh-CN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月考</a:t>
                </a:r>
                <a:r>
                  <a:rPr lang="en-US" altLang="zh-CN" sz="1800" kern="100" dirty="0"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内角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的对边分别为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𝑐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，且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𝑎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=2</m:t>
                    </m:r>
                    <m:r>
                      <a:rPr lang="zh-CN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，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𝑐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  <m:r>
                      <a:rPr lang="zh-CN" altLang="zh-CN" sz="1800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，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𝐵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1800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π</m:t>
                        </m:r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△</m:t>
                    </m:r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𝐴𝐵𝐶</m:t>
                    </m:r>
                  </m:oMath>
                </a14:m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的面积为（</a:t>
                </a:r>
                <a:r>
                  <a:rPr lang="en-US" altLang="zh-CN" sz="2400" kern="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    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</a:p>
              <a:p>
                <a:pPr marL="190500" algn="l">
                  <a:lnSpc>
                    <a:spcPct val="150000"/>
                  </a:lnSpc>
                  <a:buNone/>
                  <a:tabLst>
                    <a:tab pos="1319530" algn="l"/>
                    <a:tab pos="2639060" algn="l"/>
                    <a:tab pos="3958590" algn="l"/>
                  </a:tabLst>
                </a:pPr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B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1800" i="1" kern="100">
                                <a:effectLst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1800" i="1" kern="100">
                                <a:effectLst/>
                                <a:latin typeface="Cambria Math" panose="02040503050406030204" pitchFamily="18" charset="0"/>
                                <a:ea typeface="宋体" panose="02010600030101010101" pitchFamily="2" charset="-122"/>
                                <a:cs typeface="Cambria Math" panose="02040503050406030204" pitchFamily="18" charset="0"/>
                              </a:rPr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C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en-US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	D</a:t>
                </a:r>
                <a:r>
                  <a:rPr lang="zh-CN" altLang="zh-CN" sz="1800" kern="100" dirty="0">
                    <a:effectLst/>
                    <a:latin typeface="Calibri" panose="020F0502020204030204" pitchFamily="34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</a:t>
                </a:r>
                <a14:m>
                  <m:oMath xmlns:m="http://schemas.openxmlformats.org/officeDocument/2006/math">
                    <m:r>
                      <a:rPr lang="en-US" altLang="zh-CN" sz="18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  <a:cs typeface="Cambria Math" panose="02040503050406030204" pitchFamily="18" charset="0"/>
                      </a:rPr>
                      <m:t>2</m:t>
                    </m:r>
                    <m:rad>
                      <m:radPr>
                        <m:degHide m:val="on"/>
                        <m:ctrlPr>
                          <a:rPr lang="zh-CN" altLang="zh-CN" sz="18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18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  <a:cs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zh-CN" altLang="zh-CN" sz="1800" kern="100" dirty="0">
                  <a:effectLst/>
                  <a:latin typeface="Calibri" panose="020F0502020204030204" pitchFamily="34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FD29A19B-BCA6-8858-F806-6079DDD419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634" y="3330313"/>
                <a:ext cx="11510819" cy="1705532"/>
              </a:xfrm>
              <a:prstGeom prst="rect">
                <a:avLst/>
              </a:prstGeom>
              <a:blipFill>
                <a:blip r:embed="rId3"/>
                <a:stretch>
                  <a:fillRect l="-424" b="-14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7908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B14B6A-50B9-5C99-F419-C7BE55754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>
            <a:extLst>
              <a:ext uri="{FF2B5EF4-FFF2-40B4-BE49-F238E27FC236}">
                <a16:creationId xmlns:a16="http://schemas.microsoft.com/office/drawing/2014/main" id="{0EF840F8-B417-B9BD-DE6D-0E80E3AC80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3968" y="1205865"/>
            <a:ext cx="9939020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练习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在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△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ABC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中，已知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60 cm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34 cm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41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°，</a:t>
            </a:r>
            <a:r>
              <a:rPr 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求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（角度精确到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°，边长精确到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 cm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）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AC9624F8-2703-3CE1-DFF6-744BBD16DD9D}"/>
              </a:ext>
            </a:extLst>
          </p:cNvPr>
          <p:cNvGrpSpPr/>
          <p:nvPr/>
        </p:nvGrpSpPr>
        <p:grpSpPr>
          <a:xfrm>
            <a:off x="1024255" y="2529840"/>
            <a:ext cx="9871075" cy="459740"/>
            <a:chOff x="1613" y="3984"/>
            <a:chExt cx="15545" cy="724"/>
          </a:xfrm>
        </p:grpSpPr>
        <p:sp>
          <p:nvSpPr>
            <p:cNvPr id="12" name="Text Box 8">
              <a:extLst>
                <a:ext uri="{FF2B5EF4-FFF2-40B4-BE49-F238E27FC236}">
                  <a16:creationId xmlns:a16="http://schemas.microsoft.com/office/drawing/2014/main" id="{66A96CDC-F0F9-C82B-B397-CE6CF5D7E7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13" y="3984"/>
              <a:ext cx="9000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 b="1">
                  <a:solidFill>
                    <a:srgbClr val="0000FF"/>
                  </a:solidFill>
                </a:rPr>
                <a:t>解：</a:t>
              </a:r>
              <a:r>
                <a:rPr lang="zh-CN" altLang="en-US">
                  <a:solidFill>
                    <a:srgbClr val="000000"/>
                  </a:solidFill>
                </a:rPr>
                <a:t>由余弦定理，得</a:t>
              </a:r>
            </a:p>
          </p:txBody>
        </p:sp>
        <p:graphicFrame>
          <p:nvGraphicFramePr>
            <p:cNvPr id="13" name="对象 12">
              <a:extLst>
                <a:ext uri="{FF2B5EF4-FFF2-40B4-BE49-F238E27FC236}">
                  <a16:creationId xmlns:a16="http://schemas.microsoft.com/office/drawing/2014/main" id="{E78E0F43-CCBC-E500-6529-DB8F35F8078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6150" y="3993"/>
            <a:ext cx="11009" cy="62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3974465" imgH="203200" progId="Equation.DSMT4">
                    <p:embed/>
                  </p:oleObj>
                </mc:Choice>
                <mc:Fallback>
                  <p:oleObj name="Equation" r:id="rId2" imgW="3974465" imgH="203200" progId="Equation.DSMT4">
                    <p:embed/>
                    <p:pic>
                      <p:nvPicPr>
                        <p:cNvPr id="13" name="对象 12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150" y="3993"/>
                          <a:ext cx="11009" cy="62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64E52B46-4EB9-F3C3-EF1E-9E0FF1E675F2}"/>
              </a:ext>
            </a:extLst>
          </p:cNvPr>
          <p:cNvGrpSpPr/>
          <p:nvPr/>
        </p:nvGrpSpPr>
        <p:grpSpPr>
          <a:xfrm>
            <a:off x="1651635" y="3206115"/>
            <a:ext cx="1595755" cy="459740"/>
            <a:chOff x="2601" y="5106"/>
            <a:chExt cx="2513" cy="724"/>
          </a:xfrm>
        </p:grpSpPr>
        <p:sp>
          <p:nvSpPr>
            <p:cNvPr id="16" name="Text Box 8">
              <a:extLst>
                <a:ext uri="{FF2B5EF4-FFF2-40B4-BE49-F238E27FC236}">
                  <a16:creationId xmlns:a16="http://schemas.microsoft.com/office/drawing/2014/main" id="{506615FF-45EB-0975-28FA-62CA819B41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01" y="5106"/>
              <a:ext cx="1623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>
                  <a:solidFill>
                    <a:srgbClr val="000000"/>
                  </a:solidFill>
                </a:rPr>
                <a:t>所以</a:t>
              </a:r>
            </a:p>
          </p:txBody>
        </p:sp>
        <p:graphicFrame>
          <p:nvGraphicFramePr>
            <p:cNvPr id="17" name="对象 16">
              <a:extLst>
                <a:ext uri="{FF2B5EF4-FFF2-40B4-BE49-F238E27FC236}">
                  <a16:creationId xmlns:a16="http://schemas.microsoft.com/office/drawing/2014/main" id="{0B80B750-D411-0583-F730-A5EEC04CC88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766" y="5166"/>
            <a:ext cx="1349" cy="5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1277600" imgH="4267200" progId="Equation.DSMT4">
                    <p:embed/>
                  </p:oleObj>
                </mc:Choice>
                <mc:Fallback>
                  <p:oleObj name="Equation" r:id="rId4" imgW="11277600" imgH="4267200" progId="Equation.DSMT4">
                    <p:embed/>
                    <p:pic>
                      <p:nvPicPr>
                        <p:cNvPr id="17" name="对象 16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766" y="5166"/>
                          <a:ext cx="1349" cy="5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96C4BECA-6E49-F86B-A38E-BCF2BFB0F2EF}"/>
              </a:ext>
            </a:extLst>
          </p:cNvPr>
          <p:cNvGrpSpPr/>
          <p:nvPr/>
        </p:nvGrpSpPr>
        <p:grpSpPr>
          <a:xfrm>
            <a:off x="1651635" y="3882390"/>
            <a:ext cx="7689215" cy="720090"/>
            <a:chOff x="2601" y="5828"/>
            <a:chExt cx="12109" cy="1134"/>
          </a:xfrm>
        </p:grpSpPr>
        <p:sp>
          <p:nvSpPr>
            <p:cNvPr id="18" name="Text Box 8">
              <a:extLst>
                <a:ext uri="{FF2B5EF4-FFF2-40B4-BE49-F238E27FC236}">
                  <a16:creationId xmlns:a16="http://schemas.microsoft.com/office/drawing/2014/main" id="{FE44AC94-E348-382A-6699-28E916A0AC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01" y="6065"/>
              <a:ext cx="9000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>
                  <a:solidFill>
                    <a:srgbClr val="000000"/>
                  </a:solidFill>
                </a:rPr>
                <a:t>由余弦定理的推论，得</a:t>
              </a:r>
            </a:p>
          </p:txBody>
        </p:sp>
        <p:graphicFrame>
          <p:nvGraphicFramePr>
            <p:cNvPr id="19" name="对象 18">
              <a:extLst>
                <a:ext uri="{FF2B5EF4-FFF2-40B4-BE49-F238E27FC236}">
                  <a16:creationId xmlns:a16="http://schemas.microsoft.com/office/drawing/2014/main" id="{01F13EB5-CB32-F025-85B9-DDC01F63EA7D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7624" y="5828"/>
            <a:ext cx="7087" cy="11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933700" imgH="419100" progId="Equation.DSMT4">
                    <p:embed/>
                  </p:oleObj>
                </mc:Choice>
                <mc:Fallback>
                  <p:oleObj name="Equation" r:id="rId6" imgW="2933700" imgH="419100" progId="Equation.DSMT4">
                    <p:embed/>
                    <p:pic>
                      <p:nvPicPr>
                        <p:cNvPr id="19" name="对象 18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7624" y="5828"/>
                          <a:ext cx="7087" cy="11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5037ABF6-88F6-0243-B5C4-CC7C65B2539F}"/>
              </a:ext>
            </a:extLst>
          </p:cNvPr>
          <p:cNvGrpSpPr/>
          <p:nvPr/>
        </p:nvGrpSpPr>
        <p:grpSpPr>
          <a:xfrm>
            <a:off x="1651635" y="4819015"/>
            <a:ext cx="1718310" cy="459740"/>
            <a:chOff x="14838" y="5985"/>
            <a:chExt cx="2706" cy="724"/>
          </a:xfrm>
        </p:grpSpPr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1B79B26F-EE42-E17A-2ED9-690F9E7E6C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838" y="5985"/>
              <a:ext cx="1623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>
                  <a:solidFill>
                    <a:srgbClr val="000000"/>
                  </a:solidFill>
                </a:rPr>
                <a:t>所以</a:t>
              </a:r>
            </a:p>
          </p:txBody>
        </p:sp>
        <p:graphicFrame>
          <p:nvGraphicFramePr>
            <p:cNvPr id="21" name="对象 20">
              <a:extLst>
                <a:ext uri="{FF2B5EF4-FFF2-40B4-BE49-F238E27FC236}">
                  <a16:creationId xmlns:a16="http://schemas.microsoft.com/office/drawing/2014/main" id="{9BA8BA7B-4DE5-EE3B-402F-EADD91A8E92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6026" y="6005"/>
            <a:ext cx="1518" cy="58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14020800" imgH="4876800" progId="Equation.DSMT4">
                    <p:embed/>
                  </p:oleObj>
                </mc:Choice>
                <mc:Fallback>
                  <p:oleObj name="Equation" r:id="rId8" imgW="14020800" imgH="4876800" progId="Equation.DSMT4">
                    <p:embed/>
                    <p:pic>
                      <p:nvPicPr>
                        <p:cNvPr id="21" name="对象 20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16026" y="6005"/>
                          <a:ext cx="1518" cy="58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FDA9E621-8B31-5AE7-2FAA-D447710A8AF2}"/>
              </a:ext>
            </a:extLst>
          </p:cNvPr>
          <p:cNvGrpSpPr/>
          <p:nvPr/>
        </p:nvGrpSpPr>
        <p:grpSpPr>
          <a:xfrm>
            <a:off x="1651768" y="5495290"/>
            <a:ext cx="5713730" cy="460375"/>
            <a:chOff x="2786040" y="6165304"/>
            <a:chExt cx="6174428" cy="928929"/>
          </a:xfrm>
        </p:grpSpPr>
        <p:sp>
          <p:nvSpPr>
            <p:cNvPr id="22" name="Text Box 8">
              <a:extLst>
                <a:ext uri="{FF2B5EF4-FFF2-40B4-BE49-F238E27FC236}">
                  <a16:creationId xmlns:a16="http://schemas.microsoft.com/office/drawing/2014/main" id="{CBEDFD25-E3D5-DB39-4F37-ECA40286AC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86040" y="6165304"/>
              <a:ext cx="6174428" cy="9289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>
                  <a:solidFill>
                    <a:srgbClr val="000000"/>
                  </a:solidFill>
                  <a:cs typeface="Times New Roman" panose="02020603050405020304" pitchFamily="18" charset="0"/>
                </a:rPr>
                <a:t>所以                                                            </a:t>
              </a:r>
              <a:r>
                <a:rPr lang="en-US" altLang="zh-CN">
                  <a:solidFill>
                    <a:srgbClr val="000000"/>
                  </a:solidFill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23" name="对象 22">
              <a:extLst>
                <a:ext uri="{FF2B5EF4-FFF2-40B4-BE49-F238E27FC236}">
                  <a16:creationId xmlns:a16="http://schemas.microsoft.com/office/drawing/2014/main" id="{29345971-9393-B04D-68A1-141709E34FE6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3599873" y="6256275"/>
            <a:ext cx="4854494" cy="7263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60350400" imgH="4876800" progId="Equation.DSMT4">
                    <p:embed/>
                  </p:oleObj>
                </mc:Choice>
                <mc:Fallback>
                  <p:oleObj name="Equation" r:id="rId10" imgW="60350400" imgH="4876800" progId="Equation.DSMT4">
                    <p:embed/>
                    <p:pic>
                      <p:nvPicPr>
                        <p:cNvPr id="23" name="对象 22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3599873" y="6256275"/>
                          <a:ext cx="4854494" cy="7263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152485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8"/>
          <p:cNvSpPr txBox="1">
            <a:spLocks noChangeArrowheads="1"/>
          </p:cNvSpPr>
          <p:nvPr/>
        </p:nvSpPr>
        <p:spPr bwMode="auto">
          <a:xfrm>
            <a:off x="1273810" y="1496060"/>
            <a:ext cx="946975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zh-CN" altLang="en-US" b="1">
                <a:solidFill>
                  <a:srgbClr val="0000FF"/>
                </a:solidFill>
                <a:cs typeface="Times New Roman" panose="02020603050405020304" pitchFamily="18" charset="0"/>
              </a:rPr>
              <a:t>练习</a:t>
            </a:r>
            <a:r>
              <a:rPr lang="en-US" altLang="zh-CN" b="1">
                <a:solidFill>
                  <a:srgbClr val="0000FF"/>
                </a:solidFill>
                <a:cs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FF"/>
                </a:solidFill>
                <a:cs typeface="Times New Roman" panose="02020603050405020304" pitchFamily="18" charset="0"/>
              </a:rPr>
              <a:t>：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</a:rPr>
              <a:t>在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△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ABC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</a:rPr>
              <a:t>中，已知</a:t>
            </a:r>
            <a:r>
              <a:rPr lang="en-US" altLang="zh-CN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 = 4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 = 6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i="1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 = 60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  <a:sym typeface="+mn-ea"/>
              </a:rPr>
              <a:t>°，</a:t>
            </a:r>
            <a:r>
              <a:rPr lang="zh-CN" altLang="en-US">
                <a:solidFill>
                  <a:srgbClr val="000000"/>
                </a:solidFill>
                <a:cs typeface="Times New Roman" panose="02020603050405020304" pitchFamily="18" charset="0"/>
              </a:rPr>
              <a:t>则</a:t>
            </a:r>
            <a:r>
              <a:rPr lang="en-US" altLang="zh-CN">
                <a:solidFill>
                  <a:srgbClr val="000000"/>
                </a:solidFill>
                <a:cs typeface="Times New Roman" panose="02020603050405020304" pitchFamily="18" charset="0"/>
              </a:rPr>
              <a:t> c =</a:t>
            </a:r>
            <a:r>
              <a:rPr lang="en-US">
                <a:solidFill>
                  <a:srgbClr val="000000"/>
                </a:solidFill>
                <a:cs typeface="Times New Roman" panose="02020603050405020304" pitchFamily="18" charset="0"/>
              </a:rPr>
              <a:t>________.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273810" y="2198370"/>
            <a:ext cx="8432800" cy="755650"/>
            <a:chOff x="2006" y="3398"/>
            <a:chExt cx="13280" cy="1190"/>
          </a:xfrm>
        </p:grpSpPr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2006" y="3647"/>
              <a:ext cx="5334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 b="1">
                  <a:solidFill>
                    <a:srgbClr val="0000FF"/>
                  </a:solidFill>
                </a:rPr>
                <a:t>解：</a:t>
              </a:r>
              <a:r>
                <a:rPr lang="zh-CN" altLang="en-US">
                  <a:solidFill>
                    <a:srgbClr val="000000"/>
                  </a:solidFill>
                </a:rPr>
                <a:t>由余弦定理，得</a:t>
              </a: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6584" y="3398"/>
            <a:ext cx="8702" cy="119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75895200" imgH="9448800" progId="Equation.DSMT4">
                    <p:embed/>
                  </p:oleObj>
                </mc:Choice>
                <mc:Fallback>
                  <p:oleObj name="Equation" r:id="rId2" imgW="75895200" imgH="9448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6584" y="3398"/>
                          <a:ext cx="8702" cy="119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组合 10"/>
          <p:cNvGrpSpPr/>
          <p:nvPr/>
        </p:nvGrpSpPr>
        <p:grpSpPr>
          <a:xfrm>
            <a:off x="1906468" y="3084513"/>
            <a:ext cx="2023745" cy="462280"/>
            <a:chOff x="2278782" y="1986995"/>
            <a:chExt cx="2023745" cy="462280"/>
          </a:xfrm>
        </p:grpSpPr>
        <p:sp>
          <p:nvSpPr>
            <p:cNvPr id="12" name="Text Box 8"/>
            <p:cNvSpPr txBox="1">
              <a:spLocks noChangeArrowheads="1"/>
            </p:cNvSpPr>
            <p:nvPr/>
          </p:nvSpPr>
          <p:spPr bwMode="auto">
            <a:xfrm>
              <a:off x="2278782" y="1988900"/>
              <a:ext cx="2023745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>
                  <a:solidFill>
                    <a:srgbClr val="000000"/>
                  </a:solidFill>
                  <a:cs typeface="Times New Roman" panose="02020603050405020304" pitchFamily="18" charset="0"/>
                </a:rPr>
                <a:t>所以             </a:t>
              </a:r>
              <a:r>
                <a:rPr lang="en-US" altLang="zh-CN">
                  <a:solidFill>
                    <a:srgbClr val="000000"/>
                  </a:solidFill>
                  <a:cs typeface="Times New Roman" panose="02020603050405020304" pitchFamily="18" charset="0"/>
                </a:rPr>
                <a:t>.</a:t>
              </a:r>
            </a:p>
          </p:txBody>
        </p:sp>
        <p:graphicFrame>
          <p:nvGraphicFramePr>
            <p:cNvPr id="13" name="对象 12"/>
            <p:cNvGraphicFramePr>
              <a:graphicFrameLocks noChangeAspect="1"/>
            </p:cNvGraphicFramePr>
            <p:nvPr/>
          </p:nvGraphicFramePr>
          <p:xfrm>
            <a:off x="3000142" y="1986995"/>
            <a:ext cx="919075" cy="396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2801600" imgH="5486400" progId="Equation.DSMT4">
                    <p:embed/>
                  </p:oleObj>
                </mc:Choice>
                <mc:Fallback>
                  <p:oleObj name="Equation" r:id="rId4" imgW="12801600" imgH="5486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3000142" y="1986995"/>
                          <a:ext cx="919075" cy="396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4" name="对象 13"/>
          <p:cNvGraphicFramePr>
            <a:graphicFrameLocks noChangeAspect="1"/>
          </p:cNvGraphicFramePr>
          <p:nvPr/>
        </p:nvGraphicFramePr>
        <p:xfrm>
          <a:off x="9289098" y="1405890"/>
          <a:ext cx="611505" cy="452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16865" imgH="228600" progId="Equation.DSMT4">
                  <p:embed/>
                </p:oleObj>
              </mc:Choice>
              <mc:Fallback>
                <p:oleObj name="Equation" r:id="rId6" imgW="316865" imgH="2286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289098" y="1405890"/>
                        <a:ext cx="611505" cy="4527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908923" y="1199674"/>
            <a:ext cx="9793088" cy="1237328"/>
            <a:chOff x="889045" y="-64978"/>
            <a:chExt cx="9793088" cy="1237328"/>
          </a:xfrm>
        </p:grpSpPr>
        <p:sp>
          <p:nvSpPr>
            <p:cNvPr id="3" name="Text Box 3"/>
            <p:cNvSpPr txBox="1">
              <a:spLocks noChangeArrowheads="1"/>
            </p:cNvSpPr>
            <p:nvPr/>
          </p:nvSpPr>
          <p:spPr bwMode="auto">
            <a:xfrm>
              <a:off x="889045" y="-26530"/>
              <a:ext cx="9793088" cy="1198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50000"/>
                </a:lnSpc>
                <a:spcBef>
                  <a:spcPct val="50000"/>
                </a:spcBef>
              </a:pPr>
              <a:r>
                <a:rPr lang="zh-CN" sz="24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练习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：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在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△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sym typeface="+mn-ea"/>
                </a:rPr>
                <a:t>ABC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中，已知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7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，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= 8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，锐角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 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满足                  ，求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algn="l" eaLnBrk="1" hangingPunct="1">
                <a:spcBef>
                  <a:spcPct val="50000"/>
                </a:spcBef>
              </a:pP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微软雅黑" panose="020B0503020204020204" charset="-122"/>
                  <a:sym typeface="+mn-ea"/>
                </a:rPr>
                <a:t>（精确到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微软雅黑" panose="020B0503020204020204" charset="-122"/>
                  <a:sym typeface="+mn-ea"/>
                </a:rPr>
                <a:t> 1</a:t>
              </a:r>
              <a:r>
                <a:rPr lang="zh-CN" altLang="en-US" sz="2400">
                  <a:solidFill>
                    <a:srgbClr val="000000"/>
                  </a:solidFill>
                  <a:latin typeface="Times New Roman" panose="02020603050405020304" pitchFamily="18" charset="0"/>
                  <a:cs typeface="微软雅黑" panose="020B0503020204020204" charset="-122"/>
                  <a:sym typeface="+mn-ea"/>
                </a:rPr>
                <a:t>°）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cs typeface="微软雅黑" panose="020B0503020204020204" charset="-122"/>
                  <a:sym typeface="+mn-ea"/>
                </a:rPr>
                <a:t>.</a:t>
              </a:r>
              <a:endPara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12" name="对象 11"/>
            <p:cNvGraphicFramePr>
              <a:graphicFrameLocks noChangeAspect="1"/>
            </p:cNvGraphicFramePr>
            <p:nvPr/>
          </p:nvGraphicFramePr>
          <p:xfrm>
            <a:off x="8004473" y="-64978"/>
            <a:ext cx="1373070" cy="7560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18897600" imgH="10363200" progId="Equation.DSMT4">
                    <p:embed/>
                  </p:oleObj>
                </mc:Choice>
                <mc:Fallback>
                  <p:oleObj name="Equation" r:id="rId2" imgW="18897600" imgH="1036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8004473" y="-64978"/>
                          <a:ext cx="1373070" cy="7560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1487805" y="3435985"/>
            <a:ext cx="9615170" cy="755650"/>
            <a:chOff x="2343" y="5411"/>
            <a:chExt cx="15142" cy="1190"/>
          </a:xfrm>
        </p:grpSpPr>
        <p:grpSp>
          <p:nvGrpSpPr>
            <p:cNvPr id="32" name="组合 31"/>
            <p:cNvGrpSpPr/>
            <p:nvPr/>
          </p:nvGrpSpPr>
          <p:grpSpPr>
            <a:xfrm>
              <a:off x="2343" y="5411"/>
              <a:ext cx="12919" cy="1191"/>
              <a:chOff x="2563" y="5211"/>
              <a:chExt cx="12919" cy="1191"/>
            </a:xfrm>
          </p:grpSpPr>
          <p:sp>
            <p:nvSpPr>
              <p:cNvPr id="22" name="Text Box 8"/>
              <p:cNvSpPr txBox="1">
                <a:spLocks noChangeArrowheads="1"/>
              </p:cNvSpPr>
              <p:nvPr/>
            </p:nvSpPr>
            <p:spPr bwMode="auto">
              <a:xfrm>
                <a:off x="2563" y="5441"/>
                <a:ext cx="12919" cy="7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l">
                  <a:spcBef>
                    <a:spcPct val="50000"/>
                  </a:spcBef>
                </a:pPr>
                <a:r>
                  <a:rPr lang="zh-CN" altLang="en-US" dirty="0">
                    <a:solidFill>
                      <a:srgbClr val="000000"/>
                    </a:solidFill>
                  </a:rPr>
                  <a:t>由余弦定理，得</a:t>
                </a:r>
                <a:r>
                  <a:rPr lang="en-US" altLang="zh-CN" dirty="0">
                    <a:solidFill>
                      <a:srgbClr val="000000"/>
                    </a:solidFill>
                  </a:rPr>
                  <a:t>                                                                         </a:t>
                </a:r>
                <a:r>
                  <a:rPr lang="zh-CN" altLang="en-US" dirty="0">
                    <a:solidFill>
                      <a:srgbClr val="000000"/>
                    </a:solidFill>
                  </a:rPr>
                  <a:t>，</a:t>
                </a:r>
              </a:p>
            </p:txBody>
          </p:sp>
          <p:graphicFrame>
            <p:nvGraphicFramePr>
              <p:cNvPr id="23" name="对象 22"/>
              <p:cNvGraphicFramePr>
                <a:graphicFrameLocks noChangeAspect="1"/>
              </p:cNvGraphicFramePr>
              <p:nvPr/>
            </p:nvGraphicFramePr>
            <p:xfrm>
              <a:off x="6158" y="5211"/>
              <a:ext cx="8659" cy="1191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4" imgW="75590400" imgH="9448800" progId="Equation.DSMT4">
                      <p:embed/>
                    </p:oleObj>
                  </mc:Choice>
                  <mc:Fallback>
                    <p:oleObj name="Equation" r:id="rId4" imgW="75590400" imgH="9448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6158" y="5211"/>
                            <a:ext cx="8659" cy="1191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25" name="Text Box 8"/>
            <p:cNvSpPr txBox="1">
              <a:spLocks noChangeArrowheads="1"/>
            </p:cNvSpPr>
            <p:nvPr/>
          </p:nvSpPr>
          <p:spPr bwMode="auto">
            <a:xfrm>
              <a:off x="14839" y="5641"/>
              <a:ext cx="2647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>
                  <a:solidFill>
                    <a:srgbClr val="000000"/>
                  </a:solidFill>
                  <a:cs typeface="Times New Roman" panose="02020603050405020304" pitchFamily="18" charset="0"/>
                </a:rPr>
                <a:t>所以</a:t>
              </a:r>
              <a:r>
                <a:rPr lang="en-US" altLang="zh-CN">
                  <a:solidFill>
                    <a:srgbClr val="000000"/>
                  </a:solidFill>
                  <a:cs typeface="Times New Roman" panose="02020603050405020304" pitchFamily="18" charset="0"/>
                </a:rPr>
                <a:t> </a:t>
              </a:r>
              <a:r>
                <a:rPr lang="en-US" altLang="zh-CN" i="1">
                  <a:solidFill>
                    <a:srgbClr val="000000"/>
                  </a:solidFill>
                  <a:cs typeface="Times New Roman" panose="02020603050405020304" pitchFamily="18" charset="0"/>
                </a:rPr>
                <a:t>c</a:t>
              </a:r>
              <a:r>
                <a:rPr lang="en-US" altLang="zh-CN">
                  <a:solidFill>
                    <a:srgbClr val="000000"/>
                  </a:solidFill>
                  <a:cs typeface="Times New Roman" panose="02020603050405020304" pitchFamily="18" charset="0"/>
                </a:rPr>
                <a:t> = 3.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577340" y="4269740"/>
            <a:ext cx="6450965" cy="820420"/>
            <a:chOff x="2484" y="6724"/>
            <a:chExt cx="10159" cy="1292"/>
          </a:xfrm>
        </p:grpSpPr>
        <p:graphicFrame>
          <p:nvGraphicFramePr>
            <p:cNvPr id="27" name="对象 26"/>
            <p:cNvGraphicFramePr>
              <a:graphicFrameLocks noChangeAspect="1"/>
            </p:cNvGraphicFramePr>
            <p:nvPr/>
          </p:nvGraphicFramePr>
          <p:xfrm>
            <a:off x="2484" y="6724"/>
            <a:ext cx="6812" cy="12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2463165" imgH="419100" progId="Equation.DSMT4">
                    <p:embed/>
                  </p:oleObj>
                </mc:Choice>
                <mc:Fallback>
                  <p:oleObj name="Equation" r:id="rId6" imgW="2463165" imgH="4191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2484" y="6724"/>
                          <a:ext cx="6812" cy="12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8" name="组合 27"/>
            <p:cNvGrpSpPr/>
            <p:nvPr/>
          </p:nvGrpSpPr>
          <p:grpSpPr>
            <a:xfrm>
              <a:off x="9557" y="7060"/>
              <a:ext cx="3087" cy="725"/>
              <a:chOff x="2206521" y="1988840"/>
              <a:chExt cx="1960245" cy="460375"/>
            </a:xfrm>
          </p:grpSpPr>
          <p:sp>
            <p:nvSpPr>
              <p:cNvPr id="29" name="Text Box 8"/>
              <p:cNvSpPr txBox="1">
                <a:spLocks noChangeArrowheads="1"/>
              </p:cNvSpPr>
              <p:nvPr/>
            </p:nvSpPr>
            <p:spPr bwMode="auto">
              <a:xfrm>
                <a:off x="2206521" y="1988840"/>
                <a:ext cx="1960245" cy="460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l">
                  <a:spcBef>
                    <a:spcPct val="50000"/>
                  </a:spcBef>
                </a:pPr>
                <a:r>
                  <a:rPr lang="zh-CN" altLang="en-US">
                    <a:solidFill>
                      <a:srgbClr val="000000"/>
                    </a:solidFill>
                    <a:cs typeface="Times New Roman" panose="02020603050405020304" pitchFamily="18" charset="0"/>
                  </a:rPr>
                  <a:t>所以           </a:t>
                </a:r>
                <a:r>
                  <a:rPr lang="en-US" altLang="zh-CN">
                    <a:solidFill>
                      <a:srgbClr val="000000"/>
                    </a:solidFill>
                    <a:cs typeface="Times New Roman" panose="02020603050405020304" pitchFamily="18" charset="0"/>
                  </a:rPr>
                  <a:t>.</a:t>
                </a:r>
              </a:p>
            </p:txBody>
          </p:sp>
          <p:graphicFrame>
            <p:nvGraphicFramePr>
              <p:cNvPr id="30" name="对象 29"/>
              <p:cNvGraphicFramePr>
                <a:graphicFrameLocks noChangeAspect="1"/>
              </p:cNvGraphicFramePr>
              <p:nvPr/>
            </p:nvGraphicFramePr>
            <p:xfrm>
              <a:off x="2919907" y="2014390"/>
              <a:ext cx="909320" cy="3841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8" imgW="11582400" imgH="4876800" progId="Equation.DSMT4">
                      <p:embed/>
                    </p:oleObj>
                  </mc:Choice>
                  <mc:Fallback>
                    <p:oleObj name="Equation" r:id="rId8" imgW="11582400" imgH="48768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9"/>
                          <a:stretch>
                            <a:fillRect/>
                          </a:stretch>
                        </p:blipFill>
                        <p:spPr>
                          <a:xfrm>
                            <a:off x="2919907" y="2014390"/>
                            <a:ext cx="909320" cy="384175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pSp>
        <p:nvGrpSpPr>
          <p:cNvPr id="2" name="组合 1"/>
          <p:cNvGrpSpPr/>
          <p:nvPr/>
        </p:nvGrpSpPr>
        <p:grpSpPr>
          <a:xfrm>
            <a:off x="908685" y="2406015"/>
            <a:ext cx="10278745" cy="863600"/>
            <a:chOff x="1431" y="3789"/>
            <a:chExt cx="16187" cy="1360"/>
          </a:xfrm>
        </p:grpSpPr>
        <p:sp>
          <p:nvSpPr>
            <p:cNvPr id="15" name="Text Box 8"/>
            <p:cNvSpPr txBox="1">
              <a:spLocks noChangeArrowheads="1"/>
            </p:cNvSpPr>
            <p:nvPr/>
          </p:nvSpPr>
          <p:spPr bwMode="auto">
            <a:xfrm>
              <a:off x="1431" y="4192"/>
              <a:ext cx="9000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algn="ctr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l"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FF"/>
                  </a:solidFill>
                  <a:cs typeface="Times New Roman" panose="02020603050405020304" pitchFamily="18" charset="0"/>
                </a:rPr>
                <a:t>解：</a:t>
              </a:r>
              <a:r>
                <a:rPr lang="zh-CN" altLang="en-US" dirty="0">
                  <a:solidFill>
                    <a:srgbClr val="000000"/>
                  </a:solidFill>
                  <a:cs typeface="Times New Roman" panose="02020603050405020304" pitchFamily="18" charset="0"/>
                </a:rPr>
                <a:t>因为                  ，且</a:t>
              </a:r>
              <a:r>
                <a:rPr lang="en-US" altLang="zh-CN" dirty="0">
                  <a:solidFill>
                    <a:srgbClr val="000000"/>
                  </a:solidFill>
                  <a:cs typeface="Times New Roman" panose="02020603050405020304" pitchFamily="18" charset="0"/>
                </a:rPr>
                <a:t> </a:t>
              </a:r>
              <a:r>
                <a:rPr lang="en-US" altLang="zh-CN" i="1" dirty="0">
                  <a:solidFill>
                    <a:srgbClr val="000000"/>
                  </a:solidFill>
                  <a:cs typeface="Times New Roman" panose="02020603050405020304" pitchFamily="18" charset="0"/>
                </a:rPr>
                <a:t>C </a:t>
              </a:r>
              <a:r>
                <a:rPr lang="zh-CN" altLang="en-US" dirty="0">
                  <a:solidFill>
                    <a:srgbClr val="000000"/>
                  </a:solidFill>
                  <a:cs typeface="Times New Roman" panose="02020603050405020304" pitchFamily="18" charset="0"/>
                </a:rPr>
                <a:t>为锐角，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770" y="3789"/>
              <a:ext cx="8848" cy="1361"/>
              <a:chOff x="2278782" y="1739593"/>
              <a:chExt cx="5618480" cy="864000"/>
            </a:xfrm>
          </p:grpSpPr>
          <p:sp>
            <p:nvSpPr>
              <p:cNvPr id="19" name="Text Box 8"/>
              <p:cNvSpPr txBox="1">
                <a:spLocks noChangeArrowheads="1"/>
              </p:cNvSpPr>
              <p:nvPr/>
            </p:nvSpPr>
            <p:spPr bwMode="auto">
              <a:xfrm>
                <a:off x="2278782" y="1989148"/>
                <a:ext cx="5618480" cy="460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algn="ctr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algn="ctr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l">
                  <a:spcBef>
                    <a:spcPct val="50000"/>
                  </a:spcBef>
                </a:pPr>
                <a:r>
                  <a:rPr lang="zh-CN" altLang="en-US">
                    <a:solidFill>
                      <a:srgbClr val="000000"/>
                    </a:solidFill>
                    <a:cs typeface="Times New Roman" panose="02020603050405020304" pitchFamily="18" charset="0"/>
                  </a:rPr>
                  <a:t>所以                                                           </a:t>
                </a:r>
                <a:r>
                  <a:rPr lang="en-US" altLang="zh-CN">
                    <a:solidFill>
                      <a:srgbClr val="000000"/>
                    </a:solidFill>
                    <a:cs typeface="Times New Roman" panose="02020603050405020304" pitchFamily="18" charset="0"/>
                  </a:rPr>
                  <a:t>.</a:t>
                </a:r>
              </a:p>
            </p:txBody>
          </p:sp>
          <p:graphicFrame>
            <p:nvGraphicFramePr>
              <p:cNvPr id="20" name="对象 19"/>
              <p:cNvGraphicFramePr>
                <a:graphicFrameLocks noChangeAspect="1"/>
              </p:cNvGraphicFramePr>
              <p:nvPr/>
            </p:nvGraphicFramePr>
            <p:xfrm>
              <a:off x="2998237" y="1739593"/>
              <a:ext cx="4397837" cy="86400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Equation" r:id="rId10" imgW="57607200" imgH="11277600" progId="Equation.DSMT4">
                      <p:embed/>
                    </p:oleObj>
                  </mc:Choice>
                  <mc:Fallback>
                    <p:oleObj name="Equation" r:id="rId10" imgW="57607200" imgH="11277600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11"/>
                          <a:stretch>
                            <a:fillRect/>
                          </a:stretch>
                        </p:blipFill>
                        <p:spPr>
                          <a:xfrm>
                            <a:off x="2998237" y="1739593"/>
                            <a:ext cx="4397837" cy="864000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11" name="对象 10"/>
            <p:cNvGraphicFramePr>
              <a:graphicFrameLocks noChangeAspect="1"/>
            </p:cNvGraphicFramePr>
            <p:nvPr/>
          </p:nvGraphicFramePr>
          <p:xfrm>
            <a:off x="3535" y="3911"/>
            <a:ext cx="2192" cy="12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18897600" imgH="10363200" progId="Equation.DSMT4">
                    <p:embed/>
                  </p:oleObj>
                </mc:Choice>
                <mc:Fallback>
                  <p:oleObj name="Equation" r:id="rId12" imgW="18897600" imgH="103632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535" y="3911"/>
                          <a:ext cx="2192" cy="12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52195" y="1129030"/>
            <a:ext cx="10020300" cy="2306320"/>
            <a:chOff x="1657" y="1778"/>
            <a:chExt cx="15780" cy="3632"/>
          </a:xfrm>
        </p:grpSpPr>
        <p:sp>
          <p:nvSpPr>
            <p:cNvPr id="3" name="Text Box 5"/>
            <p:cNvSpPr txBox="1">
              <a:spLocks noChangeArrowheads="1"/>
            </p:cNvSpPr>
            <p:nvPr/>
          </p:nvSpPr>
          <p:spPr bwMode="auto">
            <a:xfrm>
              <a:off x="1657" y="1778"/>
              <a:ext cx="15780" cy="3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indent="0" algn="l" eaLnBrk="1" fontAlgn="auto" hangingPunct="1">
                <a:lnSpc>
                  <a:spcPct val="200000"/>
                </a:lnSpc>
              </a:pPr>
              <a:r>
                <a:rPr kumimoji="1"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1.</a:t>
              </a:r>
              <a:r>
                <a:rPr kumimoji="1"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余弦定理：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三角形任何一边的平方，等于其他两边的平方和减去这两边与它们夹角的余弦的积的两倍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  <a:p>
              <a:pPr indent="0" algn="l" eaLnBrk="1" fontAlgn="auto" hangingPunct="1">
                <a:lnSpc>
                  <a:spcPct val="200000"/>
                </a:lnSpc>
              </a:pPr>
              <a:r>
                <a:rPr kumimoji="1" lang="zh-CN" altLang="en-US" sz="2400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即：</a:t>
              </a:r>
            </a:p>
          </p:txBody>
        </p:sp>
        <p:graphicFrame>
          <p:nvGraphicFramePr>
            <p:cNvPr id="6" name="对象 5"/>
            <p:cNvGraphicFramePr>
              <a:graphicFrameLocks noChangeAspect="1"/>
            </p:cNvGraphicFramePr>
            <p:nvPr/>
          </p:nvGraphicFramePr>
          <p:xfrm>
            <a:off x="12415" y="4549"/>
            <a:ext cx="4527" cy="6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35356800" imgH="4876800" progId="Equation.DSMT4">
                    <p:embed/>
                  </p:oleObj>
                </mc:Choice>
                <mc:Fallback>
                  <p:oleObj name="Equation" r:id="rId2" imgW="353568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12415" y="4549"/>
                          <a:ext cx="4527" cy="6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2734" y="4548"/>
            <a:ext cx="4447" cy="6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34747200" imgH="4876800" progId="Equation.DSMT4">
                    <p:embed/>
                  </p:oleObj>
                </mc:Choice>
                <mc:Fallback>
                  <p:oleObj name="Equation" r:id="rId4" imgW="347472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734" y="4548"/>
                          <a:ext cx="4447" cy="6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" name="对象 7"/>
            <p:cNvGraphicFramePr>
              <a:graphicFrameLocks noChangeAspect="1"/>
            </p:cNvGraphicFramePr>
            <p:nvPr/>
          </p:nvGraphicFramePr>
          <p:xfrm>
            <a:off x="7555" y="4548"/>
            <a:ext cx="4486" cy="6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6" imgW="35052000" imgH="4876800" progId="Equation.DSMT4">
                    <p:embed/>
                  </p:oleObj>
                </mc:Choice>
                <mc:Fallback>
                  <p:oleObj name="Equation" r:id="rId6" imgW="35052000" imgH="48768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7555" y="4548"/>
                          <a:ext cx="4486" cy="6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组合 3"/>
          <p:cNvGrpSpPr/>
          <p:nvPr/>
        </p:nvGrpSpPr>
        <p:grpSpPr>
          <a:xfrm>
            <a:off x="1052195" y="4056380"/>
            <a:ext cx="9018270" cy="1591310"/>
            <a:chOff x="1657" y="6388"/>
            <a:chExt cx="14202" cy="2506"/>
          </a:xfrm>
        </p:grpSpPr>
        <p:sp>
          <p:nvSpPr>
            <p:cNvPr id="9" name="Text Box 5"/>
            <p:cNvSpPr txBox="1">
              <a:spLocks noChangeArrowheads="1"/>
            </p:cNvSpPr>
            <p:nvPr/>
          </p:nvSpPr>
          <p:spPr bwMode="auto">
            <a:xfrm>
              <a:off x="1657" y="6388"/>
              <a:ext cx="4424" cy="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</a:pPr>
              <a:r>
                <a:rPr kumimoji="1" lang="en-US" altLang="zh-CN" sz="2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2.</a:t>
              </a:r>
              <a:r>
                <a:rPr kumimoji="1" lang="zh-CN" altLang="en-US" sz="2400" b="1" dirty="0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余弦定理的推论：</a:t>
              </a:r>
            </a:p>
          </p:txBody>
        </p:sp>
        <p:graphicFrame>
          <p:nvGraphicFramePr>
            <p:cNvPr id="10" name="对象 9"/>
            <p:cNvGraphicFramePr>
              <a:graphicFrameLocks noChangeAspect="1"/>
            </p:cNvGraphicFramePr>
            <p:nvPr/>
          </p:nvGraphicFramePr>
          <p:xfrm>
            <a:off x="3043" y="7472"/>
            <a:ext cx="3786" cy="14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8" imgW="29565600" imgH="10058400" progId="Equation.DSMT4">
                    <p:embed/>
                  </p:oleObj>
                </mc:Choice>
                <mc:Fallback>
                  <p:oleObj name="Equation" r:id="rId8" imgW="29565600" imgH="10058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3043" y="7472"/>
                          <a:ext cx="3786" cy="14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" name="对象 10"/>
            <p:cNvGraphicFramePr>
              <a:graphicFrameLocks noChangeAspect="1"/>
            </p:cNvGraphicFramePr>
            <p:nvPr/>
          </p:nvGraphicFramePr>
          <p:xfrm>
            <a:off x="7539" y="7472"/>
            <a:ext cx="3786" cy="14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0" imgW="29565600" imgH="10058400" progId="Equation.DSMT4">
                    <p:embed/>
                  </p:oleObj>
                </mc:Choice>
                <mc:Fallback>
                  <p:oleObj name="Equation" r:id="rId10" imgW="29565600" imgH="10058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7539" y="7472"/>
                          <a:ext cx="3786" cy="14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对象 11"/>
            <p:cNvGraphicFramePr>
              <a:graphicFrameLocks noChangeAspect="1"/>
            </p:cNvGraphicFramePr>
            <p:nvPr/>
          </p:nvGraphicFramePr>
          <p:xfrm>
            <a:off x="12035" y="7472"/>
            <a:ext cx="3825" cy="14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12" imgW="29870400" imgH="10058400" progId="Equation.DSMT4">
                    <p:embed/>
                  </p:oleObj>
                </mc:Choice>
                <mc:Fallback>
                  <p:oleObj name="Equation" r:id="rId12" imgW="29870400" imgH="10058400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12035" y="7472"/>
                          <a:ext cx="3825" cy="142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p15="http://schemas.microsoft.com/office/powerpoint/2012/main" xmlns:p159="http://schemas.microsoft.com/office/powerpoint/2015/09/main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4.05.14"/>
  <p:tag name="AS_TITLE" val="Aspose.Slides for .NET 4.0 Client Profile"/>
  <p:tag name="AS_VERSION" val="24.5"/>
  <p:tag name="COMMONDATA" val="eyJoZGlkIjoiYWM5ZGUyNWQ0OTAzMDEwZGIyM2NmYmUzNGExYjc3MTQ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CHIP_COLORING" val="1"/>
  <p:tag name="KSO_WM_CHIP_DECFILLPROP" val="[]"/>
  <p:tag name="KSO_WM_CHIP_FILLPROP" val="[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m&quot;,&quot;chip_types&quot;:[&quot;diagram&quot;,&quot;header&quot;]}],[{&quot;text_align&quot;:&quot;rm&quot;,&quot;text_direction&quot;:&quot;horizontal&quot;,&quot;support_big_font&quot;:false,&quot;picture_toward&quot;:0,&quot;picture_dockside&quot;:[],&quot;fill_id&quot;:&quot;3b50f7cce9dd429da8d2fb599840cb10&quot;,&quot;fill_align&quot;:&quot;rb&quot;,&quot;chip_types&quot;:[&quot;header&quot;]}],[{&quot;text_align&quot;:&quot;rm&quot;,&quot;text_direction&quot;:&quot;horizontal&quot;,&quot;support_big_font&quot;:false,&quot;picture_toward&quot;:0,&quot;picture_dockside&quot;:[],&quot;fill_id&quot;:&quot;3b50f7cce9dd429da8d2fb599840cb10&quot;,&quot;fill_align&quot;:&quot;rt&quot;,&quot;chip_types&quot;:[&quot;header&quot;]}],[{&quot;text_align&quot;:&quot;rm&quot;,&quot;text_direction&quot;:&quot;horizontal&quot;,&quot;support_big_font&quot;:false,&quot;picture_toward&quot;:0,&quot;picture_dockside&quot;:[],&quot;fill_id&quot;:&quot;3b50f7cce9dd429da8d2fb599840cb10&quot;,&quot;fill_align&quot;:&quot;rm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t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lt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b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lb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lm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lm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cm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cm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ct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ct&quot;,&quot;chip_types&quot;:[&quot;header&quot;]}],[{&quot;text_align&quot;:&quot;cm&quot;,&quot;text_direction&quot;:&quot;horizontal&quot;,&quot;support_big_font&quot;:false,&quot;picture_toward&quot;:0,&quot;picture_dockside&quot;:[],&quot;fill_id&quot;:&quot;3b50f7cce9dd429da8d2fb599840cb10&quot;,&quot;fill_align&quot;:&quot;cb&quot;,&quot;chip_types&quot;:[&quot;header&quot;]}],[{&quot;text_align&quot;:&quot;lm&quot;,&quot;text_direction&quot;:&quot;horizontal&quot;,&quot;support_big_font&quot;:false,&quot;picture_toward&quot;:0,&quot;picture_dockside&quot;:[],&quot;fill_id&quot;:&quot;3b50f7cce9dd429da8d2fb599840cb10&quot;,&quot;fill_align&quot;:&quot;cb&quot;,&quot;chip_types&quot;:[&quot;header&quot;]}]]"/>
  <p:tag name="KSO_WM_CHIP_GROUPID" val="614a9d9b1e630cfd8f114d26"/>
  <p:tag name="KSO_WM_CHIP_INFOS" val="{&quot;type&quot;:0,&quot;layout_type&quot;:&quot;1_NF_LC_7&quot;,&quot;layout_feature&quot;:1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,&quot;扁平风&quot;,&quot;手绘风&quot;,&quot;立体风&quot;,&quot;炫酷&quot;,&quot;复古风&quot;,&quot;科技风&quot;,&quot;水彩风&quot;,&quot;ios风&quot;,&quot;快闪&quot;,&quot;波普风&quot;,&quot;孟菲斯&quot;,&quot;蒸汽波&quot;,&quot;MBE&quot;,&quot;剪纸风&quot;,&quot;酸性风&quot;,&quot;像素风&quot;,&quot;涂鸦风&quot;,&quot;实景&quot;]},&quot;slide_type&quot;:[&quot;title&quot;,&quot;sectionTitle&quot;,&quot;contents&quot;,&quot;endPage&quot;],&quot;useType&quot;:[&quot;ppt&quot;]}"/>
  <p:tag name="KSO_WM_CHIP_XID" val="614a9d9b1e630cfd8f114d27"/>
  <p:tag name="KSO_WM_SLIDE_BACKGROUND_TYPE" val="general"/>
  <p:tag name="KSO_WM_SLIDE_BK_DARK_LIGHT" val="2"/>
  <p:tag name="KSO_WM_SLIDE_ID" val="custom20202601_1"/>
  <p:tag name="KSO_WM_SLIDE_INDEX" val="1"/>
  <p:tag name="KSO_WM_SLIDE_ITEM_CNT" val="0"/>
  <p:tag name="KSO_WM_SLIDE_LAYOUT" val="a_b_f"/>
  <p:tag name="KSO_WM_SLIDE_LAYOUT_CNT" val="1_1_2"/>
  <p:tag name="KSO_WM_SLIDE_LAYOUT_INFO" val="{&quot;id&quot;:&quot;2022-09-13T15:36:24&quot;,&quot;margin&quot;:{&quot;bottom&quot;:3.684757709503174,&quot;left&quot;:0.9507361650466919,&quot;right&quot;:14.313993453979492,&quot;top&quot;:5.182305335998535},&quot;type&quot;:0}"/>
  <p:tag name="KSO_WM_SLIDE_SUBTYPE" val="pureTxt"/>
  <p:tag name="KSO_WM_SLIDE_SUPPORT_FEATURE_TYPE" val="0"/>
  <p:tag name="KSO_WM_SLIDE_TYPE" val="title"/>
  <p:tag name="KSO_WM_TAG_VERSION" val="1.0"/>
  <p:tag name="KSO_WM_TEMPLATE_ASSEMBLE_GROUPID" val="62cfbf6902b43a043dad3aef"/>
  <p:tag name="KSO_WM_TEMPLATE_ASSEMBLE_XID" val="632032ebcc555229d43996fd"/>
  <p:tag name="KSO_WM_TEMPLATE_CATEGORY" val="custom"/>
  <p:tag name="KSO_WM_TEMPLATE_COLOR_TYPE" val="1"/>
  <p:tag name="KSO_WM_TEMPLATE_INDEX" val="20202601"/>
  <p:tag name="KSO_WM_TEMPLATE_MASTER_THUMB_INDEX" val="12"/>
  <p:tag name="KSO_WM_TEMPLATE_MASTER_TYPE" val="1"/>
  <p:tag name="KSO_WM_TEMPLATE_SUBCATEGORY" val="0"/>
  <p:tag name="KSO_WM_TEMPLATE_THUMBS_INDEX" val="1、4、7、8、9、10、11、13、14、15"/>
</p:tagLst>
</file>

<file path=ppt/theme/theme1.xml><?xml version="1.0" encoding="utf-8"?>
<a:theme xmlns:a="http://schemas.openxmlformats.org/drawingml/2006/main" name="【导】1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1131</Words>
  <Application>Microsoft Office PowerPoint</Application>
  <PresentationFormat>宽屏</PresentationFormat>
  <Paragraphs>99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Cambria Math</vt:lpstr>
      <vt:lpstr>Times New Roman</vt:lpstr>
      <vt:lpstr>Wingdings</vt:lpstr>
      <vt:lpstr>【导】1</vt:lpstr>
      <vt:lpstr>Equation</vt:lpstr>
      <vt:lpstr>MathType 7.0 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九科星教学网（www.jkxjxw.com）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九科星教学网（www.jkxjxw.com）</dc:title>
  <dc:subject>九科星教学网（www.jkxjxw.com）</dc:subject>
  <dc:creator>九科星教学网（www.jkxjxw.com）</dc:creator>
  <dc:description>九科星教学网（www.jkxjxw.com）</dc:description>
  <cp:lastModifiedBy>schack</cp:lastModifiedBy>
  <cp:revision>25</cp:revision>
  <dcterms:created xsi:type="dcterms:W3CDTF">2023-08-09T12:44:00Z</dcterms:created>
  <dcterms:modified xsi:type="dcterms:W3CDTF">2026-04-23T00:43:22Z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9B3FA2FDD6A34EA79B62DCD88EE41CD1_13</vt:lpwstr>
  </property>
  <property fmtid="{D5CDD505-2E9C-101B-9397-08002B2CF9AE}" pid="3" name="KSOProductBuildVer">
    <vt:lpwstr>2052-12.1.0.18276</vt:lpwstr>
  </property>
</Properties>
</file>