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5.xml" ContentType="application/vnd.openxmlformats-officedocument.presentationml.notesSlide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notesSlides/notesSlide6.xml" ContentType="application/vnd.openxmlformats-officedocument.presentationml.notesSlide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7.xml" ContentType="application/vnd.openxmlformats-officedocument.presentationml.notesSlid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363" r:id="rId3"/>
    <p:sldId id="364" r:id="rId4"/>
    <p:sldId id="365" r:id="rId5"/>
    <p:sldId id="367" r:id="rId6"/>
    <p:sldId id="368" r:id="rId7"/>
    <p:sldId id="369" r:id="rId8"/>
    <p:sldId id="380" r:id="rId9"/>
    <p:sldId id="370" r:id="rId10"/>
    <p:sldId id="373" r:id="rId11"/>
    <p:sldId id="381" r:id="rId12"/>
    <p:sldId id="371" r:id="rId13"/>
    <p:sldId id="372" r:id="rId14"/>
    <p:sldId id="379" r:id="rId15"/>
    <p:sldId id="374" r:id="rId16"/>
    <p:sldId id="375" r:id="rId17"/>
    <p:sldId id="377" r:id="rId18"/>
    <p:sldId id="382" r:id="rId19"/>
    <p:sldId id="376" r:id="rId20"/>
  </p:sldIdLst>
  <p:sldSz cx="12192000" cy="6858000"/>
  <p:notesSz cx="6858000" cy="9144000"/>
  <p:embeddedFontLst>
    <p:embeddedFont>
      <p:font typeface="楷体" panose="02010609060101010101" pitchFamily="49" charset="-122"/>
      <p:regular r:id="rId23"/>
    </p:embeddedFont>
    <p:embeddedFont>
      <p:font typeface="Cambria Math" panose="02040503050406030204" pitchFamily="18" charset="0"/>
      <p:regular r:id="rId24"/>
    </p:embeddedFont>
  </p:embeddedFontLst>
  <p:custDataLst>
    <p:tags r:id="rId25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eamsummit" initials="dream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944F"/>
    <a:srgbClr val="0000FF"/>
    <a:srgbClr val="EBF0F9"/>
    <a:srgbClr val="ECF7FC"/>
    <a:srgbClr val="EBF3EC"/>
    <a:srgbClr val="E8FDFE"/>
    <a:srgbClr val="3A8C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94" d="100"/>
          <a:sy n="94" d="100"/>
        </p:scale>
        <p:origin x="200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ea typeface="楷体" panose="0201060906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楷体" panose="02010609060101010101" charset="-122"/>
              </a:rPr>
              <a:t>2026/4/14</a:t>
            </a:fld>
            <a:endParaRPr lang="zh-CN" altLang="en-US">
              <a:ea typeface="楷体" panose="0201060906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ea typeface="楷体" panose="0201060906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楷体" panose="02010609060101010101" charset="-122"/>
              </a:rPr>
              <a:t>‹#›</a:t>
            </a:fld>
            <a:endParaRPr lang="zh-CN" altLang="en-US">
              <a:ea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楷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楷体" panose="02010609060101010101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2026/4/14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楷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楷体" panose="02010609060101010101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4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4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4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56D18-D9BC-6C79-BD3A-4EE5609DE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2922B8A-2F7A-8A45-4D86-43580CBBE1DA}"/>
              </a:ext>
            </a:extLst>
          </p:cNvPr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09E95E9-3973-6933-6772-8A5F8DCD17DF}"/>
              </a:ext>
            </a:extLst>
          </p:cNvPr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753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709EC-906D-1720-BB7B-5C4DD44AD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B325FAD-A137-256B-2A99-85C19691697D}"/>
              </a:ext>
            </a:extLst>
          </p:cNvPr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BE02C1-C857-C961-8087-AC6F051DC1E9}"/>
              </a:ext>
            </a:extLst>
          </p:cNvPr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137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8C37E-3455-F661-6C9C-F4C3136E8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F9ED808-0B8A-EADB-43E4-8A5E84D6EF18}"/>
              </a:ext>
            </a:extLst>
          </p:cNvPr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B99F0A9-BF52-70B0-ED0B-C9EFBDD0C963}"/>
              </a:ext>
            </a:extLst>
          </p:cNvPr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593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0"/>
            <a:ext cx="12192000" cy="6858000"/>
            <a:chOff x="0" y="0"/>
            <a:chExt cx="19200" cy="10800"/>
          </a:xfrm>
        </p:grpSpPr>
        <p:sp>
          <p:nvSpPr>
            <p:cNvPr id="4" name="标题 1"/>
            <p:cNvSpPr txBox="1"/>
            <p:nvPr/>
          </p:nvSpPr>
          <p:spPr>
            <a:xfrm flipH="1">
              <a:off x="0" y="5138"/>
              <a:ext cx="19200" cy="5662"/>
            </a:xfrm>
            <a:custGeom>
              <a:avLst/>
              <a:gdLst>
                <a:gd name="connsiteX0" fmla="*/ 11115320 w 12192000"/>
                <a:gd name="connsiteY0" fmla="*/ 50 h 3595463"/>
                <a:gd name="connsiteX1" fmla="*/ 12016809 w 12192000"/>
                <a:gd name="connsiteY1" fmla="*/ 107965 h 3595463"/>
                <a:gd name="connsiteX2" fmla="*/ 12192000 w 12192000"/>
                <a:gd name="connsiteY2" fmla="*/ 167661 h 3595463"/>
                <a:gd name="connsiteX3" fmla="*/ 12192000 w 12192000"/>
                <a:gd name="connsiteY3" fmla="*/ 3595463 h 3595463"/>
                <a:gd name="connsiteX4" fmla="*/ 0 w 12192000"/>
                <a:gd name="connsiteY4" fmla="*/ 3595463 h 3595463"/>
                <a:gd name="connsiteX5" fmla="*/ 0 w 12192000"/>
                <a:gd name="connsiteY5" fmla="*/ 2063550 h 3595463"/>
                <a:gd name="connsiteX6" fmla="*/ 1321 w 12192000"/>
                <a:gd name="connsiteY6" fmla="*/ 2072626 h 3595463"/>
                <a:gd name="connsiteX7" fmla="*/ 10574 w 12192000"/>
                <a:gd name="connsiteY7" fmla="*/ 2265448 h 3595463"/>
                <a:gd name="connsiteX8" fmla="*/ 3188928 w 12192000"/>
                <a:gd name="connsiteY8" fmla="*/ 2631826 h 3595463"/>
                <a:gd name="connsiteX9" fmla="*/ 8806826 w 12192000"/>
                <a:gd name="connsiteY9" fmla="*/ 391560 h 3595463"/>
                <a:gd name="connsiteX10" fmla="*/ 11115320 w 12192000"/>
                <a:gd name="connsiteY10" fmla="*/ 50 h 3595463"/>
              </a:gdLst>
              <a:ahLst/>
              <a:cxnLst/>
              <a:rect l="l" t="t" r="r" b="b"/>
              <a:pathLst>
                <a:path w="12192000" h="3595463">
                  <a:moveTo>
                    <a:pt x="11115320" y="50"/>
                  </a:moveTo>
                  <a:cubicBezTo>
                    <a:pt x="11459512" y="1553"/>
                    <a:pt x="11767815" y="37161"/>
                    <a:pt x="12016809" y="107965"/>
                  </a:cubicBezTo>
                  <a:lnTo>
                    <a:pt x="12192000" y="167661"/>
                  </a:lnTo>
                  <a:lnTo>
                    <a:pt x="12192000" y="3595463"/>
                  </a:lnTo>
                  <a:lnTo>
                    <a:pt x="0" y="3595463"/>
                  </a:lnTo>
                  <a:lnTo>
                    <a:pt x="0" y="2063550"/>
                  </a:lnTo>
                  <a:lnTo>
                    <a:pt x="1321" y="2072626"/>
                  </a:lnTo>
                  <a:cubicBezTo>
                    <a:pt x="4405" y="2111769"/>
                    <a:pt x="7490" y="2264002"/>
                    <a:pt x="10574" y="2265448"/>
                  </a:cubicBezTo>
                  <a:cubicBezTo>
                    <a:pt x="561762" y="2532583"/>
                    <a:pt x="1722887" y="2944141"/>
                    <a:pt x="3188928" y="2631826"/>
                  </a:cubicBezTo>
                  <a:cubicBezTo>
                    <a:pt x="4654971" y="2319511"/>
                    <a:pt x="7230504" y="913766"/>
                    <a:pt x="8806826" y="391560"/>
                  </a:cubicBezTo>
                  <a:cubicBezTo>
                    <a:pt x="9594988" y="130457"/>
                    <a:pt x="10426934" y="-2957"/>
                    <a:pt x="11115320" y="50"/>
                  </a:cubicBezTo>
                  <a:close/>
                </a:path>
              </a:pathLst>
            </a:custGeom>
            <a:solidFill>
              <a:schemeClr val="accent5">
                <a:alpha val="10000"/>
              </a:schemeClr>
            </a:solidFill>
            <a:ln w="12700" cap="sq">
              <a:noFill/>
              <a:miter/>
            </a:ln>
            <a:effectLst/>
          </p:spPr>
          <p:txBody>
            <a:bodyPr vert="horz" wrap="square" lIns="91440" tIns="45720" rIns="91440" bIns="45720" rtlCol="0" anchor="ctr"/>
            <a:lstStyle/>
            <a:p>
              <a:pPr algn="ctr">
                <a:lnSpc>
                  <a:spcPct val="110000"/>
                </a:lnSpc>
              </a:pPr>
              <a:endParaRPr kumimoji="1" lang="zh-CN" altLang="en-US"/>
            </a:p>
          </p:txBody>
        </p:sp>
        <p:sp>
          <p:nvSpPr>
            <p:cNvPr id="7" name="标题 1"/>
            <p:cNvSpPr txBox="1"/>
            <p:nvPr/>
          </p:nvSpPr>
          <p:spPr>
            <a:xfrm>
              <a:off x="16196" y="0"/>
              <a:ext cx="3004" cy="2995"/>
            </a:xfrm>
            <a:custGeom>
              <a:avLst/>
              <a:gdLst>
                <a:gd name="connsiteX0" fmla="*/ 27051 w 1907381"/>
                <a:gd name="connsiteY0" fmla="*/ 0 h 2020491"/>
                <a:gd name="connsiteX1" fmla="*/ 1907381 w 1907381"/>
                <a:gd name="connsiteY1" fmla="*/ 0 h 2020491"/>
                <a:gd name="connsiteX2" fmla="*/ 1907381 w 1907381"/>
                <a:gd name="connsiteY2" fmla="*/ 2010703 h 2020491"/>
                <a:gd name="connsiteX3" fmla="*/ 1901609 w 1907381"/>
                <a:gd name="connsiteY3" fmla="*/ 2011584 h 2020491"/>
                <a:gd name="connsiteX4" fmla="*/ 1725216 w 1907381"/>
                <a:gd name="connsiteY4" fmla="*/ 2020491 h 2020491"/>
                <a:gd name="connsiteX5" fmla="*/ 0 w 1907381"/>
                <a:gd name="connsiteY5" fmla="*/ 295275 h 2020491"/>
                <a:gd name="connsiteX6" fmla="*/ 8907 w 1907381"/>
                <a:gd name="connsiteY6" fmla="*/ 118882 h 2020491"/>
              </a:gdLst>
              <a:ahLst/>
              <a:cxnLst/>
              <a:rect l="l" t="t" r="r" b="b"/>
              <a:pathLst>
                <a:path w="1907381" h="2020491">
                  <a:moveTo>
                    <a:pt x="27051" y="0"/>
                  </a:moveTo>
                  <a:lnTo>
                    <a:pt x="1907381" y="0"/>
                  </a:lnTo>
                  <a:lnTo>
                    <a:pt x="1907381" y="2010703"/>
                  </a:lnTo>
                  <a:lnTo>
                    <a:pt x="1901609" y="2011584"/>
                  </a:lnTo>
                  <a:cubicBezTo>
                    <a:pt x="1843612" y="2017474"/>
                    <a:pt x="1784767" y="2020491"/>
                    <a:pt x="1725216" y="2020491"/>
                  </a:cubicBezTo>
                  <a:cubicBezTo>
                    <a:pt x="772406" y="2020491"/>
                    <a:pt x="0" y="1248085"/>
                    <a:pt x="0" y="295275"/>
                  </a:cubicBezTo>
                  <a:cubicBezTo>
                    <a:pt x="0" y="235725"/>
                    <a:pt x="3017" y="176879"/>
                    <a:pt x="8907" y="118882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30000"/>
              </a:schemeClr>
            </a:solidFill>
            <a:ln w="12700" cap="sq">
              <a:noFill/>
              <a:miter/>
            </a:ln>
            <a:effectLst/>
          </p:spPr>
          <p:txBody>
            <a:bodyPr vert="horz" wrap="square" lIns="91440" tIns="45720" rIns="91440" bIns="45720" rtlCol="0" anchor="ctr"/>
            <a:lstStyle/>
            <a:p>
              <a:pPr algn="ctr">
                <a:lnSpc>
                  <a:spcPct val="110000"/>
                </a:lnSpc>
              </a:pPr>
              <a:endParaRPr kumimoji="1"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学习目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7410" cy="521970"/>
            <a:chOff x="641" y="427"/>
            <a:chExt cx="3366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学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习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目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标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情景导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情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景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导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入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知识梳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知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识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梳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理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问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问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题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探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究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典型例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典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型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例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题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牛刀小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牛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刀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小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试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当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堂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检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测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课堂总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课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堂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总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结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E8FDFE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119380" y="6596380"/>
            <a:ext cx="844550" cy="10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">
                <a:solidFill>
                  <a:srgbClr val="FFFFFF"/>
                </a:solidFill>
              </a:rPr>
              <a:t>32999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n-ea"/>
          <a:ea typeface="+mn-ea"/>
          <a:cs typeface="+mn-ea"/>
          <a:sym typeface="+mn-ea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ea"/>
          <a:ea typeface="+mn-ea"/>
          <a:cs typeface="+mn-ea"/>
          <a:sym typeface="+mn-ea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tags" Target="../tags/tag7.xml"/><Relationship Id="rId7" Type="http://schemas.openxmlformats.org/officeDocument/2006/relationships/oleObject" Target="../embeddings/oleObject2.bin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5.xml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oleObject" Target="../embeddings/oleObject7.bin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14.wmf"/><Relationship Id="rId3" Type="http://schemas.openxmlformats.org/officeDocument/2006/relationships/image" Target="../media/image9.png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15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13.wmf"/><Relationship Id="rId5" Type="http://schemas.openxmlformats.org/officeDocument/2006/relationships/image" Target="../media/image10.wmf"/><Relationship Id="rId15" Type="http://schemas.openxmlformats.org/officeDocument/2006/relationships/image" Target="../media/image15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2.wmf"/><Relationship Id="rId14" Type="http://schemas.openxmlformats.org/officeDocument/2006/relationships/oleObject" Target="../embeddings/oleObject1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slideLayout" Target="../slideLayouts/slideLayout8.xml"/><Relationship Id="rId4" Type="http://schemas.openxmlformats.org/officeDocument/2006/relationships/tags" Target="../tags/tag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tags" Target="../tags/tag34.xml"/><Relationship Id="rId18" Type="http://schemas.openxmlformats.org/officeDocument/2006/relationships/tags" Target="../tags/tag39.xml"/><Relationship Id="rId26" Type="http://schemas.openxmlformats.org/officeDocument/2006/relationships/image" Target="../media/image20.wmf"/><Relationship Id="rId3" Type="http://schemas.openxmlformats.org/officeDocument/2006/relationships/tags" Target="../tags/tag24.xml"/><Relationship Id="rId21" Type="http://schemas.openxmlformats.org/officeDocument/2006/relationships/oleObject" Target="../embeddings/oleObject17.bin"/><Relationship Id="rId7" Type="http://schemas.openxmlformats.org/officeDocument/2006/relationships/tags" Target="../tags/tag28.xml"/><Relationship Id="rId12" Type="http://schemas.openxmlformats.org/officeDocument/2006/relationships/tags" Target="../tags/tag33.xml"/><Relationship Id="rId17" Type="http://schemas.openxmlformats.org/officeDocument/2006/relationships/tags" Target="../tags/tag38.xml"/><Relationship Id="rId25" Type="http://schemas.openxmlformats.org/officeDocument/2006/relationships/oleObject" Target="../embeddings/oleObject19.bin"/><Relationship Id="rId2" Type="http://schemas.openxmlformats.org/officeDocument/2006/relationships/tags" Target="../tags/tag23.xml"/><Relationship Id="rId16" Type="http://schemas.openxmlformats.org/officeDocument/2006/relationships/tags" Target="../tags/tag37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24" Type="http://schemas.openxmlformats.org/officeDocument/2006/relationships/image" Target="../media/image19.wmf"/><Relationship Id="rId5" Type="http://schemas.openxmlformats.org/officeDocument/2006/relationships/tags" Target="../tags/tag26.xml"/><Relationship Id="rId15" Type="http://schemas.openxmlformats.org/officeDocument/2006/relationships/tags" Target="../tags/tag36.xml"/><Relationship Id="rId23" Type="http://schemas.openxmlformats.org/officeDocument/2006/relationships/oleObject" Target="../embeddings/oleObject18.bin"/><Relationship Id="rId28" Type="http://schemas.openxmlformats.org/officeDocument/2006/relationships/image" Target="../media/image21.wmf"/><Relationship Id="rId10" Type="http://schemas.openxmlformats.org/officeDocument/2006/relationships/tags" Target="../tags/tag31.xml"/><Relationship Id="rId19" Type="http://schemas.openxmlformats.org/officeDocument/2006/relationships/tags" Target="../tags/tag40.xml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tags" Target="../tags/tag35.xml"/><Relationship Id="rId22" Type="http://schemas.openxmlformats.org/officeDocument/2006/relationships/image" Target="../media/image18.wmf"/><Relationship Id="rId27" Type="http://schemas.openxmlformats.org/officeDocument/2006/relationships/oleObject" Target="../embeddings/oleObject20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tags" Target="../tags/tag53.xml"/><Relationship Id="rId18" Type="http://schemas.openxmlformats.org/officeDocument/2006/relationships/tags" Target="../tags/tag58.xml"/><Relationship Id="rId26" Type="http://schemas.openxmlformats.org/officeDocument/2006/relationships/image" Target="../media/image23.wmf"/><Relationship Id="rId3" Type="http://schemas.openxmlformats.org/officeDocument/2006/relationships/tags" Target="../tags/tag43.xml"/><Relationship Id="rId21" Type="http://schemas.openxmlformats.org/officeDocument/2006/relationships/tags" Target="../tags/tag61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17" Type="http://schemas.openxmlformats.org/officeDocument/2006/relationships/tags" Target="../tags/tag57.xml"/><Relationship Id="rId25" Type="http://schemas.openxmlformats.org/officeDocument/2006/relationships/oleObject" Target="../embeddings/oleObject22.bin"/><Relationship Id="rId2" Type="http://schemas.openxmlformats.org/officeDocument/2006/relationships/tags" Target="../tags/tag42.xml"/><Relationship Id="rId16" Type="http://schemas.openxmlformats.org/officeDocument/2006/relationships/tags" Target="../tags/tag56.xml"/><Relationship Id="rId20" Type="http://schemas.openxmlformats.org/officeDocument/2006/relationships/tags" Target="../tags/tag60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24" Type="http://schemas.openxmlformats.org/officeDocument/2006/relationships/image" Target="../media/image22.wmf"/><Relationship Id="rId5" Type="http://schemas.openxmlformats.org/officeDocument/2006/relationships/tags" Target="../tags/tag45.xml"/><Relationship Id="rId15" Type="http://schemas.openxmlformats.org/officeDocument/2006/relationships/tags" Target="../tags/tag55.xml"/><Relationship Id="rId23" Type="http://schemas.openxmlformats.org/officeDocument/2006/relationships/oleObject" Target="../embeddings/oleObject21.bin"/><Relationship Id="rId28" Type="http://schemas.openxmlformats.org/officeDocument/2006/relationships/image" Target="../media/image24.wmf"/><Relationship Id="rId10" Type="http://schemas.openxmlformats.org/officeDocument/2006/relationships/tags" Target="../tags/tag50.xml"/><Relationship Id="rId19" Type="http://schemas.openxmlformats.org/officeDocument/2006/relationships/tags" Target="../tags/tag59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tags" Target="../tags/tag54.xml"/><Relationship Id="rId22" Type="http://schemas.openxmlformats.org/officeDocument/2006/relationships/slideLayout" Target="../slideLayouts/slideLayout6.xml"/><Relationship Id="rId27" Type="http://schemas.openxmlformats.org/officeDocument/2006/relationships/oleObject" Target="../embeddings/oleObject23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64.xml"/><Relationship Id="rId7" Type="http://schemas.openxmlformats.org/officeDocument/2006/relationships/slideLayout" Target="../slideLayouts/slideLayout8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image" Target="../media/image26.wmf"/><Relationship Id="rId5" Type="http://schemas.openxmlformats.org/officeDocument/2006/relationships/tags" Target="../tags/tag66.xml"/><Relationship Id="rId10" Type="http://schemas.openxmlformats.org/officeDocument/2006/relationships/oleObject" Target="../embeddings/oleObject24.bin"/><Relationship Id="rId4" Type="http://schemas.openxmlformats.org/officeDocument/2006/relationships/tags" Target="../tags/tag65.xml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tags" Target="../tags/tag74.xml"/><Relationship Id="rId7" Type="http://schemas.openxmlformats.org/officeDocument/2006/relationships/oleObject" Target="../embeddings/oleObject25.bin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76.xml"/><Relationship Id="rId4" Type="http://schemas.openxmlformats.org/officeDocument/2006/relationships/tags" Target="../tags/tag7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image" Target="../media/image29.wmf"/><Relationship Id="rId18" Type="http://schemas.openxmlformats.org/officeDocument/2006/relationships/oleObject" Target="../embeddings/oleObject29.bin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12" Type="http://schemas.openxmlformats.org/officeDocument/2006/relationships/oleObject" Target="../embeddings/oleObject26.bin"/><Relationship Id="rId17" Type="http://schemas.openxmlformats.org/officeDocument/2006/relationships/image" Target="../media/image31.wmf"/><Relationship Id="rId2" Type="http://schemas.openxmlformats.org/officeDocument/2006/relationships/tags" Target="../tags/tag78.xml"/><Relationship Id="rId16" Type="http://schemas.openxmlformats.org/officeDocument/2006/relationships/oleObject" Target="../embeddings/oleObject28.bin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81.xml"/><Relationship Id="rId15" Type="http://schemas.openxmlformats.org/officeDocument/2006/relationships/image" Target="../media/image30.wmf"/><Relationship Id="rId10" Type="http://schemas.openxmlformats.org/officeDocument/2006/relationships/tags" Target="../tags/tag86.xml"/><Relationship Id="rId19" Type="http://schemas.openxmlformats.org/officeDocument/2006/relationships/image" Target="../media/image32.wmf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30.bin"/><Relationship Id="rId4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1605280" y="1412875"/>
            <a:ext cx="8981440" cy="29845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第二章 平面向量及其应用</a:t>
            </a:r>
          </a:p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2.4.2 平面向量及运算的坐标表示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>
            <p:custDataLst>
              <p:tags r:id="rId1"/>
            </p:custDataLst>
          </p:nvPr>
        </p:nvSpPr>
        <p:spPr>
          <a:xfrm>
            <a:off x="1737995" y="1826895"/>
            <a:ext cx="871664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200000"/>
              </a:lnSpc>
            </a:pP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1.</a:t>
            </a:r>
            <a:r>
              <a:rPr 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理解平面向量坐标的概念，会求平面向量的坐标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.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 fontAlgn="auto">
              <a:lnSpc>
                <a:spcPct val="200000"/>
              </a:lnSpc>
            </a:pP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2.</a:t>
            </a:r>
            <a:r>
              <a:rPr 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掌握平面向量运算</a:t>
            </a:r>
            <a:r>
              <a:rPr lang="zh-CN" alt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</a:t>
            </a:r>
            <a:r>
              <a:rPr 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坐标</a:t>
            </a:r>
            <a:r>
              <a:rPr lang="zh-CN" alt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表示</a:t>
            </a: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  <a:p>
            <a:pPr algn="l" fontAlgn="auto">
              <a:lnSpc>
                <a:spcPct val="200000"/>
              </a:lnSpc>
            </a:pP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3.</a:t>
            </a:r>
            <a:r>
              <a:rPr lang="zh-CN" alt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掌握向量平行的坐标表示，能解决向量共线问题</a:t>
            </a: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8039100" y="2279650"/>
            <a:ext cx="3218180" cy="18649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04875" y="993140"/>
            <a:ext cx="103612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情境：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如图所示，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木块所受重力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G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可以分解为两个分力：平行于斜面使木块下滑的力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F</a:t>
            </a:r>
            <a:r>
              <a:rPr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垂直于斜面的压力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F</a:t>
            </a:r>
            <a:r>
              <a:rPr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endParaRPr lang="en-US" altLang="zh-CN" sz="2400" baseline="-2500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1860" y="2349500"/>
            <a:ext cx="699071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</a:t>
            </a: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向量的正交分解：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把一个向量分解为两个互相垂直的向量，叫做</a:t>
            </a:r>
            <a:r>
              <a:rPr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把向量作正交分解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</a:t>
            </a:r>
            <a:r>
              <a:rPr 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如图，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重力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G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沿互相垂直的两个方向分解就是正交分解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endParaRPr lang="en-US" altLang="zh-CN" sz="2400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017270" y="909320"/>
            <a:ext cx="1020889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在平面直角坐标系中，每一个点可用一对有序实数（即它的坐标）表示，那么对平面直角坐标内的每一个向量，可否用坐标来表示？若可以，该如何表示呢？</a:t>
            </a:r>
          </a:p>
        </p:txBody>
      </p:sp>
      <p:cxnSp>
        <p:nvCxnSpPr>
          <p:cNvPr id="4" name="直接箭头连接符 3"/>
          <p:cNvCxnSpPr/>
          <p:nvPr/>
        </p:nvCxnSpPr>
        <p:spPr>
          <a:xfrm>
            <a:off x="7676515" y="4506595"/>
            <a:ext cx="2879725" cy="0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 w="med" len="med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rot="16200000" flipV="1">
            <a:off x="6960235" y="3790315"/>
            <a:ext cx="2160270" cy="0"/>
          </a:xfrm>
          <a:prstGeom prst="straightConnector1">
            <a:avLst/>
          </a:prstGeom>
          <a:ln w="19050">
            <a:solidFill>
              <a:schemeClr val="tx1"/>
            </a:solidFill>
            <a:headEnd type="none"/>
            <a:tailEnd type="triangle" w="med" len="med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0340975" y="4457700"/>
            <a:ext cx="35242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726045" y="2638425"/>
            <a:ext cx="35242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476105" y="3010535"/>
            <a:ext cx="712470" cy="932180"/>
            <a:chOff x="13115" y="5532"/>
            <a:chExt cx="1122" cy="1468"/>
          </a:xfrm>
        </p:grpSpPr>
        <p:sp>
          <p:nvSpPr>
            <p:cNvPr id="16" name="文本框 15"/>
            <p:cNvSpPr txBox="1"/>
            <p:nvPr/>
          </p:nvSpPr>
          <p:spPr>
            <a:xfrm>
              <a:off x="13171" y="5740"/>
              <a:ext cx="555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2000" b="1" i="1">
                  <a:solidFill>
                    <a:srgbClr val="00B05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</a:t>
              </a:r>
            </a:p>
          </p:txBody>
        </p:sp>
        <p:cxnSp>
          <p:nvCxnSpPr>
            <p:cNvPr id="18" name="直接箭头连接符 17"/>
            <p:cNvCxnSpPr/>
            <p:nvPr/>
          </p:nvCxnSpPr>
          <p:spPr>
            <a:xfrm flipV="1">
              <a:off x="13115" y="5532"/>
              <a:ext cx="1123" cy="1469"/>
            </a:xfrm>
            <a:prstGeom prst="straightConnector1">
              <a:avLst/>
            </a:prstGeom>
            <a:ln w="28575">
              <a:solidFill>
                <a:srgbClr val="00B050"/>
              </a:solidFill>
              <a:headEnd type="none"/>
              <a:tailEnd type="triangle" w="med" len="med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797800" y="3162935"/>
            <a:ext cx="1691005" cy="1720215"/>
            <a:chOff x="11715" y="5546"/>
            <a:chExt cx="2663" cy="2709"/>
          </a:xfrm>
        </p:grpSpPr>
        <p:cxnSp>
          <p:nvCxnSpPr>
            <p:cNvPr id="10" name="直接箭头连接符 9"/>
            <p:cNvCxnSpPr/>
            <p:nvPr/>
          </p:nvCxnSpPr>
          <p:spPr>
            <a:xfrm>
              <a:off x="12091" y="7662"/>
              <a:ext cx="567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none"/>
              <a:tailEnd type="triangle" w="med" len="med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1" name="直接箭头连接符 10"/>
            <p:cNvCxnSpPr/>
            <p:nvPr/>
          </p:nvCxnSpPr>
          <p:spPr>
            <a:xfrm rot="16200000" flipV="1">
              <a:off x="11813" y="7379"/>
              <a:ext cx="567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none"/>
              <a:tailEnd type="triangle" w="med" len="med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grpSp>
          <p:nvGrpSpPr>
            <p:cNvPr id="23" name="组合 22"/>
            <p:cNvGrpSpPr/>
            <p:nvPr/>
          </p:nvGrpSpPr>
          <p:grpSpPr>
            <a:xfrm>
              <a:off x="11715" y="5546"/>
              <a:ext cx="2663" cy="2709"/>
              <a:chOff x="11715" y="5546"/>
              <a:chExt cx="2663" cy="270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3215" y="6199"/>
                <a:ext cx="0" cy="1458"/>
              </a:xfrm>
              <a:prstGeom prst="line">
                <a:avLst/>
              </a:prstGeom>
              <a:ln>
                <a:solidFill>
                  <a:schemeClr val="accent2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sp>
            <p:nvSpPr>
              <p:cNvPr id="12" name="文本框 11"/>
              <p:cNvSpPr txBox="1"/>
              <p:nvPr/>
            </p:nvSpPr>
            <p:spPr>
              <a:xfrm>
                <a:off x="12303" y="7627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i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11715" y="6874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j</a:t>
                </a:r>
              </a:p>
            </p:txBody>
          </p:sp>
          <p:cxnSp>
            <p:nvCxnSpPr>
              <p:cNvPr id="15" name="直接箭头连接符 14"/>
              <p:cNvCxnSpPr/>
              <p:nvPr/>
            </p:nvCxnSpPr>
            <p:spPr>
              <a:xfrm flipV="1">
                <a:off x="12102" y="6194"/>
                <a:ext cx="1123" cy="1469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headEnd type="none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12090" y="6208"/>
                <a:ext cx="1125" cy="0"/>
              </a:xfrm>
              <a:prstGeom prst="line">
                <a:avLst/>
              </a:prstGeom>
              <a:ln>
                <a:solidFill>
                  <a:schemeClr val="accent2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sp>
            <p:nvSpPr>
              <p:cNvPr id="22" name="文本框 21"/>
              <p:cNvSpPr txBox="1"/>
              <p:nvPr/>
            </p:nvSpPr>
            <p:spPr>
              <a:xfrm>
                <a:off x="12658" y="5546"/>
                <a:ext cx="1720" cy="5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i="1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P</a:t>
                </a:r>
                <a:r>
                  <a:rPr lang="en-US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(</a:t>
                </a:r>
                <a:r>
                  <a:rPr lang="en-US" altLang="zh-CN" i="1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zh-CN" altLang="en-US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i="1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  <a:r>
                  <a:rPr lang="en-US" altLang="zh-CN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)</a:t>
                </a:r>
              </a:p>
            </p:txBody>
          </p:sp>
        </p:grpSp>
      </p:grpSp>
      <p:sp>
        <p:nvSpPr>
          <p:cNvPr id="25" name="文本框 24"/>
          <p:cNvSpPr txBox="1"/>
          <p:nvPr/>
        </p:nvSpPr>
        <p:spPr>
          <a:xfrm>
            <a:off x="7685405" y="4457700"/>
            <a:ext cx="45148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O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1089025" y="2830195"/>
            <a:ext cx="5849620" cy="1753235"/>
            <a:chOff x="1602" y="4344"/>
            <a:chExt cx="9212" cy="2761"/>
          </a:xfrm>
        </p:grpSpPr>
        <p:sp>
          <p:nvSpPr>
            <p:cNvPr id="26" name="文本框 25"/>
            <p:cNvSpPr txBox="1"/>
            <p:nvPr>
              <p:custDataLst>
                <p:tags r:id="rId3"/>
              </p:custDataLst>
            </p:nvPr>
          </p:nvSpPr>
          <p:spPr>
            <a:xfrm>
              <a:off x="1602" y="4344"/>
              <a:ext cx="9212" cy="2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</a:t>
              </a:r>
              <a:r>
                <a:rPr 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如图，作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= 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 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(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为位置向量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)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，则由平面向量基本定理可得，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= 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x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i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+ 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j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，即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= 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x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i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+ 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j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.</a:t>
              </a:r>
            </a:p>
          </p:txBody>
        </p:sp>
        <p:graphicFrame>
          <p:nvGraphicFramePr>
            <p:cNvPr id="27" name="对象 2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720" y="4606"/>
            <a:ext cx="732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254000" imgH="215900" progId="Equation.DSMT4">
                    <p:embed/>
                  </p:oleObj>
                </mc:Choice>
                <mc:Fallback>
                  <p:oleObj r:id="rId5" imgW="2540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720" y="4606"/>
                          <a:ext cx="732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对象 2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882" y="5483"/>
            <a:ext cx="733" cy="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7" imgW="254000" imgH="215900" progId="Equation.DSMT4">
                    <p:embed/>
                  </p:oleObj>
                </mc:Choice>
                <mc:Fallback>
                  <p:oleObj r:id="rId7" imgW="2540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7882" y="5483"/>
                          <a:ext cx="733" cy="6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对象 3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879" y="4607"/>
            <a:ext cx="732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9" imgW="254000" imgH="215900" progId="Equation.DSMT4">
                    <p:embed/>
                  </p:oleObj>
                </mc:Choice>
                <mc:Fallback>
                  <p:oleObj r:id="rId9" imgW="2540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879" y="4607"/>
                          <a:ext cx="732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" name="文本框 36"/>
          <p:cNvSpPr txBox="1"/>
          <p:nvPr>
            <p:custDataLst>
              <p:tags r:id="rId2"/>
            </p:custDataLst>
          </p:nvPr>
        </p:nvSpPr>
        <p:spPr>
          <a:xfrm>
            <a:off x="1089025" y="4653280"/>
            <a:ext cx="60172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称为向量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在标准正交基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{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i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j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}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下的坐标，向量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可以表示为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).</a:t>
            </a:r>
            <a:endParaRPr lang="zh-CN" altLang="en-US" sz="240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998538" y="911860"/>
            <a:ext cx="10194925" cy="4323080"/>
            <a:chOff x="1575" y="1436"/>
            <a:chExt cx="16055" cy="6808"/>
          </a:xfrm>
        </p:grpSpPr>
        <p:grpSp>
          <p:nvGrpSpPr>
            <p:cNvPr id="2" name="组合 1"/>
            <p:cNvGrpSpPr/>
            <p:nvPr/>
          </p:nvGrpSpPr>
          <p:grpSpPr>
            <a:xfrm>
              <a:off x="12880" y="3138"/>
              <a:ext cx="4750" cy="3534"/>
              <a:chOff x="12089" y="4155"/>
              <a:chExt cx="4750" cy="3534"/>
            </a:xfrm>
          </p:grpSpPr>
          <p:cxnSp>
            <p:nvCxnSpPr>
              <p:cNvPr id="4" name="直接箭头连接符 3"/>
              <p:cNvCxnSpPr/>
              <p:nvPr/>
            </p:nvCxnSpPr>
            <p:spPr>
              <a:xfrm>
                <a:off x="12089" y="7097"/>
                <a:ext cx="4535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cxnSp>
            <p:nvCxnSpPr>
              <p:cNvPr id="5" name="直接箭头连接符 4"/>
              <p:cNvCxnSpPr/>
              <p:nvPr/>
            </p:nvCxnSpPr>
            <p:spPr>
              <a:xfrm rot="16200000" flipV="1">
                <a:off x="10961" y="5969"/>
                <a:ext cx="3402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sp>
            <p:nvSpPr>
              <p:cNvPr id="8" name="文本框 7"/>
              <p:cNvSpPr txBox="1"/>
              <p:nvPr/>
            </p:nvSpPr>
            <p:spPr>
              <a:xfrm>
                <a:off x="16285" y="7020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12167" y="4155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</a:p>
            </p:txBody>
          </p:sp>
          <p:grpSp>
            <p:nvGrpSpPr>
              <p:cNvPr id="24" name="组合 23"/>
              <p:cNvGrpSpPr/>
              <p:nvPr/>
            </p:nvGrpSpPr>
            <p:grpSpPr>
              <a:xfrm>
                <a:off x="12280" y="4981"/>
                <a:ext cx="2663" cy="2709"/>
                <a:chOff x="11715" y="5546"/>
                <a:chExt cx="2663" cy="2709"/>
              </a:xfrm>
            </p:grpSpPr>
            <p:cxnSp>
              <p:nvCxnSpPr>
                <p:cNvPr id="10" name="直接箭头连接符 9"/>
                <p:cNvCxnSpPr/>
                <p:nvPr/>
              </p:nvCxnSpPr>
              <p:spPr>
                <a:xfrm>
                  <a:off x="12091" y="7662"/>
                  <a:ext cx="567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headEnd type="none"/>
                  <a:tailEnd type="triangle" w="med" len="med"/>
                </a:ln>
              </p:spPr>
              <p:style>
                <a:lnRef idx="2">
                  <a:schemeClr val="accent1"/>
                </a:lnRef>
                <a:fillRef idx="0">
                  <a:srgbClr val="FFFFFF"/>
                </a:fillRef>
                <a:effectRef idx="0">
                  <a:srgbClr val="FFFFFF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箭头连接符 10"/>
                <p:cNvCxnSpPr/>
                <p:nvPr/>
              </p:nvCxnSpPr>
              <p:spPr>
                <a:xfrm rot="16200000" flipV="1">
                  <a:off x="11813" y="7379"/>
                  <a:ext cx="567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headEnd type="none"/>
                  <a:tailEnd type="triangle" w="med" len="med"/>
                </a:ln>
              </p:spPr>
              <p:style>
                <a:lnRef idx="2">
                  <a:schemeClr val="accent1"/>
                </a:lnRef>
                <a:fillRef idx="0">
                  <a:srgbClr val="FFFFFF"/>
                </a:fillRef>
                <a:effectRef idx="0">
                  <a:srgbClr val="FFFFFF"/>
                </a:effectRef>
                <a:fontRef idx="minor">
                  <a:schemeClr val="tx1"/>
                </a:fontRef>
              </p:style>
            </p:cxnSp>
            <p:grpSp>
              <p:nvGrpSpPr>
                <p:cNvPr id="23" name="组合 22"/>
                <p:cNvGrpSpPr/>
                <p:nvPr/>
              </p:nvGrpSpPr>
              <p:grpSpPr>
                <a:xfrm>
                  <a:off x="11715" y="5546"/>
                  <a:ext cx="2663" cy="2709"/>
                  <a:chOff x="11715" y="5546"/>
                  <a:chExt cx="2663" cy="2709"/>
                </a:xfrm>
              </p:grpSpPr>
              <p:cxnSp>
                <p:nvCxnSpPr>
                  <p:cNvPr id="20" name="直接连接符 19"/>
                  <p:cNvCxnSpPr/>
                  <p:nvPr/>
                </p:nvCxnSpPr>
                <p:spPr>
                  <a:xfrm>
                    <a:off x="13215" y="6199"/>
                    <a:ext cx="0" cy="1458"/>
                  </a:xfrm>
                  <a:prstGeom prst="line">
                    <a:avLst/>
                  </a:prstGeom>
                  <a:ln>
                    <a:solidFill>
                      <a:schemeClr val="accent2"/>
                    </a:solidFill>
                    <a:prstDash val="dash"/>
                  </a:ln>
                </p:spPr>
                <p:style>
                  <a:lnRef idx="2">
                    <a:schemeClr val="accent1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" name="文本框 11"/>
                  <p:cNvSpPr txBox="1"/>
                  <p:nvPr/>
                </p:nvSpPr>
                <p:spPr>
                  <a:xfrm>
                    <a:off x="12303" y="7627"/>
                    <a:ext cx="555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t">
                    <a:spAutoFit/>
                  </a:bodyPr>
                  <a:lstStyle/>
                  <a:p>
                    <a:r>
                      <a:rPr lang="en-US" sz="2000" b="1" i="1">
                        <a:solidFill>
                          <a:srgbClr val="FF000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i</a:t>
                    </a:r>
                  </a:p>
                </p:txBody>
              </p:sp>
              <p:sp>
                <p:nvSpPr>
                  <p:cNvPr id="13" name="文本框 12"/>
                  <p:cNvSpPr txBox="1"/>
                  <p:nvPr/>
                </p:nvSpPr>
                <p:spPr>
                  <a:xfrm>
                    <a:off x="11715" y="6874"/>
                    <a:ext cx="555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t">
                    <a:spAutoFit/>
                  </a:bodyPr>
                  <a:lstStyle/>
                  <a:p>
                    <a:r>
                      <a:rPr lang="en-US" sz="2000" b="1" i="1">
                        <a:solidFill>
                          <a:srgbClr val="FF000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j</a:t>
                    </a:r>
                  </a:p>
                </p:txBody>
              </p:sp>
              <p:cxnSp>
                <p:nvCxnSpPr>
                  <p:cNvPr id="15" name="直接箭头连接符 14"/>
                  <p:cNvCxnSpPr/>
                  <p:nvPr/>
                </p:nvCxnSpPr>
                <p:spPr>
                  <a:xfrm flipV="1">
                    <a:off x="12102" y="6194"/>
                    <a:ext cx="1123" cy="1469"/>
                  </a:xfrm>
                  <a:prstGeom prst="straightConnector1">
                    <a:avLst/>
                  </a:prstGeom>
                  <a:ln w="28575">
                    <a:solidFill>
                      <a:srgbClr val="00B050"/>
                    </a:solidFill>
                    <a:headEnd type="none"/>
                    <a:tailEnd type="triangle" w="med" len="med"/>
                  </a:ln>
                </p:spPr>
                <p:style>
                  <a:lnRef idx="2">
                    <a:schemeClr val="accent1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直接连接符 20"/>
                  <p:cNvCxnSpPr/>
                  <p:nvPr/>
                </p:nvCxnSpPr>
                <p:spPr>
                  <a:xfrm>
                    <a:off x="12090" y="6208"/>
                    <a:ext cx="1125" cy="0"/>
                  </a:xfrm>
                  <a:prstGeom prst="line">
                    <a:avLst/>
                  </a:prstGeom>
                  <a:ln>
                    <a:solidFill>
                      <a:schemeClr val="accent2"/>
                    </a:solidFill>
                    <a:prstDash val="dash"/>
                  </a:ln>
                </p:spPr>
                <p:style>
                  <a:lnRef idx="2">
                    <a:schemeClr val="accent1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2658" y="5546"/>
                    <a:ext cx="1720" cy="580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t">
                    <a:spAutoFit/>
                  </a:bodyPr>
                  <a:lstStyle/>
                  <a:p>
                    <a:r>
                      <a:rPr lang="en-US" i="1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p</a:t>
                    </a:r>
                    <a:r>
                      <a:rPr lang="en-US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 </a:t>
                    </a:r>
                    <a:r>
                      <a:rPr lang="en-US" altLang="zh-CN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(</a:t>
                    </a:r>
                    <a:r>
                      <a:rPr lang="en-US" altLang="zh-CN" i="1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x</a:t>
                    </a:r>
                    <a:r>
                      <a:rPr lang="zh-CN" altLang="en-US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，</a:t>
                    </a:r>
                    <a:r>
                      <a:rPr lang="en-US" altLang="zh-CN" i="1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y</a:t>
                    </a:r>
                    <a:r>
                      <a:rPr lang="en-US" altLang="zh-CN">
                        <a:solidFill>
                          <a:srgbClr val="00B05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)</a:t>
                    </a:r>
                  </a:p>
                </p:txBody>
              </p:sp>
            </p:grpSp>
          </p:grpSp>
          <p:sp>
            <p:nvSpPr>
              <p:cNvPr id="25" name="文本框 24"/>
              <p:cNvSpPr txBox="1"/>
              <p:nvPr/>
            </p:nvSpPr>
            <p:spPr>
              <a:xfrm>
                <a:off x="12103" y="7020"/>
                <a:ext cx="711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O</a:t>
                </a: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575" y="1436"/>
              <a:ext cx="11131" cy="6809"/>
              <a:chOff x="1801" y="1549"/>
              <a:chExt cx="11131" cy="6809"/>
            </a:xfrm>
          </p:grpSpPr>
          <p:sp>
            <p:nvSpPr>
              <p:cNvPr id="40" name="TextBox 1"/>
              <p:cNvSpPr txBox="1"/>
              <p:nvPr/>
            </p:nvSpPr>
            <p:spPr>
              <a:xfrm>
                <a:off x="1801" y="1549"/>
                <a:ext cx="11131" cy="68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fontAlgn="auto">
                  <a:lnSpc>
                    <a:spcPct val="140000"/>
                  </a:lnSpc>
                  <a:defRPr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defRPr>
                </a:lvl1pPr>
              </a:lstStyle>
              <a:p>
                <a:pPr algn="ctr">
                  <a:lnSpc>
                    <a:spcPct val="16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>
                    <a:sym typeface="+mn-ea"/>
                  </a:rPr>
                  <a:t>                                         </a:t>
                </a:r>
                <a:r>
                  <a:rPr lang="zh-CN" sz="2800">
                    <a:sym typeface="+mn-ea"/>
                  </a:rPr>
                  <a:t>平面</a:t>
                </a:r>
                <a:r>
                  <a:rPr lang="zh-CN" altLang="en-US" sz="2800">
                    <a:sym typeface="+mn-ea"/>
                  </a:rPr>
                  <a:t>向量的坐标表示</a:t>
                </a:r>
                <a:endParaRPr lang="zh-CN" altLang="en-US">
                  <a:sym typeface="+mn-ea"/>
                </a:endParaRPr>
              </a:p>
              <a:p>
                <a:pPr>
                  <a:lnSpc>
                    <a:spcPct val="16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      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在平面直角坐标系中，点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P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的位置被它的位置向量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     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所唯一确定，设点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P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的坐标为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(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x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，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y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)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，易得：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                            </a:t>
                </a:r>
                <a:r>
                  <a:rPr lang="en-US" altLang="zh-CN" b="0">
                    <a:solidFill>
                      <a:srgbClr val="00B050"/>
                    </a:solidFill>
                    <a:sym typeface="+mn-ea"/>
                  </a:rPr>
                  <a:t>= </a:t>
                </a:r>
                <a:r>
                  <a:rPr lang="en-US" altLang="zh-CN" b="0" i="1">
                    <a:solidFill>
                      <a:srgbClr val="00B050"/>
                    </a:solidFill>
                    <a:sym typeface="+mn-ea"/>
                  </a:rPr>
                  <a:t>x</a:t>
                </a:r>
                <a:r>
                  <a:rPr lang="en-US" altLang="zh-CN" i="1">
                    <a:solidFill>
                      <a:srgbClr val="00B050"/>
                    </a:solidFill>
                    <a:sym typeface="+mn-ea"/>
                  </a:rPr>
                  <a:t>i</a:t>
                </a:r>
                <a:r>
                  <a:rPr lang="en-US" altLang="zh-CN" b="0">
                    <a:solidFill>
                      <a:srgbClr val="00B050"/>
                    </a:solidFill>
                    <a:sym typeface="+mn-ea"/>
                  </a:rPr>
                  <a:t> + </a:t>
                </a:r>
                <a:r>
                  <a:rPr lang="en-US" altLang="zh-CN" b="0" i="1">
                    <a:solidFill>
                      <a:srgbClr val="00B050"/>
                    </a:solidFill>
                    <a:sym typeface="+mn-ea"/>
                  </a:rPr>
                  <a:t>y</a:t>
                </a:r>
                <a:r>
                  <a:rPr lang="en-US" altLang="zh-CN" i="1">
                    <a:solidFill>
                      <a:srgbClr val="00B050"/>
                    </a:solidFill>
                    <a:sym typeface="+mn-ea"/>
                  </a:rPr>
                  <a:t>j </a:t>
                </a:r>
                <a:r>
                  <a:rPr lang="en-US" altLang="zh-CN" b="0">
                    <a:solidFill>
                      <a:srgbClr val="00B050"/>
                    </a:solidFill>
                    <a:sym typeface="+mn-ea"/>
                  </a:rPr>
                  <a:t>= (</a:t>
                </a:r>
                <a:r>
                  <a:rPr lang="en-US" altLang="zh-CN" b="0" i="1">
                    <a:solidFill>
                      <a:srgbClr val="00B050"/>
                    </a:solidFill>
                    <a:sym typeface="+mn-ea"/>
                  </a:rPr>
                  <a:t>x</a:t>
                </a:r>
                <a:r>
                  <a:rPr lang="zh-CN" altLang="en-US" b="0">
                    <a:solidFill>
                      <a:srgbClr val="00B050"/>
                    </a:solidFill>
                    <a:sym typeface="+mn-ea"/>
                  </a:rPr>
                  <a:t>，</a:t>
                </a:r>
                <a:r>
                  <a:rPr lang="en-US" altLang="zh-CN" b="0" i="1">
                    <a:solidFill>
                      <a:srgbClr val="00B050"/>
                    </a:solidFill>
                    <a:sym typeface="+mn-ea"/>
                  </a:rPr>
                  <a:t>y</a:t>
                </a:r>
                <a:r>
                  <a:rPr lang="en-US" altLang="zh-CN" b="0">
                    <a:solidFill>
                      <a:srgbClr val="00B050"/>
                    </a:solidFill>
                    <a:sym typeface="+mn-ea"/>
                  </a:rPr>
                  <a:t>)</a:t>
                </a:r>
                <a:r>
                  <a:rPr lang="zh-CN" altLang="en-US" b="0">
                    <a:solidFill>
                      <a:srgbClr val="00B050"/>
                    </a:solidFill>
                    <a:sym typeface="+mn-ea"/>
                  </a:rPr>
                  <a:t>，</a:t>
                </a:r>
              </a:p>
              <a:p>
                <a:pPr>
                  <a:lnSpc>
                    <a:spcPct val="16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zh-CN" altLang="en-US" b="0">
                    <a:solidFill>
                      <a:schemeClr val="tx1"/>
                    </a:solidFill>
                    <a:latin typeface="楷体" panose="02010609060101010101" charset="-122"/>
                    <a:cs typeface="楷体" panose="02010609060101010101" charset="-122"/>
                    <a:sym typeface="+mn-ea"/>
                  </a:rPr>
                  <a:t>即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点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P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的位置向量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     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的坐标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(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x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，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y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)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也就是点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P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的坐标；反之，点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P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在平面直角坐标系中的坐标也是点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en-US" altLang="zh-CN" b="0" i="1">
                    <a:solidFill>
                      <a:schemeClr val="dk1"/>
                    </a:solidFill>
                    <a:sym typeface="+mn-ea"/>
                  </a:rPr>
                  <a:t>P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所决定的位置向量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       </a:t>
                </a:r>
                <a:r>
                  <a:rPr lang="zh-CN" altLang="en-US" b="0">
                    <a:solidFill>
                      <a:schemeClr val="dk1"/>
                    </a:solidFill>
                    <a:sym typeface="+mn-ea"/>
                  </a:rPr>
                  <a:t>的坐标</a:t>
                </a:r>
                <a:r>
                  <a:rPr lang="en-US" altLang="zh-CN" b="0">
                    <a:solidFill>
                      <a:schemeClr val="dk1"/>
                    </a:solidFill>
                    <a:sym typeface="+mn-ea"/>
                  </a:rPr>
                  <a:t>.</a:t>
                </a:r>
                <a:endParaRPr lang="en-US" altLang="zh-CN" b="0">
                  <a:solidFill>
                    <a:schemeClr val="dk1"/>
                  </a:solidFill>
                  <a:latin typeface="楷体" panose="02010609060101010101" charset="-122"/>
                  <a:cs typeface="楷体" panose="02010609060101010101" charset="-122"/>
                  <a:sym typeface="+mn-ea"/>
                </a:endParaRPr>
              </a:p>
            </p:txBody>
          </p:sp>
          <p:graphicFrame>
            <p:nvGraphicFramePr>
              <p:cNvPr id="6" name="对象 5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5608" y="4758"/>
              <a:ext cx="732" cy="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" imgW="254000" imgH="215900" progId="Equation.DSMT4">
                      <p:embed/>
                    </p:oleObj>
                  </mc:Choice>
                  <mc:Fallback>
                    <p:oleObj r:id="rId2" imgW="254000" imgH="2159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5608" y="4758"/>
                            <a:ext cx="732" cy="62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" name="对象 13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5872" y="5706"/>
              <a:ext cx="732" cy="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4" imgW="254000" imgH="215900" progId="Equation.DSMT4">
                      <p:embed/>
                    </p:oleObj>
                  </mc:Choice>
                  <mc:Fallback>
                    <p:oleObj r:id="rId4" imgW="254000" imgH="2159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5872" y="5706"/>
                            <a:ext cx="732" cy="62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6" name="对象 25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983" y="3865"/>
              <a:ext cx="732" cy="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6" imgW="254000" imgH="215900" progId="Equation.DSMT4">
                      <p:embed/>
                    </p:oleObj>
                  </mc:Choice>
                  <mc:Fallback>
                    <p:oleObj r:id="rId6" imgW="254000" imgH="2159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2983" y="3865"/>
                            <a:ext cx="732" cy="62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0" name="对象 29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6850" y="7547"/>
              <a:ext cx="732" cy="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7" imgW="254000" imgH="215900" progId="Equation.DSMT4">
                      <p:embed/>
                    </p:oleObj>
                  </mc:Choice>
                  <mc:Fallback>
                    <p:oleObj r:id="rId7" imgW="254000" imgH="2159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6850" y="7547"/>
                            <a:ext cx="732" cy="62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955040" y="836930"/>
            <a:ext cx="1030160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indent="0" algn="l" eaLnBrk="1" fontAlgn="auto" hangingPunct="1">
              <a:lnSpc>
                <a:spcPct val="150000"/>
              </a:lnSpc>
            </a:pPr>
            <a:r>
              <a:rPr lang="zh-CN" altLang="en-US" b="1">
                <a:solidFill>
                  <a:srgbClr val="0000FF"/>
                </a:solidFill>
                <a:ea typeface="楷体" panose="02010609060101010101" charset="-122"/>
                <a:cs typeface="Times New Roman" panose="02020603050405020304" charset="0"/>
              </a:rPr>
              <a:t>例</a:t>
            </a:r>
            <a:r>
              <a:rPr lang="en-US" altLang="zh-CN" b="1">
                <a:solidFill>
                  <a:srgbClr val="0000FF"/>
                </a:solidFill>
                <a:ea typeface="楷体" panose="02010609060101010101" charset="-122"/>
                <a:cs typeface="Times New Roman" panose="02020603050405020304" charset="0"/>
              </a:rPr>
              <a:t>1</a:t>
            </a:r>
            <a:r>
              <a:rPr lang="zh-CN" altLang="en-US" b="1">
                <a:solidFill>
                  <a:srgbClr val="0000FF"/>
                </a:solidFill>
                <a:ea typeface="楷体" panose="02010609060101010101" charset="-122"/>
                <a:cs typeface="Times New Roman" panose="02020603050405020304" charset="0"/>
              </a:rPr>
              <a:t>：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在平面内，以点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O 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的正东方向为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x 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轴的正向，正北方向为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y 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轴的正向建立平面直角坐标系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. 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质点在平面内做直线运动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.  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先画出位移向量在基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{</a:t>
            </a:r>
            <a:r>
              <a:rPr lang="en-US" altLang="zh-CN" b="1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i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，</a:t>
            </a:r>
            <a:r>
              <a:rPr lang="en-US" altLang="zh-CN" b="1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j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}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下的正交分解，再求出下列位移向量的坐标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.</a:t>
            </a:r>
          </a:p>
          <a:p>
            <a:pPr indent="0" algn="l" eaLnBrk="1" fontAlgn="auto" hangingPunct="1">
              <a:lnSpc>
                <a:spcPct val="150000"/>
              </a:lnSpc>
            </a:pP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）向量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b="1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表示沿东北方向移动了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2 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个单位长度；</a:t>
            </a:r>
            <a:endParaRPr lang="en-US" altLang="zh-CN">
              <a:solidFill>
                <a:srgbClr val="000000"/>
              </a:solidFill>
              <a:ea typeface="楷体" panose="02010609060101010101" charset="-122"/>
              <a:cs typeface="Times New Roman" panose="0202060305040502030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752840" y="2781935"/>
            <a:ext cx="2298700" cy="1963420"/>
            <a:chOff x="13445" y="3703"/>
            <a:chExt cx="3620" cy="3092"/>
          </a:xfrm>
        </p:grpSpPr>
        <p:grpSp>
          <p:nvGrpSpPr>
            <p:cNvPr id="6" name="组合 5"/>
            <p:cNvGrpSpPr/>
            <p:nvPr/>
          </p:nvGrpSpPr>
          <p:grpSpPr>
            <a:xfrm>
              <a:off x="13445" y="3703"/>
              <a:ext cx="3621" cy="3092"/>
              <a:chOff x="13558" y="4155"/>
              <a:chExt cx="3621" cy="3092"/>
            </a:xfrm>
          </p:grpSpPr>
          <p:cxnSp>
            <p:nvCxnSpPr>
              <p:cNvPr id="2" name="直接箭头连接符 1"/>
              <p:cNvCxnSpPr/>
              <p:nvPr/>
            </p:nvCxnSpPr>
            <p:spPr>
              <a:xfrm>
                <a:off x="13558" y="6645"/>
                <a:ext cx="3402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cxnSp>
            <p:nvCxnSpPr>
              <p:cNvPr id="5" name="直接箭头连接符 4"/>
              <p:cNvCxnSpPr/>
              <p:nvPr/>
            </p:nvCxnSpPr>
            <p:spPr>
              <a:xfrm rot="16200000" flipV="1">
                <a:off x="12714" y="5801"/>
                <a:ext cx="2835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sp>
            <p:nvSpPr>
              <p:cNvPr id="8" name="文本框 7"/>
              <p:cNvSpPr txBox="1"/>
              <p:nvPr/>
            </p:nvSpPr>
            <p:spPr>
              <a:xfrm>
                <a:off x="16624" y="6568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13636" y="4155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14304" y="5571"/>
                <a:ext cx="555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b="1" i="1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</a:t>
                </a:r>
              </a:p>
            </p:txBody>
          </p:sp>
          <p:grpSp>
            <p:nvGrpSpPr>
              <p:cNvPr id="24" name="组合 23"/>
              <p:cNvGrpSpPr/>
              <p:nvPr/>
            </p:nvGrpSpPr>
            <p:grpSpPr>
              <a:xfrm>
                <a:off x="13750" y="5526"/>
                <a:ext cx="1525" cy="1721"/>
                <a:chOff x="11716" y="6540"/>
                <a:chExt cx="1525" cy="1721"/>
              </a:xfrm>
            </p:grpSpPr>
            <p:cxnSp>
              <p:nvCxnSpPr>
                <p:cNvPr id="10" name="直接箭头连接符 9"/>
                <p:cNvCxnSpPr/>
                <p:nvPr/>
              </p:nvCxnSpPr>
              <p:spPr>
                <a:xfrm>
                  <a:off x="12107" y="7661"/>
                  <a:ext cx="567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headEnd type="none"/>
                  <a:tailEnd type="triangle" w="med" len="med"/>
                </a:ln>
              </p:spPr>
              <p:style>
                <a:lnRef idx="2">
                  <a:schemeClr val="accent1"/>
                </a:lnRef>
                <a:fillRef idx="0">
                  <a:srgbClr val="FFFFFF"/>
                </a:fillRef>
                <a:effectRef idx="0">
                  <a:srgbClr val="FFFFFF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箭头连接符 10"/>
                <p:cNvCxnSpPr/>
                <p:nvPr/>
              </p:nvCxnSpPr>
              <p:spPr>
                <a:xfrm rot="16200000" flipV="1">
                  <a:off x="11816" y="7377"/>
                  <a:ext cx="567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headEnd type="none"/>
                  <a:tailEnd type="triangle" w="med" len="med"/>
                </a:ln>
              </p:spPr>
              <p:style>
                <a:lnRef idx="2">
                  <a:schemeClr val="accent1"/>
                </a:lnRef>
                <a:fillRef idx="0">
                  <a:srgbClr val="FFFFFF"/>
                </a:fillRef>
                <a:effectRef idx="0">
                  <a:srgbClr val="FFFFFF"/>
                </a:effectRef>
                <a:fontRef idx="minor">
                  <a:schemeClr val="tx1"/>
                </a:fontRef>
              </p:style>
            </p:cxnSp>
            <p:grpSp>
              <p:nvGrpSpPr>
                <p:cNvPr id="23" name="组合 22"/>
                <p:cNvGrpSpPr/>
                <p:nvPr/>
              </p:nvGrpSpPr>
              <p:grpSpPr>
                <a:xfrm>
                  <a:off x="11716" y="6540"/>
                  <a:ext cx="1525" cy="1721"/>
                  <a:chOff x="11716" y="6540"/>
                  <a:chExt cx="1525" cy="1721"/>
                </a:xfrm>
              </p:grpSpPr>
              <p:cxnSp>
                <p:nvCxnSpPr>
                  <p:cNvPr id="20" name="直接连接符 19"/>
                  <p:cNvCxnSpPr/>
                  <p:nvPr/>
                </p:nvCxnSpPr>
                <p:spPr>
                  <a:xfrm>
                    <a:off x="13234" y="6540"/>
                    <a:ext cx="0" cy="1134"/>
                  </a:xfrm>
                  <a:prstGeom prst="line">
                    <a:avLst/>
                  </a:prstGeom>
                  <a:ln>
                    <a:solidFill>
                      <a:schemeClr val="accent2"/>
                    </a:solidFill>
                    <a:prstDash val="dash"/>
                  </a:ln>
                </p:spPr>
                <p:style>
                  <a:lnRef idx="2">
                    <a:schemeClr val="accent1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" name="文本框 11"/>
                  <p:cNvSpPr txBox="1"/>
                  <p:nvPr/>
                </p:nvSpPr>
                <p:spPr>
                  <a:xfrm>
                    <a:off x="12244" y="7633"/>
                    <a:ext cx="468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t">
                    <a:spAutoFit/>
                  </a:bodyPr>
                  <a:lstStyle/>
                  <a:p>
                    <a:r>
                      <a:rPr lang="en-US" sz="2000" b="1" i="1">
                        <a:solidFill>
                          <a:srgbClr val="FF000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i</a:t>
                    </a:r>
                  </a:p>
                </p:txBody>
              </p:sp>
              <p:sp>
                <p:nvSpPr>
                  <p:cNvPr id="13" name="文本框 12"/>
                  <p:cNvSpPr txBox="1"/>
                  <p:nvPr/>
                </p:nvSpPr>
                <p:spPr>
                  <a:xfrm>
                    <a:off x="11716" y="6868"/>
                    <a:ext cx="441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t">
                    <a:spAutoFit/>
                  </a:bodyPr>
                  <a:lstStyle/>
                  <a:p>
                    <a:r>
                      <a:rPr lang="en-US" sz="2000" b="1" i="1">
                        <a:solidFill>
                          <a:srgbClr val="FF0000"/>
                        </a:solidFill>
                        <a:latin typeface="Times New Roman" panose="02020603050405020304" charset="0"/>
                        <a:ea typeface="楷体" panose="02010609060101010101" charset="-122"/>
                        <a:cs typeface="Times New Roman" panose="02020603050405020304" charset="0"/>
                        <a:sym typeface="+mn-ea"/>
                      </a:rPr>
                      <a:t>j</a:t>
                    </a:r>
                  </a:p>
                </p:txBody>
              </p:sp>
              <p:cxnSp>
                <p:nvCxnSpPr>
                  <p:cNvPr id="21" name="直接连接符 20"/>
                  <p:cNvCxnSpPr/>
                  <p:nvPr/>
                </p:nvCxnSpPr>
                <p:spPr>
                  <a:xfrm>
                    <a:off x="12107" y="6540"/>
                    <a:ext cx="1134" cy="0"/>
                  </a:xfrm>
                  <a:prstGeom prst="line">
                    <a:avLst/>
                  </a:prstGeom>
                  <a:ln>
                    <a:solidFill>
                      <a:schemeClr val="accent2"/>
                    </a:solidFill>
                    <a:prstDash val="dash"/>
                  </a:ln>
                </p:spPr>
                <p:style>
                  <a:lnRef idx="2">
                    <a:schemeClr val="accent1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直接箭头连接符 14"/>
                  <p:cNvCxnSpPr/>
                  <p:nvPr/>
                </p:nvCxnSpPr>
                <p:spPr>
                  <a:xfrm flipV="1">
                    <a:off x="12100" y="6540"/>
                    <a:ext cx="1134" cy="1134"/>
                  </a:xfrm>
                  <a:prstGeom prst="straightConnector1">
                    <a:avLst/>
                  </a:prstGeom>
                  <a:ln w="28575">
                    <a:solidFill>
                      <a:srgbClr val="00B050"/>
                    </a:solidFill>
                    <a:headEnd type="none"/>
                    <a:tailEnd type="triangle" w="med" len="med"/>
                  </a:ln>
                </p:spPr>
                <p:style>
                  <a:lnRef idx="2">
                    <a:schemeClr val="accent1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25" name="文本框 24"/>
              <p:cNvSpPr txBox="1"/>
              <p:nvPr/>
            </p:nvSpPr>
            <p:spPr>
              <a:xfrm>
                <a:off x="13572" y="6568"/>
                <a:ext cx="711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O</a:t>
                </a: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14411" y="6229"/>
                <a:ext cx="857" cy="434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12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45</a:t>
                </a:r>
                <a:r>
                  <a:rPr lang="zh-CN" altLang="en-US" sz="12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°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5261" y="5134"/>
                <a:ext cx="639" cy="628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2000" i="1">
                    <a:solidFill>
                      <a:srgbClr val="00B05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P</a:t>
                </a:r>
              </a:p>
            </p:txBody>
          </p:sp>
        </p:grpSp>
        <p:sp>
          <p:nvSpPr>
            <p:cNvPr id="14" name="任意多边形 13"/>
            <p:cNvSpPr/>
            <p:nvPr/>
          </p:nvSpPr>
          <p:spPr>
            <a:xfrm>
              <a:off x="14280" y="5955"/>
              <a:ext cx="93" cy="232"/>
            </a:xfrm>
            <a:custGeom>
              <a:avLst/>
              <a:gdLst>
                <a:gd name="connisteX0" fmla="*/ 0 w 59262"/>
                <a:gd name="connsiteY0" fmla="*/ 0 h 147320"/>
                <a:gd name="connisteX1" fmla="*/ 52705 w 59262"/>
                <a:gd name="connsiteY1" fmla="*/ 52070 h 147320"/>
                <a:gd name="connisteX2" fmla="*/ 57150 w 59262"/>
                <a:gd name="connsiteY2" fmla="*/ 147320 h 14732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9263" h="147320">
                  <a:moveTo>
                    <a:pt x="0" y="0"/>
                  </a:moveTo>
                  <a:cubicBezTo>
                    <a:pt x="10160" y="8255"/>
                    <a:pt x="41275" y="22860"/>
                    <a:pt x="52705" y="52070"/>
                  </a:cubicBezTo>
                  <a:cubicBezTo>
                    <a:pt x="64135" y="81280"/>
                    <a:pt x="57150" y="129540"/>
                    <a:pt x="57150" y="14732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</a:ex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55040" y="3156585"/>
            <a:ext cx="7545705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l" eaLnBrk="1" fontAlgn="auto" hangingPunct="1">
              <a:lnSpc>
                <a:spcPct val="140000"/>
              </a:lnSpc>
            </a:pP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解：</a:t>
            </a:r>
            <a:r>
              <a:rPr 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）设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= (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，则向量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在基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{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i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j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}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下的正交分解，如图所示；</a:t>
            </a:r>
          </a:p>
        </p:txBody>
      </p:sp>
      <p:graphicFrame>
        <p:nvGraphicFramePr>
          <p:cNvPr id="29" name="对象 28"/>
          <p:cNvGraphicFramePr>
            <a:graphicFrameLocks noChangeAspect="1"/>
          </p:cNvGraphicFramePr>
          <p:nvPr/>
        </p:nvGraphicFramePr>
        <p:xfrm>
          <a:off x="1089081" y="4407392"/>
          <a:ext cx="361378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90700" imgH="431800" progId="Equation.DSMT4">
                  <p:embed/>
                </p:oleObj>
              </mc:Choice>
              <mc:Fallback>
                <p:oleObj name="Equation" r:id="rId2" imgW="17907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89081" y="4407392"/>
                        <a:ext cx="361378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对象 29"/>
          <p:cNvGraphicFramePr>
            <a:graphicFrameLocks noChangeAspect="1"/>
          </p:cNvGraphicFramePr>
          <p:nvPr/>
        </p:nvGraphicFramePr>
        <p:xfrm>
          <a:off x="4746016" y="4407392"/>
          <a:ext cx="3562350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65300" imgH="431800" progId="Equation.DSMT4">
                  <p:embed/>
                </p:oleObj>
              </mc:Choice>
              <mc:Fallback>
                <p:oleObj name="Equation" r:id="rId4" imgW="17653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46016" y="4407392"/>
                        <a:ext cx="3562350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对象 30"/>
          <p:cNvGraphicFramePr>
            <a:graphicFrameLocks noChangeAspect="1"/>
          </p:cNvGraphicFramePr>
          <p:nvPr/>
        </p:nvGraphicFramePr>
        <p:xfrm>
          <a:off x="1132113" y="5389880"/>
          <a:ext cx="2096135" cy="467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39800" imgH="241300" progId="Equation.DSMT4">
                  <p:embed/>
                </p:oleObj>
              </mc:Choice>
              <mc:Fallback>
                <p:oleObj name="Equation" r:id="rId6" imgW="9398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32113" y="5389880"/>
                        <a:ext cx="2096135" cy="4679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768985" y="908685"/>
            <a:ext cx="8153400" cy="1124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40000"/>
              </a:lnSpc>
            </a:pPr>
            <a:r>
              <a:rPr lang="zh-CN">
                <a:solidFill>
                  <a:srgbClr val="000000"/>
                </a:solidFill>
              </a:rPr>
              <a:t>（</a:t>
            </a:r>
            <a:r>
              <a:rPr lang="en-US" altLang="zh-CN">
                <a:solidFill>
                  <a:srgbClr val="000000"/>
                </a:solidFill>
              </a:rPr>
              <a:t>2</a:t>
            </a:r>
            <a:r>
              <a:rPr lang="zh-CN">
                <a:solidFill>
                  <a:srgbClr val="000000"/>
                </a:solidFill>
              </a:rPr>
              <a:t>）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向量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b="1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b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表示沿北偏西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30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°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方向移动了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3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</a:rPr>
              <a:t>个单位长度；</a:t>
            </a:r>
          </a:p>
          <a:p>
            <a:pPr algn="l" eaLnBrk="1" hangingPunct="1">
              <a:lnSpc>
                <a:spcPct val="140000"/>
              </a:lnSpc>
            </a:pPr>
            <a:r>
              <a:rPr lang="zh-CN">
                <a:solidFill>
                  <a:srgbClr val="000000"/>
                </a:solidFill>
                <a:sym typeface="+mn-ea"/>
              </a:rPr>
              <a:t>（</a:t>
            </a:r>
            <a:r>
              <a:rPr lang="en-US" altLang="zh-CN">
                <a:solidFill>
                  <a:srgbClr val="000000"/>
                </a:solidFill>
                <a:sym typeface="+mn-ea"/>
              </a:rPr>
              <a:t>3</a:t>
            </a:r>
            <a:r>
              <a:rPr lang="zh-CN">
                <a:solidFill>
                  <a:srgbClr val="000000"/>
                </a:solidFill>
                <a:sym typeface="+mn-ea"/>
              </a:rPr>
              <a:t>）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向量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b="1" i="1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c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表示沿南偏东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60</a:t>
            </a:r>
            <a:r>
              <a:rPr lang="zh-CN" altLang="en-US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方向移动了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4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个单位长度</a:t>
            </a:r>
            <a:r>
              <a:rPr lang="en-US" altLang="zh-CN">
                <a:solidFill>
                  <a:srgbClr val="000000"/>
                </a:solidFill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68985" y="2039620"/>
            <a:ext cx="7195820" cy="607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l" eaLnBrk="1" fontAlgn="auto" hangingPunct="1">
              <a:lnSpc>
                <a:spcPct val="140000"/>
              </a:lnSpc>
            </a:pPr>
            <a:r>
              <a:rPr 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</a:t>
            </a:r>
            <a:r>
              <a:rPr 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）设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= (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= (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，同理可得：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10475" y="2276475"/>
            <a:ext cx="3886835" cy="3622675"/>
          </a:xfrm>
          <a:prstGeom prst="rect">
            <a:avLst/>
          </a:prstGeom>
        </p:spPr>
      </p:pic>
      <p:graphicFrame>
        <p:nvGraphicFramePr>
          <p:cNvPr id="38" name="对象 37"/>
          <p:cNvGraphicFramePr>
            <a:graphicFrameLocks noChangeAspect="1"/>
          </p:cNvGraphicFramePr>
          <p:nvPr/>
        </p:nvGraphicFramePr>
        <p:xfrm>
          <a:off x="1092835" y="2921635"/>
          <a:ext cx="2835275" cy="720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46200" imgH="393700" progId="Equation.DSMT4">
                  <p:embed/>
                </p:oleObj>
              </mc:Choice>
              <mc:Fallback>
                <p:oleObj name="Equation" r:id="rId4" imgW="13462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92835" y="2921635"/>
                        <a:ext cx="2835275" cy="7200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对象 38"/>
          <p:cNvGraphicFramePr>
            <a:graphicFrameLocks noChangeAspect="1"/>
          </p:cNvGraphicFramePr>
          <p:nvPr/>
        </p:nvGraphicFramePr>
        <p:xfrm>
          <a:off x="3969385" y="2885440"/>
          <a:ext cx="2926715" cy="791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84300" imgH="431800" progId="Equation.DSMT4">
                  <p:embed/>
                </p:oleObj>
              </mc:Choice>
              <mc:Fallback>
                <p:oleObj name="Equation" r:id="rId6" imgW="13843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69385" y="2885440"/>
                        <a:ext cx="2926715" cy="79184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对象 39"/>
          <p:cNvGraphicFramePr>
            <a:graphicFrameLocks noChangeAspect="1"/>
          </p:cNvGraphicFramePr>
          <p:nvPr/>
        </p:nvGraphicFramePr>
        <p:xfrm>
          <a:off x="1182093" y="3771265"/>
          <a:ext cx="212280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054100" imgH="431800" progId="Equation.DSMT4">
                  <p:embed/>
                </p:oleObj>
              </mc:Choice>
              <mc:Fallback>
                <p:oleObj name="Equation" r:id="rId8" imgW="10541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82093" y="3771265"/>
                        <a:ext cx="212280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对象 40"/>
          <p:cNvGraphicFramePr>
            <a:graphicFrameLocks noChangeAspect="1"/>
          </p:cNvGraphicFramePr>
          <p:nvPr/>
        </p:nvGraphicFramePr>
        <p:xfrm>
          <a:off x="1125220" y="4836795"/>
          <a:ext cx="3068320" cy="467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447800" imgH="254000" progId="Equation.DSMT4">
                  <p:embed/>
                </p:oleObj>
              </mc:Choice>
              <mc:Fallback>
                <p:oleObj name="Equation" r:id="rId10" imgW="14478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125220" y="4836795"/>
                        <a:ext cx="3068320" cy="4679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对象 41"/>
          <p:cNvGraphicFramePr>
            <a:graphicFrameLocks noChangeAspect="1"/>
          </p:cNvGraphicFramePr>
          <p:nvPr/>
        </p:nvGraphicFramePr>
        <p:xfrm>
          <a:off x="4239260" y="4800790"/>
          <a:ext cx="3015794" cy="50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320165" imgH="254000" progId="Equation.DSMT4">
                  <p:embed/>
                </p:oleObj>
              </mc:Choice>
              <mc:Fallback>
                <p:oleObj name="Equation" r:id="rId12" imgW="1320165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239260" y="4800790"/>
                        <a:ext cx="3015794" cy="50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对象 42"/>
          <p:cNvGraphicFramePr>
            <a:graphicFrameLocks noChangeAspect="1"/>
          </p:cNvGraphicFramePr>
          <p:nvPr/>
        </p:nvGraphicFramePr>
        <p:xfrm>
          <a:off x="1159555" y="5685790"/>
          <a:ext cx="2153285" cy="467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965200" imgH="241300" progId="Equation.DSMT4">
                  <p:embed/>
                </p:oleObj>
              </mc:Choice>
              <mc:Fallback>
                <p:oleObj name="Equation" r:id="rId14" imgW="9652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159555" y="5685790"/>
                        <a:ext cx="2153285" cy="4679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ECCCF-A4C5-3BAF-106F-D2CAE976C1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84553964-117F-BF8B-6E26-C648458CD9A6}"/>
                  </a:ext>
                </a:extLst>
              </p:cNvPr>
              <p:cNvSpPr txBox="1"/>
              <p:nvPr/>
            </p:nvSpPr>
            <p:spPr>
              <a:xfrm>
                <a:off x="490182" y="593255"/>
                <a:ext cx="11211635" cy="56714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800" dirty="0"/>
                  <a:t>1</a:t>
                </a:r>
                <a:r>
                  <a:rPr lang="zh-CN" altLang="zh-CN" sz="2800" dirty="0"/>
                  <a:t>．如图，设与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𝑥</m:t>
                    </m:r>
                  </m:oMath>
                </a14:m>
                <a:r>
                  <a:rPr lang="zh-CN" altLang="zh-CN" sz="2800" dirty="0"/>
                  <a:t>轴、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𝑦</m:t>
                    </m:r>
                  </m:oMath>
                </a14:m>
                <a:r>
                  <a:rPr lang="zh-CN" altLang="zh-CN" sz="2800" dirty="0"/>
                  <a:t>轴方向相同的两个单位向量分别为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𝑖</m:t>
                        </m:r>
                      </m:e>
                    </m:acc>
                    <m:r>
                      <a:rPr lang="en-US" altLang="zh-CN" sz="2800" i="1"/>
                      <m:t>,</m:t>
                    </m:r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𝑗</m:t>
                        </m:r>
                      </m:e>
                    </m:acc>
                  </m:oMath>
                </a14:m>
                <a:r>
                  <a:rPr lang="zh-CN" altLang="zh-CN" sz="2800" dirty="0"/>
                  <a:t>，取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zh-CN" altLang="zh-CN" sz="2800" i="1"/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800" i="1"/>
                            </m:ctrlPr>
                          </m:accPr>
                          <m:e>
                            <m:r>
                              <a:rPr lang="en-US" altLang="zh-CN" sz="2800" i="1"/>
                              <m:t>𝑖</m:t>
                            </m:r>
                          </m:e>
                        </m:acc>
                        <m:r>
                          <a:rPr lang="en-US" altLang="zh-CN" sz="2800" i="1"/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sz="2800" i="1"/>
                            </m:ctrlPr>
                          </m:accPr>
                          <m:e>
                            <m:r>
                              <a:rPr lang="en-US" altLang="zh-CN" sz="2800" i="1"/>
                              <m:t>𝑗</m:t>
                            </m:r>
                          </m:e>
                        </m:acc>
                      </m:e>
                    </m:d>
                  </m:oMath>
                </a14:m>
                <a:r>
                  <a:rPr lang="zh-CN" altLang="zh-CN" sz="2800" dirty="0"/>
                  <a:t>作为基底，若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800" i="1"/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800" i="1"/>
                            </m:ctrlPr>
                          </m:accPr>
                          <m:e>
                            <m:r>
                              <a:rPr lang="en-US" altLang="zh-CN" sz="2800" i="1"/>
                              <m:t>𝑎</m:t>
                            </m:r>
                          </m:e>
                        </m:acc>
                      </m:e>
                    </m:d>
                    <m:r>
                      <a:rPr lang="en-US" altLang="zh-CN" sz="2800" i="1"/>
                      <m:t>=</m:t>
                    </m:r>
                    <m:rad>
                      <m:radPr>
                        <m:degHide m:val="on"/>
                        <m:ctrlPr>
                          <a:rPr lang="zh-CN" altLang="zh-CN" sz="2800" i="1"/>
                        </m:ctrlPr>
                      </m:radPr>
                      <m:deg/>
                      <m:e>
                        <m:r>
                          <a:rPr lang="en-US" altLang="zh-CN" sz="2800" i="1"/>
                          <m:t>3</m:t>
                        </m:r>
                      </m:e>
                    </m:rad>
                    <m:r>
                      <a:rPr lang="en-US" altLang="zh-CN" sz="2800" i="1"/>
                      <m:t>,</m:t>
                    </m:r>
                    <m:r>
                      <a:rPr lang="en-US" altLang="zh-CN" sz="2800" i="1"/>
                      <m:t>𝜃</m:t>
                    </m:r>
                    <m:r>
                      <a:rPr lang="en-US" altLang="zh-CN" sz="2800" i="1"/>
                      <m:t>=</m:t>
                    </m:r>
                    <m:f>
                      <m:fPr>
                        <m:ctrlPr>
                          <a:rPr lang="zh-CN" altLang="zh-CN" sz="2800" i="1"/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800"/>
                          <m:t>π</m:t>
                        </m:r>
                      </m:num>
                      <m:den>
                        <m:r>
                          <a:rPr lang="en-US" altLang="zh-CN" sz="2800" i="1"/>
                          <m:t>6</m:t>
                        </m:r>
                      </m:den>
                    </m:f>
                  </m:oMath>
                </a14:m>
                <a:r>
                  <a:rPr lang="zh-CN" altLang="zh-CN" sz="2800" dirty="0"/>
                  <a:t>，则向量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𝑎</m:t>
                        </m:r>
                      </m:e>
                    </m:acc>
                  </m:oMath>
                </a14:m>
                <a:r>
                  <a:rPr lang="zh-CN" altLang="zh-CN" sz="2800" dirty="0"/>
                  <a:t>的坐标为（</a:t>
                </a:r>
                <a:r>
                  <a:rPr lang="en-US" altLang="zh-CN" sz="2800" dirty="0"/>
                  <a:t>    </a:t>
                </a:r>
                <a:r>
                  <a:rPr lang="zh-CN" altLang="zh-CN" sz="2800" dirty="0"/>
                  <a:t>）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>
                              <a:rPr lang="en-US" altLang="zh-CN" sz="2800" i="1"/>
                              <m:t>3</m:t>
                            </m:r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  <m:r>
                          <a:rPr lang="en-US" altLang="zh-CN" sz="2800" i="1"/>
                          <m:t>,</m:t>
                        </m:r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sz="2800" i="1"/>
                                </m:ctrlPr>
                              </m:radPr>
                              <m:deg/>
                              <m:e>
                                <m:r>
                                  <a:rPr lang="en-US" altLang="zh-CN" sz="2800" i="1"/>
                                  <m:t>3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sz="2800" dirty="0"/>
                  <a:t>	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sz="2800" i="1"/>
                                </m:ctrlPr>
                              </m:radPr>
                              <m:deg/>
                              <m:e>
                                <m:r>
                                  <a:rPr lang="en-US" altLang="zh-CN" sz="2800" i="1"/>
                                  <m:t>3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  <m:r>
                          <a:rPr lang="en-US" altLang="zh-CN" sz="2800" i="1"/>
                          <m:t>,</m:t>
                        </m:r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>
                              <a:rPr lang="en-US" altLang="zh-CN" sz="2800" i="1"/>
                              <m:t>3</m:t>
                            </m:r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sz="2800" dirty="0"/>
                  <a:t>	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sz="2800" i="1"/>
                                </m:ctrlPr>
                              </m:radPr>
                              <m:deg/>
                              <m:e>
                                <m:r>
                                  <a:rPr lang="en-US" altLang="zh-CN" sz="2800" i="1"/>
                                  <m:t>3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  <m:r>
                          <a:rPr lang="en-US" altLang="zh-CN" sz="2800" i="1"/>
                          <m:t>,</m:t>
                        </m:r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sz="2800" i="1"/>
                                </m:ctrlPr>
                              </m:radPr>
                              <m:deg/>
                              <m:e>
                                <m:r>
                                  <a:rPr lang="en-US" altLang="zh-CN" sz="2800" i="1"/>
                                  <m:t>3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sz="2800" dirty="0"/>
                  <a:t>	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>
                              <a:rPr lang="en-US" altLang="zh-CN" sz="2800" i="1"/>
                              <m:t>3</m:t>
                            </m:r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  <m:r>
                          <a:rPr lang="en-US" altLang="zh-CN" sz="2800" i="1"/>
                          <m:t>,</m:t>
                        </m:r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>
                              <a:rPr lang="en-US" altLang="zh-CN" sz="2800" i="1"/>
                              <m:t>3</m:t>
                            </m:r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zh-CN" altLang="zh-CN" sz="2800" dirty="0"/>
              </a:p>
              <a:p>
                <a:pPr algn="l">
                  <a:lnSpc>
                    <a:spcPct val="150000"/>
                  </a:lnSpc>
                  <a:buNone/>
                </a:pPr>
                <a:endParaRPr lang="en-US" altLang="zh-CN" sz="2800" dirty="0"/>
              </a:p>
              <a:p>
                <a:r>
                  <a:rPr lang="en-US" altLang="zh-CN" sz="2800" dirty="0"/>
                  <a:t>2</a:t>
                </a:r>
                <a:r>
                  <a:rPr lang="zh-CN" altLang="zh-CN" sz="2800" dirty="0"/>
                  <a:t>．已知向量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𝑎</m:t>
                        </m:r>
                      </m:e>
                    </m:acc>
                  </m:oMath>
                </a14:m>
                <a:r>
                  <a:rPr lang="zh-CN" altLang="zh-CN" sz="2800" dirty="0"/>
                  <a:t>在射线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𝑦</m:t>
                    </m:r>
                    <m:r>
                      <a:rPr lang="en-US" altLang="zh-CN" sz="2800" i="1"/>
                      <m:t>=</m:t>
                    </m:r>
                    <m:r>
                      <a:rPr lang="en-US" altLang="zh-CN" sz="2800" i="1"/>
                      <m:t>𝑥</m:t>
                    </m:r>
                    <m:r>
                      <a:rPr lang="en-US" altLang="zh-CN" sz="2800" i="1"/>
                      <m:t>(</m:t>
                    </m:r>
                    <m:r>
                      <a:rPr lang="en-US" altLang="zh-CN" sz="2800" i="1"/>
                      <m:t>𝑥</m:t>
                    </m:r>
                    <m:r>
                      <a:rPr lang="en-US" altLang="zh-CN" sz="2800" i="1"/>
                      <m:t>≥0)</m:t>
                    </m:r>
                  </m:oMath>
                </a14:m>
                <a:r>
                  <a:rPr lang="zh-CN" altLang="zh-CN" sz="2800" dirty="0"/>
                  <a:t>上，且起点为坐标原点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𝑂</m:t>
                    </m:r>
                  </m:oMath>
                </a14:m>
                <a:r>
                  <a:rPr lang="zh-CN" altLang="zh-CN" sz="2800" dirty="0"/>
                  <a:t>，又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|</m:t>
                    </m:r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𝑎</m:t>
                        </m:r>
                      </m:e>
                    </m:acc>
                    <m:r>
                      <a:rPr lang="en-US" altLang="zh-CN" sz="2800" i="1"/>
                      <m:t>|=</m:t>
                    </m:r>
                    <m:rad>
                      <m:radPr>
                        <m:degHide m:val="on"/>
                        <m:ctrlPr>
                          <a:rPr lang="zh-CN" altLang="zh-CN" sz="2800" i="1"/>
                        </m:ctrlPr>
                      </m:radPr>
                      <m:deg/>
                      <m:e>
                        <m:r>
                          <a:rPr lang="en-US" altLang="zh-CN" sz="2800" i="1"/>
                          <m:t>2</m:t>
                        </m:r>
                      </m:e>
                    </m:rad>
                  </m:oMath>
                </a14:m>
                <a:r>
                  <a:rPr lang="zh-CN" altLang="zh-CN" sz="2800" dirty="0"/>
                  <a:t>，分别取与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𝑥</m:t>
                    </m:r>
                  </m:oMath>
                </a14:m>
                <a:r>
                  <a:rPr lang="zh-CN" altLang="zh-CN" sz="2800" dirty="0"/>
                  <a:t>轴，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𝑦</m:t>
                    </m:r>
                  </m:oMath>
                </a14:m>
                <a:r>
                  <a:rPr lang="zh-CN" altLang="zh-CN" sz="2800" dirty="0"/>
                  <a:t>轴正方向相同的两个单位向量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{</m:t>
                    </m:r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𝑖</m:t>
                        </m:r>
                      </m:e>
                    </m:acc>
                    <m:r>
                      <a:rPr lang="en-US" altLang="zh-CN" sz="2800" i="1"/>
                      <m:t>,</m:t>
                    </m:r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𝑗</m:t>
                        </m:r>
                      </m:e>
                    </m:acc>
                    <m:r>
                      <a:rPr lang="en-US" altLang="zh-CN" sz="2800" i="1"/>
                      <m:t>}</m:t>
                    </m:r>
                  </m:oMath>
                </a14:m>
                <a:r>
                  <a:rPr lang="zh-CN" altLang="zh-CN" sz="2800" dirty="0"/>
                  <a:t>，作为基底，则向量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𝑎</m:t>
                        </m:r>
                      </m:e>
                    </m:acc>
                  </m:oMath>
                </a14:m>
                <a:r>
                  <a:rPr lang="zh-CN" altLang="zh-CN" sz="2800" dirty="0"/>
                  <a:t>的坐标为（</a:t>
                </a:r>
                <a:r>
                  <a:rPr lang="en-US" altLang="zh-CN" sz="2800" dirty="0"/>
                  <a:t>   </a:t>
                </a:r>
                <a:r>
                  <a:rPr lang="zh-CN" altLang="zh-CN" sz="2800" dirty="0"/>
                  <a:t>）</a:t>
                </a:r>
              </a:p>
              <a:p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(1,1)</m:t>
                    </m:r>
                  </m:oMath>
                </a14:m>
                <a:r>
                  <a:rPr lang="en-US" altLang="zh-CN" sz="2800" dirty="0"/>
                  <a:t>	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(−1,−1)</m:t>
                    </m:r>
                  </m:oMath>
                </a14:m>
                <a:r>
                  <a:rPr lang="en-US" altLang="zh-CN" sz="2800" dirty="0"/>
                  <a:t>	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(</m:t>
                    </m:r>
                    <m:rad>
                      <m:radPr>
                        <m:degHide m:val="on"/>
                        <m:ctrlPr>
                          <a:rPr lang="zh-CN" altLang="zh-CN" sz="2800" i="1"/>
                        </m:ctrlPr>
                      </m:radPr>
                      <m:deg/>
                      <m:e>
                        <m:r>
                          <a:rPr lang="en-US" altLang="zh-CN" sz="2800" i="1"/>
                          <m:t>2</m:t>
                        </m:r>
                      </m:e>
                    </m:rad>
                    <m:r>
                      <a:rPr lang="en-US" altLang="zh-CN" sz="2800" i="1"/>
                      <m:t>,</m:t>
                    </m:r>
                    <m:rad>
                      <m:radPr>
                        <m:degHide m:val="on"/>
                        <m:ctrlPr>
                          <a:rPr lang="zh-CN" altLang="zh-CN" sz="2800" i="1"/>
                        </m:ctrlPr>
                      </m:radPr>
                      <m:deg/>
                      <m:e>
                        <m:r>
                          <a:rPr lang="en-US" altLang="zh-CN" sz="2800" i="1"/>
                          <m:t>2</m:t>
                        </m:r>
                      </m:e>
                    </m:rad>
                    <m:r>
                      <a:rPr lang="en-US" altLang="zh-CN" sz="2800" i="1"/>
                      <m:t>)</m:t>
                    </m:r>
                  </m:oMath>
                </a14:m>
                <a:r>
                  <a:rPr lang="en-US" altLang="zh-CN" sz="2800" dirty="0"/>
                  <a:t>	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(−</m:t>
                    </m:r>
                    <m:rad>
                      <m:radPr>
                        <m:degHide m:val="on"/>
                        <m:ctrlPr>
                          <a:rPr lang="zh-CN" altLang="zh-CN" sz="2800" i="1"/>
                        </m:ctrlPr>
                      </m:radPr>
                      <m:deg/>
                      <m:e>
                        <m:r>
                          <a:rPr lang="en-US" altLang="zh-CN" sz="2800" i="1"/>
                          <m:t>2</m:t>
                        </m:r>
                      </m:e>
                    </m:rad>
                    <m:r>
                      <a:rPr lang="en-US" altLang="zh-CN" sz="2800" i="1"/>
                      <m:t>,−</m:t>
                    </m:r>
                    <m:rad>
                      <m:radPr>
                        <m:degHide m:val="on"/>
                        <m:ctrlPr>
                          <a:rPr lang="zh-CN" altLang="zh-CN" sz="2800" i="1"/>
                        </m:ctrlPr>
                      </m:radPr>
                      <m:deg/>
                      <m:e>
                        <m:r>
                          <a:rPr lang="en-US" altLang="zh-CN" sz="2800" i="1"/>
                          <m:t>2</m:t>
                        </m:r>
                      </m:e>
                    </m:rad>
                    <m:r>
                      <a:rPr lang="en-US" altLang="zh-CN" sz="2800" i="1"/>
                      <m:t>)</m:t>
                    </m:r>
                  </m:oMath>
                </a14:m>
                <a:endParaRPr lang="zh-CN" altLang="zh-CN" sz="2000" dirty="0"/>
              </a:p>
              <a:p>
                <a:pPr algn="l">
                  <a:lnSpc>
                    <a:spcPct val="150000"/>
                  </a:lnSpc>
                  <a:buNone/>
                </a:pP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84553964-117F-BF8B-6E26-C648458CD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" y="593255"/>
                <a:ext cx="11211635" cy="5671489"/>
              </a:xfrm>
              <a:prstGeom prst="rect">
                <a:avLst/>
              </a:prstGeom>
              <a:blipFill>
                <a:blip r:embed="rId3"/>
                <a:stretch>
                  <a:fillRect l="-11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282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485265" y="980440"/>
            <a:ext cx="9561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</a:pP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已知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(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(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，试求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-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λ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 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的坐标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                 </a:t>
            </a:r>
            <a:endParaRPr lang="en-US" altLang="zh-CN" sz="2400" b="1" i="1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17" name="TextBox 1"/>
          <p:cNvSpPr txBox="1"/>
          <p:nvPr>
            <p:custDataLst>
              <p:tags r:id="rId2"/>
            </p:custDataLst>
          </p:nvPr>
        </p:nvSpPr>
        <p:spPr>
          <a:xfrm>
            <a:off x="1915795" y="1644650"/>
            <a:ext cx="8790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>
                <a:solidFill>
                  <a:srgbClr val="0000FF"/>
                </a:solidFill>
                <a:sym typeface="+mn-ea"/>
              </a:rPr>
              <a:t>解：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∵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b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∴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b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endParaRPr lang="en-US" altLang="zh-CN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TextBox 1"/>
          <p:cNvSpPr txBox="1"/>
          <p:nvPr>
            <p:custDataLst>
              <p:tags r:id="rId3"/>
            </p:custDataLst>
          </p:nvPr>
        </p:nvSpPr>
        <p:spPr>
          <a:xfrm>
            <a:off x="1915795" y="2407285"/>
            <a:ext cx="86848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rgbClr val="FF0000"/>
                </a:solidFill>
                <a:sym typeface="+mn-ea"/>
              </a:rPr>
              <a:t>∴ 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b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 = 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endParaRPr lang="en-US" altLang="zh-CN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8" name="TextBox 1"/>
          <p:cNvSpPr txBox="1"/>
          <p:nvPr>
            <p:custDataLst>
              <p:tags r:id="rId4"/>
            </p:custDataLst>
          </p:nvPr>
        </p:nvSpPr>
        <p:spPr>
          <a:xfrm>
            <a:off x="1915795" y="3169920"/>
            <a:ext cx="40563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b="0">
                <a:solidFill>
                  <a:srgbClr val="FF0000"/>
                </a:solidFill>
                <a:sym typeface="+mn-ea"/>
              </a:rPr>
              <a:t>即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zh-CN" i="1">
                <a:solidFill>
                  <a:srgbClr val="0000FF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 + </a:t>
            </a:r>
            <a:r>
              <a:rPr lang="en-US" altLang="zh-CN" i="1">
                <a:solidFill>
                  <a:srgbClr val="0000FF"/>
                </a:solidFill>
                <a:sym typeface="+mn-ea"/>
              </a:rPr>
              <a:t>b</a:t>
            </a:r>
            <a:r>
              <a:rPr lang="en-US" altLang="zh-CN" b="0">
                <a:solidFill>
                  <a:srgbClr val="0000FF"/>
                </a:solidFill>
                <a:sym typeface="+mn-ea"/>
              </a:rPr>
              <a:t> = (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2</a:t>
            </a:r>
            <a:r>
              <a:rPr lang="zh-CN" b="0">
                <a:solidFill>
                  <a:srgbClr val="0000FF"/>
                </a:solidFill>
                <a:sym typeface="+mn-ea"/>
              </a:rPr>
              <a:t>，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0000FF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，</a:t>
            </a:r>
            <a:endParaRPr lang="zh-CN" altLang="en-US" b="0">
              <a:solidFill>
                <a:srgbClr val="0000FF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9" name="TextBox 1"/>
          <p:cNvSpPr txBox="1"/>
          <p:nvPr>
            <p:custDataLst>
              <p:tags r:id="rId5"/>
            </p:custDataLst>
          </p:nvPr>
        </p:nvSpPr>
        <p:spPr>
          <a:xfrm>
            <a:off x="5732780" y="3179445"/>
            <a:ext cx="41382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b="0">
                <a:solidFill>
                  <a:srgbClr val="FF0000"/>
                </a:solidFill>
                <a:sym typeface="+mn-ea"/>
              </a:rPr>
              <a:t>同理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zh-CN" i="1">
                <a:solidFill>
                  <a:srgbClr val="0000FF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 - </a:t>
            </a:r>
            <a:r>
              <a:rPr lang="en-US" altLang="zh-CN" i="1">
                <a:solidFill>
                  <a:srgbClr val="0000FF"/>
                </a:solidFill>
                <a:sym typeface="+mn-ea"/>
              </a:rPr>
              <a:t>b</a:t>
            </a:r>
            <a:r>
              <a:rPr lang="en-US" altLang="zh-CN" b="0">
                <a:solidFill>
                  <a:srgbClr val="0000FF"/>
                </a:solidFill>
                <a:sym typeface="+mn-ea"/>
              </a:rPr>
              <a:t> = (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 - 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2</a:t>
            </a:r>
            <a:r>
              <a:rPr lang="zh-CN" b="0">
                <a:solidFill>
                  <a:srgbClr val="0000FF"/>
                </a:solidFill>
                <a:sym typeface="+mn-ea"/>
              </a:rPr>
              <a:t>，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 - 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0000FF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0000FF"/>
                </a:solidFill>
                <a:sym typeface="+mn-ea"/>
              </a:rPr>
              <a:t>，</a:t>
            </a:r>
            <a:endParaRPr lang="zh-CN" altLang="en-US" b="0">
              <a:solidFill>
                <a:srgbClr val="0000FF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" name="TextBox 1"/>
          <p:cNvSpPr txBox="1"/>
          <p:nvPr>
            <p:custDataLst>
              <p:tags r:id="rId6"/>
            </p:custDataLst>
          </p:nvPr>
        </p:nvSpPr>
        <p:spPr>
          <a:xfrm>
            <a:off x="1915795" y="3932555"/>
            <a:ext cx="86848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b="0">
                <a:solidFill>
                  <a:srgbClr val="FF0000"/>
                </a:solidFill>
                <a:sym typeface="+mn-ea"/>
              </a:rPr>
              <a:t>设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∈R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，则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 =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，即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b="0" i="1">
                <a:solidFill>
                  <a:srgbClr val="0000FF"/>
                </a:solidFill>
                <a:sym typeface="+mn-ea"/>
              </a:rPr>
              <a:t>λ</a:t>
            </a:r>
            <a:r>
              <a:rPr lang="en-US" altLang="zh-CN" i="1">
                <a:solidFill>
                  <a:srgbClr val="0000FF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0000FF"/>
                </a:solidFill>
                <a:sym typeface="+mn-ea"/>
              </a:rPr>
              <a:t> = (</a:t>
            </a:r>
            <a:r>
              <a:rPr lang="zh-CN" altLang="en-US" b="0" i="1">
                <a:solidFill>
                  <a:srgbClr val="0000FF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1</a:t>
            </a:r>
            <a:r>
              <a:rPr lang="zh-CN" b="0">
                <a:solidFill>
                  <a:srgbClr val="0000FF"/>
                </a:solidFill>
                <a:sym typeface="+mn-ea"/>
              </a:rPr>
              <a:t>，</a:t>
            </a:r>
            <a:r>
              <a:rPr lang="zh-CN" altLang="en-US" b="0" i="1">
                <a:solidFill>
                  <a:srgbClr val="0000FF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0000FF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0000FF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0000FF"/>
                </a:solidFill>
                <a:sym typeface="+mn-ea"/>
              </a:rPr>
              <a:t>).</a:t>
            </a:r>
            <a:endParaRPr lang="en-US" altLang="zh-CN" b="0">
              <a:solidFill>
                <a:srgbClr val="0000FF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40" name="TextBox 1"/>
          <p:cNvSpPr txBox="1"/>
          <p:nvPr>
            <p:custDataLst>
              <p:tags r:id="rId7"/>
            </p:custDataLst>
          </p:nvPr>
        </p:nvSpPr>
        <p:spPr>
          <a:xfrm>
            <a:off x="1560830" y="4653915"/>
            <a:ext cx="9080500" cy="17532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>
                <a:solidFill>
                  <a:srgbClr val="0000FF"/>
                </a:solidFill>
                <a:sym typeface="+mn-ea"/>
              </a:rPr>
              <a:t>归纳：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chemeClr val="tx1"/>
                </a:solidFill>
                <a:sym typeface="+mn-ea"/>
              </a:rPr>
              <a:t>1. 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两个向量和与差的坐标分别等于这两个向量相应坐标的和与差；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chemeClr val="tx1"/>
                </a:solidFill>
                <a:sym typeface="+mn-ea"/>
              </a:rPr>
              <a:t>2. 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实数与向量数乘的坐标等于这个实数与向量的相应坐标的乘积</a:t>
            </a:r>
            <a:r>
              <a:rPr lang="en-US" b="0">
                <a:solidFill>
                  <a:schemeClr val="tx1"/>
                </a:solidFill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6" grpId="0"/>
      <p:bldP spid="6" grpId="1"/>
      <p:bldP spid="8" grpId="0"/>
      <p:bldP spid="8" grpId="1"/>
      <p:bldP spid="9" grpId="0"/>
      <p:bldP spid="9" grpId="1"/>
      <p:bldP spid="10" grpId="0"/>
      <p:bldP spid="10" grpId="1"/>
      <p:bldP spid="40" grpId="0" animBg="1"/>
      <p:bldP spid="4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1083945" y="1246505"/>
            <a:ext cx="101339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练一练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已知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(2，1)，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-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3，4)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求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-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，3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4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 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的坐标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endParaRPr lang="en-US" sz="2400">
              <a:solidFill>
                <a:schemeClr val="dk1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3" name="TextBox 1"/>
          <p:cNvSpPr txBox="1"/>
          <p:nvPr>
            <p:custDataLst>
              <p:tags r:id="rId2"/>
            </p:custDataLst>
          </p:nvPr>
        </p:nvSpPr>
        <p:spPr>
          <a:xfrm>
            <a:off x="1471930" y="2108835"/>
            <a:ext cx="65887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>
                <a:sym typeface="+mn-ea"/>
              </a:rPr>
              <a:t>解：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b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(2，1)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3，4)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1，5)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；</a:t>
            </a:r>
            <a:endParaRPr lang="zh-CN" altLang="en-US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2" name="TextBox 1"/>
          <p:cNvSpPr txBox="1"/>
          <p:nvPr>
            <p:custDataLst>
              <p:tags r:id="rId3"/>
            </p:custDataLst>
          </p:nvPr>
        </p:nvSpPr>
        <p:spPr>
          <a:xfrm>
            <a:off x="2070100" y="2822575"/>
            <a:ext cx="47675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 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b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(2，1)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3，4)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b="0">
                <a:solidFill>
                  <a:srgbClr val="FF0000"/>
                </a:solidFill>
                <a:sym typeface="+mn-ea"/>
              </a:rPr>
              <a:t>5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，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3)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；</a:t>
            </a:r>
            <a:endParaRPr lang="zh-CN" altLang="en-US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4" name="TextBox 1"/>
          <p:cNvSpPr txBox="1"/>
          <p:nvPr>
            <p:custDataLst>
              <p:tags r:id="rId4"/>
            </p:custDataLst>
          </p:nvPr>
        </p:nvSpPr>
        <p:spPr>
          <a:xfrm>
            <a:off x="2070100" y="3616960"/>
            <a:ext cx="8554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rgbClr val="FF0000"/>
                </a:solidFill>
                <a:sym typeface="+mn-ea"/>
              </a:rPr>
              <a:t>3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4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b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3(2，1)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4(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3，4)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(6，3)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12，16)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6，19).</a:t>
            </a:r>
            <a:endParaRPr lang="zh-CN" altLang="en-US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  <p:bldP spid="2" grpId="1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59999-68E6-CD8E-D013-EEE876A4CE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3186D84C-3C19-2255-7B28-3139317B34F3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660865" y="748260"/>
                <a:ext cx="10639482" cy="5273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/>
                  <a:t>1</a:t>
                </a:r>
                <a:r>
                  <a:rPr lang="zh-CN" altLang="zh-CN" sz="2800" dirty="0"/>
                  <a:t>．</a:t>
                </a:r>
                <a:r>
                  <a:rPr lang="en-US" altLang="zh-CN" sz="2800" dirty="0"/>
                  <a:t>(25-26</a:t>
                </a:r>
                <a:r>
                  <a:rPr lang="zh-CN" altLang="zh-CN" sz="2800" dirty="0"/>
                  <a:t>高三上</a:t>
                </a:r>
                <a:r>
                  <a:rPr lang="en-US" altLang="zh-CN" sz="2800" dirty="0"/>
                  <a:t>·</a:t>
                </a:r>
                <a:r>
                  <a:rPr lang="zh-CN" altLang="zh-CN" sz="2800" dirty="0"/>
                  <a:t>北京第三十一中学</a:t>
                </a:r>
                <a:r>
                  <a:rPr lang="en-US" altLang="zh-CN" sz="2800" dirty="0"/>
                  <a:t>·)</a:t>
                </a:r>
                <a:r>
                  <a:rPr lang="zh-CN" altLang="zh-CN" sz="2800" dirty="0"/>
                  <a:t>已知向量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𝑎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zh-CN" altLang="zh-CN" sz="2800" i="1"/>
                            </m:ctrlPr>
                          </m:radPr>
                          <m:deg/>
                          <m:e>
                            <m:r>
                              <a:rPr lang="en-US" altLang="zh-CN" sz="2800" i="1"/>
                              <m:t>3</m:t>
                            </m:r>
                          </m:e>
                        </m:rad>
                        <m:r>
                          <a:rPr lang="en-US" altLang="zh-CN" sz="2800" i="1"/>
                          <m:t>,1</m:t>
                        </m:r>
                      </m:e>
                    </m:d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𝑏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0,−2</m:t>
                        </m:r>
                      </m:e>
                    </m:d>
                  </m:oMath>
                </a14:m>
                <a:r>
                  <a:rPr lang="zh-CN" altLang="zh-CN" sz="2800" dirty="0"/>
                  <a:t>．若实数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𝑘</m:t>
                    </m:r>
                  </m:oMath>
                </a14:m>
                <a:r>
                  <a:rPr lang="zh-CN" altLang="zh-CN" sz="2800" dirty="0"/>
                  <a:t>与向量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𝑐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</m:oMath>
                </a14:m>
                <a:r>
                  <a:rPr lang="zh-CN" altLang="zh-CN" sz="2800" dirty="0"/>
                  <a:t>满足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𝑎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  <m:r>
                      <a:rPr lang="en-US" altLang="zh-CN" sz="2800" i="1"/>
                      <m:t>+2</m:t>
                    </m:r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𝑏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  <m:r>
                      <a:rPr lang="en-US" altLang="zh-CN" sz="2800" i="1"/>
                      <m:t>=</m:t>
                    </m:r>
                    <m:r>
                      <a:rPr lang="en-US" altLang="zh-CN" sz="2800" i="1"/>
                      <m:t>𝑘</m:t>
                    </m:r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𝑐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</m:oMath>
                </a14:m>
                <a:r>
                  <a:rPr lang="zh-CN" altLang="zh-CN" sz="2800" dirty="0"/>
                  <a:t>，则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𝑐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</m:oMath>
                </a14:m>
                <a:r>
                  <a:rPr lang="zh-CN" altLang="zh-CN" sz="2800" dirty="0"/>
                  <a:t>可以是（</a:t>
                </a:r>
                <a:r>
                  <a:rPr lang="en-US" altLang="zh-CN" sz="2800" dirty="0"/>
                  <a:t>    </a:t>
                </a:r>
                <a:r>
                  <a:rPr lang="zh-CN" altLang="zh-CN" sz="2800" dirty="0"/>
                  <a:t>）</a:t>
                </a:r>
              </a:p>
              <a:p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zh-CN" altLang="zh-CN" sz="2800" i="1"/>
                            </m:ctrlPr>
                          </m:radPr>
                          <m:deg/>
                          <m:e>
                            <m:r>
                              <a:rPr lang="en-US" altLang="zh-CN" sz="2800" i="1"/>
                              <m:t>3</m:t>
                            </m:r>
                          </m:e>
                        </m:rad>
                        <m:r>
                          <a:rPr lang="en-US" altLang="zh-CN" sz="2800" i="1"/>
                          <m:t>,−1</m:t>
                        </m:r>
                      </m:e>
                    </m:d>
                  </m:oMath>
                </a14:m>
                <a:r>
                  <a:rPr lang="en-US" altLang="zh-CN" sz="2800" dirty="0"/>
                  <a:t>	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−1,</m:t>
                        </m:r>
                        <m:rad>
                          <m:radPr>
                            <m:degHide m:val="on"/>
                            <m:ctrlPr>
                              <a:rPr lang="zh-CN" altLang="zh-CN" sz="2800" i="1"/>
                            </m:ctrlPr>
                          </m:radPr>
                          <m:deg/>
                          <m:e>
                            <m:r>
                              <a:rPr lang="en-US" altLang="zh-CN" sz="2800" i="1"/>
                              <m:t>3</m:t>
                            </m:r>
                          </m:e>
                        </m:rad>
                      </m:e>
                    </m:d>
                  </m:oMath>
                </a14:m>
                <a:endParaRPr lang="zh-CN" altLang="zh-CN" sz="2800" dirty="0"/>
              </a:p>
              <a:p>
                <a:r>
                  <a:rPr lang="en-US" altLang="zh-CN" sz="2800" dirty="0"/>
                  <a:t>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−</m:t>
                        </m:r>
                        <m:rad>
                          <m:radPr>
                            <m:degHide m:val="on"/>
                            <m:ctrlPr>
                              <a:rPr lang="zh-CN" altLang="zh-CN" sz="2800" i="1"/>
                            </m:ctrlPr>
                          </m:radPr>
                          <m:deg/>
                          <m:e>
                            <m:r>
                              <a:rPr lang="en-US" altLang="zh-CN" sz="2800" i="1"/>
                              <m:t>3</m:t>
                            </m:r>
                          </m:e>
                        </m:rad>
                        <m:r>
                          <a:rPr lang="en-US" altLang="zh-CN" sz="2800" i="1"/>
                          <m:t>,−1</m:t>
                        </m:r>
                      </m:e>
                    </m:d>
                  </m:oMath>
                </a14:m>
                <a:r>
                  <a:rPr lang="en-US" altLang="zh-CN" sz="2800" dirty="0"/>
                  <a:t>	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−1,−</m:t>
                        </m:r>
                        <m:rad>
                          <m:radPr>
                            <m:degHide m:val="on"/>
                            <m:ctrlPr>
                              <a:rPr lang="zh-CN" altLang="zh-CN" sz="2800" i="1"/>
                            </m:ctrlPr>
                          </m:radPr>
                          <m:deg/>
                          <m:e>
                            <m:r>
                              <a:rPr lang="en-US" altLang="zh-CN" sz="2800" i="1"/>
                              <m:t>3</m:t>
                            </m:r>
                          </m:e>
                        </m:rad>
                      </m:e>
                    </m:d>
                  </m:oMath>
                </a14:m>
                <a:endParaRPr lang="en-US" altLang="zh-CN" sz="2800" dirty="0"/>
              </a:p>
              <a:p>
                <a:endParaRPr lang="en-US" altLang="zh-CN" sz="2800" dirty="0"/>
              </a:p>
              <a:p>
                <a:endParaRPr lang="en-US" altLang="zh-CN" sz="2800" dirty="0"/>
              </a:p>
              <a:p>
                <a:endParaRPr lang="en-US" altLang="zh-CN" sz="2800" dirty="0"/>
              </a:p>
              <a:p>
                <a:r>
                  <a:rPr lang="en-US" altLang="zh-CN" sz="2800" dirty="0"/>
                  <a:t>2</a:t>
                </a:r>
                <a:r>
                  <a:rPr lang="zh-CN" altLang="zh-CN" sz="2800" dirty="0"/>
                  <a:t>．</a:t>
                </a:r>
                <a:r>
                  <a:rPr lang="en-US" altLang="zh-CN" sz="2800" dirty="0"/>
                  <a:t>(24-25</a:t>
                </a:r>
                <a:r>
                  <a:rPr lang="zh-CN" altLang="zh-CN" sz="2800" dirty="0"/>
                  <a:t>高一下</a:t>
                </a:r>
                <a:r>
                  <a:rPr lang="en-US" altLang="zh-CN" sz="2800" dirty="0"/>
                  <a:t>·</a:t>
                </a:r>
                <a:r>
                  <a:rPr lang="zh-CN" altLang="zh-CN" sz="2800" dirty="0"/>
                  <a:t>陕西渭南渭南中学</a:t>
                </a:r>
                <a:r>
                  <a:rPr lang="en-US" altLang="zh-CN" sz="2800" dirty="0"/>
                  <a:t>·</a:t>
                </a:r>
                <a:r>
                  <a:rPr lang="zh-CN" altLang="zh-CN" sz="2800" dirty="0"/>
                  <a:t>期末</a:t>
                </a:r>
                <a:r>
                  <a:rPr lang="en-US" altLang="zh-CN" sz="2800" dirty="0"/>
                  <a:t>)</a:t>
                </a:r>
                <a:r>
                  <a:rPr lang="zh-CN" altLang="zh-CN" sz="2800" dirty="0"/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𝐴𝐵</m:t>
                        </m:r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1,3</m:t>
                        </m:r>
                      </m:e>
                    </m:d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𝐴𝐶</m:t>
                        </m:r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2,2</m:t>
                        </m:r>
                      </m:e>
                    </m:d>
                  </m:oMath>
                </a14:m>
                <a:r>
                  <a:rPr lang="zh-CN" altLang="zh-CN" sz="2800" dirty="0"/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𝐵𝐶</m:t>
                        </m:r>
                      </m:e>
                    </m:acc>
                    <m:r>
                      <a:rPr lang="en-US" altLang="zh-CN" sz="2800" i="1"/>
                      <m:t>=</m:t>
                    </m:r>
                  </m:oMath>
                </a14:m>
                <a:r>
                  <a:rPr lang="zh-CN" altLang="zh-CN" sz="2800" dirty="0"/>
                  <a:t>（</a:t>
                </a:r>
                <a:r>
                  <a:rPr lang="en-US" altLang="zh-CN" sz="2800" dirty="0"/>
                  <a:t>    </a:t>
                </a:r>
                <a:r>
                  <a:rPr lang="zh-CN" altLang="zh-CN" sz="2800" dirty="0"/>
                  <a:t>）</a:t>
                </a:r>
              </a:p>
              <a:p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1,1</m:t>
                        </m:r>
                      </m:e>
                    </m:d>
                  </m:oMath>
                </a14:m>
                <a:r>
                  <a:rPr lang="en-US" altLang="zh-CN" sz="2800" dirty="0"/>
                  <a:t>	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3,5</m:t>
                        </m:r>
                      </m:e>
                    </m:d>
                  </m:oMath>
                </a14:m>
                <a:r>
                  <a:rPr lang="en-US" altLang="zh-CN" sz="2800" dirty="0"/>
                  <a:t>	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1,−1</m:t>
                        </m:r>
                      </m:e>
                    </m:d>
                  </m:oMath>
                </a14:m>
                <a:r>
                  <a:rPr lang="en-US" altLang="zh-CN" sz="2800" dirty="0"/>
                  <a:t>	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−1,1</m:t>
                        </m:r>
                      </m:e>
                    </m:d>
                  </m:oMath>
                </a14:m>
                <a:endParaRPr lang="zh-CN" altLang="zh-CN" sz="2800" dirty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3186D84C-3C19-2255-7B28-3139317B34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660865" y="748260"/>
                <a:ext cx="10639482" cy="5273751"/>
              </a:xfrm>
              <a:prstGeom prst="rect">
                <a:avLst/>
              </a:prstGeom>
              <a:blipFill>
                <a:blip r:embed="rId3"/>
                <a:stretch>
                  <a:fillRect l="-119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92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1"/>
            </p:custDataLst>
          </p:nvPr>
        </p:nvGrpSpPr>
        <p:grpSpPr>
          <a:xfrm>
            <a:off x="1417955" y="1125220"/>
            <a:ext cx="8179435" cy="460375"/>
            <a:chOff x="2233" y="2157"/>
            <a:chExt cx="12881" cy="725"/>
          </a:xfrm>
        </p:grpSpPr>
        <p:sp>
          <p:nvSpPr>
            <p:cNvPr id="13" name="文本框 12"/>
            <p:cNvSpPr txBox="1"/>
            <p:nvPr>
              <p:custDataLst>
                <p:tags r:id="rId18"/>
              </p:custDataLst>
            </p:nvPr>
          </p:nvSpPr>
          <p:spPr>
            <a:xfrm>
              <a:off x="2233" y="2157"/>
              <a:ext cx="128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例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：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已知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 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A 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(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x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1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1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)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B 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(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x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)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如何求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出     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 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sym typeface="+mn-ea"/>
                </a:rPr>
                <a:t>的坐标？</a:t>
              </a:r>
              <a:endParaRPr lang="zh-CN" altLang="en-US" sz="2400" b="1" i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9"/>
              </p:custDataLst>
            </p:nvPr>
          </p:nvGraphicFramePr>
          <p:xfrm>
            <a:off x="11417" y="2246"/>
            <a:ext cx="674" cy="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1" imgW="254000" imgH="203200" progId="Equation.KSEE3">
                    <p:embed/>
                  </p:oleObj>
                </mc:Choice>
                <mc:Fallback>
                  <p:oleObj r:id="rId21" imgW="254000" imgH="203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11417" y="2246"/>
                          <a:ext cx="674" cy="5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" name="组合 19"/>
          <p:cNvGrpSpPr/>
          <p:nvPr>
            <p:custDataLst>
              <p:tags r:id="rId2"/>
            </p:custDataLst>
          </p:nvPr>
        </p:nvGrpSpPr>
        <p:grpSpPr>
          <a:xfrm>
            <a:off x="6990715" y="1992630"/>
            <a:ext cx="3942715" cy="2112010"/>
            <a:chOff x="11999" y="3830"/>
            <a:chExt cx="6209" cy="3326"/>
          </a:xfrm>
        </p:grpSpPr>
        <p:sp>
          <p:nvSpPr>
            <p:cNvPr id="16391" name="直接连接符 16390"/>
            <p:cNvSpPr/>
            <p:nvPr>
              <p:custDataLst>
                <p:tags r:id="rId8"/>
              </p:custDataLst>
            </p:nvPr>
          </p:nvSpPr>
          <p:spPr>
            <a:xfrm>
              <a:off x="12899" y="6557"/>
              <a:ext cx="3614" cy="1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stealth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2" name="直接连接符 16391"/>
            <p:cNvSpPr/>
            <p:nvPr>
              <p:custDataLst>
                <p:tags r:id="rId9"/>
              </p:custDataLst>
            </p:nvPr>
          </p:nvSpPr>
          <p:spPr>
            <a:xfrm flipH="1" flipV="1">
              <a:off x="14701" y="4072"/>
              <a:ext cx="2" cy="308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stealth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3" name="直接连接符 16392"/>
            <p:cNvSpPr/>
            <p:nvPr>
              <p:custDataLst>
                <p:tags r:id="rId10"/>
              </p:custDataLst>
            </p:nvPr>
          </p:nvSpPr>
          <p:spPr>
            <a:xfrm flipV="1">
              <a:off x="14703" y="5652"/>
              <a:ext cx="1446" cy="907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headEnd type="none" w="med" len="med"/>
              <a:tailEnd type="stealth" w="lg" len="lg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4" name="直接连接符 16393"/>
            <p:cNvSpPr/>
            <p:nvPr>
              <p:custDataLst>
                <p:tags r:id="rId11"/>
              </p:custDataLst>
            </p:nvPr>
          </p:nvSpPr>
          <p:spPr>
            <a:xfrm flipH="1" flipV="1">
              <a:off x="13136" y="4812"/>
              <a:ext cx="1567" cy="1700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headEnd type="none" w="med" len="med"/>
              <a:tailEnd type="stealth" w="lg" len="lg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5" name="直接连接符 16394"/>
            <p:cNvSpPr/>
            <p:nvPr>
              <p:custDataLst>
                <p:tags r:id="rId12"/>
              </p:custDataLst>
            </p:nvPr>
          </p:nvSpPr>
          <p:spPr>
            <a:xfrm>
              <a:off x="13136" y="4812"/>
              <a:ext cx="3035" cy="82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stealth" w="lg" len="lg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400" name="文本框 16399"/>
            <p:cNvSpPr txBox="1"/>
            <p:nvPr>
              <p:custDataLst>
                <p:tags r:id="rId13"/>
              </p:custDataLst>
            </p:nvPr>
          </p:nvSpPr>
          <p:spPr>
            <a:xfrm>
              <a:off x="11999" y="4030"/>
              <a:ext cx="2216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A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(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x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1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y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1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)</a:t>
              </a:r>
            </a:p>
          </p:txBody>
        </p:sp>
        <p:sp>
          <p:nvSpPr>
            <p:cNvPr id="16399" name="文本框 16398"/>
            <p:cNvSpPr txBox="1"/>
            <p:nvPr>
              <p:custDataLst>
                <p:tags r:id="rId14"/>
              </p:custDataLst>
            </p:nvPr>
          </p:nvSpPr>
          <p:spPr>
            <a:xfrm>
              <a:off x="15940" y="4919"/>
              <a:ext cx="2269" cy="71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B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(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x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2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y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2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)</a:t>
              </a:r>
            </a:p>
          </p:txBody>
        </p:sp>
        <p:sp>
          <p:nvSpPr>
            <p:cNvPr id="2" name="文本框 1"/>
            <p:cNvSpPr txBox="1"/>
            <p:nvPr>
              <p:custDataLst>
                <p:tags r:id="rId15"/>
              </p:custDataLst>
            </p:nvPr>
          </p:nvSpPr>
          <p:spPr>
            <a:xfrm>
              <a:off x="14215" y="6431"/>
              <a:ext cx="635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O</a:t>
              </a:r>
            </a:p>
          </p:txBody>
        </p:sp>
        <p:sp>
          <p:nvSpPr>
            <p:cNvPr id="3" name="文本框 2"/>
            <p:cNvSpPr txBox="1"/>
            <p:nvPr>
              <p:custDataLst>
                <p:tags r:id="rId16"/>
              </p:custDataLst>
            </p:nvPr>
          </p:nvSpPr>
          <p:spPr>
            <a:xfrm>
              <a:off x="14157" y="3830"/>
              <a:ext cx="501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l">
                <a:spcBef>
                  <a:spcPct val="50000"/>
                </a:spcBef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</a:p>
          </p:txBody>
        </p:sp>
        <p:sp>
          <p:nvSpPr>
            <p:cNvPr id="9" name="文本框 8"/>
            <p:cNvSpPr txBox="1"/>
            <p:nvPr>
              <p:custDataLst>
                <p:tags r:id="rId17"/>
              </p:custDataLst>
            </p:nvPr>
          </p:nvSpPr>
          <p:spPr>
            <a:xfrm>
              <a:off x="16513" y="6137"/>
              <a:ext cx="730" cy="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0000"/>
                </a:lnSpc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x</a:t>
              </a:r>
            </a:p>
          </p:txBody>
        </p:sp>
      </p:grpSp>
      <p:grpSp>
        <p:nvGrpSpPr>
          <p:cNvPr id="12" name="组合 11"/>
          <p:cNvGrpSpPr/>
          <p:nvPr>
            <p:custDataLst>
              <p:tags r:id="rId3"/>
            </p:custDataLst>
          </p:nvPr>
        </p:nvGrpSpPr>
        <p:grpSpPr>
          <a:xfrm>
            <a:off x="1487805" y="1851660"/>
            <a:ext cx="5213985" cy="645160"/>
            <a:chOff x="2208" y="3751"/>
            <a:chExt cx="8211" cy="1016"/>
          </a:xfrm>
        </p:grpSpPr>
        <p:sp>
          <p:nvSpPr>
            <p:cNvPr id="18" name="TextBox 1"/>
            <p:cNvSpPr txBox="1"/>
            <p:nvPr>
              <p:custDataLst>
                <p:tags r:id="rId6"/>
              </p:custDataLst>
            </p:nvPr>
          </p:nvSpPr>
          <p:spPr>
            <a:xfrm>
              <a:off x="2208" y="3751"/>
              <a:ext cx="821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defRPr>
              </a:lvl1pPr>
            </a:lstStyle>
            <a:p>
              <a:pPr defTabSz="914400"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>
                  <a:solidFill>
                    <a:srgbClr val="0000FF"/>
                  </a:solidFill>
                  <a:sym typeface="+mn-ea"/>
                </a:rPr>
                <a:t>解：</a:t>
              </a:r>
              <a:r>
                <a:rPr lang="zh-CN" b="0">
                  <a:solidFill>
                    <a:srgbClr val="FF0000"/>
                  </a:solidFill>
                  <a:sym typeface="+mn-ea"/>
                </a:rPr>
                <a:t>在直角坐标系中作向量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</a:t>
              </a:r>
            </a:p>
          </p:txBody>
        </p:sp>
        <p:graphicFrame>
          <p:nvGraphicFramePr>
            <p:cNvPr id="10" name="对象 9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7"/>
              </p:custDataLst>
            </p:nvPr>
          </p:nvGraphicFramePr>
          <p:xfrm>
            <a:off x="8141" y="3960"/>
            <a:ext cx="1729" cy="7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3" imgW="533400" imgH="241300" progId="Equation.KSEE3">
                    <p:embed/>
                  </p:oleObj>
                </mc:Choice>
                <mc:Fallback>
                  <p:oleObj r:id="rId23" imgW="533400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8141" y="3960"/>
                          <a:ext cx="1729" cy="7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1" name="对象 20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2205355" y="2689225"/>
          <a:ext cx="371221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5" imgW="1803400" imgH="254000" progId="Equation.DSMT4">
                  <p:embed/>
                </p:oleObj>
              </mc:Choice>
              <mc:Fallback>
                <p:oleObj r:id="rId25" imgW="18034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2205355" y="2689225"/>
                        <a:ext cx="371221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22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2205355" y="3474085"/>
          <a:ext cx="4496435" cy="1075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7" imgW="2184400" imgH="482600" progId="Equation.DSMT4">
                  <p:embed/>
                </p:oleObj>
              </mc:Choice>
              <mc:Fallback>
                <p:oleObj r:id="rId27" imgW="2184400" imgH="482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2205355" y="3474085"/>
                        <a:ext cx="4496435" cy="10750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847850" y="5085715"/>
            <a:ext cx="8162925" cy="4603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sym typeface="+mn-ea"/>
              </a:rPr>
              <a:t>归纳：</a:t>
            </a:r>
            <a:r>
              <a:rPr lang="zh-CN" altLang="en-US" sz="2400">
                <a:sym typeface="+mn-ea"/>
              </a:rPr>
              <a:t>一个向量的坐标等于其终点的坐标减去起点的坐标</a:t>
            </a:r>
            <a:r>
              <a:rPr lang="en-US" altLang="zh-CN" sz="2400">
                <a:sym typeface="+mn-ea"/>
              </a:rPr>
              <a:t>.</a:t>
            </a:r>
            <a:r>
              <a:rPr lang="en-US" sz="2400">
                <a:sym typeface="+mn-ea"/>
              </a:rPr>
              <a:t>             </a:t>
            </a:r>
            <a:endParaRPr lang="en-US" altLang="en-US" sz="240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1346200" y="981710"/>
            <a:ext cx="95669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变式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已知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sym typeface="+mn-ea"/>
              </a:rPr>
              <a:t>A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sym typeface="+mn-ea"/>
              </a:rPr>
              <a:t>B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若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sym typeface="+mn-ea"/>
              </a:rPr>
              <a:t>M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是线段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sym typeface="+mn-ea"/>
              </a:rPr>
              <a:t>AB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的中点，求点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sz="2400" i="1">
                <a:latin typeface="Times New Roman" panose="02020603050405020304" charset="0"/>
                <a:ea typeface="楷体" panose="02010609060101010101" charset="-122"/>
                <a:sym typeface="+mn-ea"/>
              </a:rPr>
              <a:t>M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的坐标. </a:t>
            </a:r>
            <a:endParaRPr lang="zh-CN" altLang="en-US" sz="2400" b="1" i="1">
              <a:solidFill>
                <a:srgbClr val="0000FF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graphicFrame>
        <p:nvGraphicFramePr>
          <p:cNvPr id="28" name="对象 27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784350" y="3097530"/>
          <a:ext cx="4894387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3" imgW="2540000" imgH="393700" progId="Equation.DSMT4">
                  <p:embed/>
                </p:oleObj>
              </mc:Choice>
              <mc:Fallback>
                <p:oleObj r:id="rId23" imgW="25400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784350" y="3097530"/>
                        <a:ext cx="4894387" cy="75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对象 31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784350" y="4168775"/>
          <a:ext cx="2768887" cy="791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5" imgW="1371600" imgH="393700" progId="Equation.DSMT4">
                  <p:embed/>
                </p:oleObj>
              </mc:Choice>
              <mc:Fallback>
                <p:oleObj r:id="rId25" imgW="13716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1784350" y="4168775"/>
                        <a:ext cx="2768887" cy="7918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6" name="组合 35"/>
          <p:cNvGrpSpPr/>
          <p:nvPr>
            <p:custDataLst>
              <p:tags r:id="rId4"/>
            </p:custDataLst>
          </p:nvPr>
        </p:nvGrpSpPr>
        <p:grpSpPr>
          <a:xfrm>
            <a:off x="1703705" y="4120515"/>
            <a:ext cx="2981960" cy="1424940"/>
            <a:chOff x="10167" y="5060"/>
            <a:chExt cx="4696" cy="2244"/>
          </a:xfrm>
        </p:grpSpPr>
        <p:sp>
          <p:nvSpPr>
            <p:cNvPr id="34" name="圆角矩形 33"/>
            <p:cNvSpPr/>
            <p:nvPr>
              <p:custDataLst>
                <p:tags r:id="rId20"/>
              </p:custDataLst>
            </p:nvPr>
          </p:nvSpPr>
          <p:spPr>
            <a:xfrm>
              <a:off x="10167" y="5060"/>
              <a:ext cx="4696" cy="1412"/>
            </a:xfrm>
            <a:prstGeom prst="roundRect">
              <a:avLst/>
            </a:prstGeom>
            <a:noFill/>
            <a:ln>
              <a:solidFill>
                <a:srgbClr val="00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TextBox 1"/>
            <p:cNvSpPr txBox="1"/>
            <p:nvPr>
              <p:custDataLst>
                <p:tags r:id="rId21"/>
              </p:custDataLst>
            </p:nvPr>
          </p:nvSpPr>
          <p:spPr>
            <a:xfrm>
              <a:off x="10246" y="6579"/>
              <a:ext cx="45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defRPr>
              </a:lvl1pPr>
            </a:lstStyle>
            <a:p>
              <a:pPr algn="ctr" defTabSz="914400">
                <a:lnSpc>
                  <a:spcPct val="10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b="0">
                  <a:solidFill>
                    <a:srgbClr val="0000FF"/>
                  </a:solidFill>
                  <a:sym typeface="+mn-ea"/>
                </a:rPr>
                <a:t>线段</a:t>
              </a:r>
              <a:r>
                <a:rPr lang="en-US" b="0">
                  <a:solidFill>
                    <a:srgbClr val="0000FF"/>
                  </a:solidFill>
                  <a:sym typeface="+mn-ea"/>
                </a:rPr>
                <a:t> </a:t>
              </a:r>
              <a:r>
                <a:rPr lang="en-US" b="0" i="1">
                  <a:solidFill>
                    <a:srgbClr val="0000FF"/>
                  </a:solidFill>
                  <a:sym typeface="+mn-ea"/>
                </a:rPr>
                <a:t>AB </a:t>
              </a:r>
              <a:r>
                <a:rPr b="0">
                  <a:solidFill>
                    <a:srgbClr val="0000FF"/>
                  </a:solidFill>
                  <a:sym typeface="+mn-ea"/>
                </a:rPr>
                <a:t>的中点坐标</a:t>
              </a:r>
              <a:endParaRPr lang="zh-CN" altLang="en-US" b="0">
                <a:solidFill>
                  <a:srgbClr val="0000FF"/>
                </a:solidFill>
                <a:sym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40840" y="2372995"/>
            <a:ext cx="5344795" cy="480695"/>
            <a:chOff x="2569" y="3594"/>
            <a:chExt cx="8417" cy="757"/>
          </a:xfrm>
        </p:grpSpPr>
        <p:sp>
          <p:nvSpPr>
            <p:cNvPr id="18" name="TextBox 1"/>
            <p:cNvSpPr txBox="1"/>
            <p:nvPr>
              <p:custDataLst>
                <p:tags r:id="rId18"/>
              </p:custDataLst>
            </p:nvPr>
          </p:nvSpPr>
          <p:spPr>
            <a:xfrm>
              <a:off x="2569" y="3594"/>
              <a:ext cx="821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defRPr>
              </a:lvl1pPr>
            </a:lstStyle>
            <a:p>
              <a:pPr defTabSz="914400">
                <a:lnSpc>
                  <a:spcPct val="10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>
                  <a:solidFill>
                    <a:srgbClr val="0000FF"/>
                  </a:solidFill>
                  <a:sym typeface="+mn-ea"/>
                </a:rPr>
                <a:t>解：</a:t>
              </a:r>
              <a:r>
                <a:rPr lang="zh-CN" b="0">
                  <a:solidFill>
                    <a:srgbClr val="FF0000"/>
                  </a:solidFill>
                  <a:sym typeface="+mn-ea"/>
                </a:rPr>
                <a:t>如图，向量</a:t>
              </a:r>
              <a:endParaRPr lang="zh-CN" altLang="zh-CN" b="0">
                <a:solidFill>
                  <a:srgbClr val="FF0000"/>
                </a:solidFill>
                <a:sym typeface="+mn-ea"/>
              </a:endParaRPr>
            </a:p>
          </p:txBody>
        </p:sp>
        <p:graphicFrame>
          <p:nvGraphicFramePr>
            <p:cNvPr id="21" name="对象 20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9"/>
              </p:custDataLst>
            </p:nvPr>
          </p:nvGraphicFramePr>
          <p:xfrm>
            <a:off x="6102" y="3615"/>
            <a:ext cx="4885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7" imgW="1676400" imgH="254000" progId="Equation.DSMT4">
                    <p:embed/>
                  </p:oleObj>
                </mc:Choice>
                <mc:Fallback>
                  <p:oleObj r:id="rId27" imgW="1676400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6102" y="3615"/>
                          <a:ext cx="4885" cy="7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" name="组合 19"/>
          <p:cNvGrpSpPr/>
          <p:nvPr>
            <p:custDataLst>
              <p:tags r:id="rId5"/>
            </p:custDataLst>
          </p:nvPr>
        </p:nvGrpSpPr>
        <p:grpSpPr>
          <a:xfrm>
            <a:off x="7824470" y="1988185"/>
            <a:ext cx="2574925" cy="2101850"/>
            <a:chOff x="13806" y="93"/>
            <a:chExt cx="4055" cy="3310"/>
          </a:xfrm>
        </p:grpSpPr>
        <p:sp>
          <p:nvSpPr>
            <p:cNvPr id="16391" name="直接连接符 16390"/>
            <p:cNvSpPr/>
            <p:nvPr>
              <p:custDataLst>
                <p:tags r:id="rId6"/>
              </p:custDataLst>
            </p:nvPr>
          </p:nvSpPr>
          <p:spPr>
            <a:xfrm>
              <a:off x="14016" y="2700"/>
              <a:ext cx="3614" cy="1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stealth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2" name="直接连接符 16391"/>
            <p:cNvSpPr/>
            <p:nvPr>
              <p:custDataLst>
                <p:tags r:id="rId7"/>
              </p:custDataLst>
            </p:nvPr>
          </p:nvSpPr>
          <p:spPr>
            <a:xfrm flipH="1" flipV="1">
              <a:off x="15092" y="319"/>
              <a:ext cx="2" cy="308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stealth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3" name="直接连接符 16392"/>
            <p:cNvSpPr/>
            <p:nvPr>
              <p:custDataLst>
                <p:tags r:id="rId8"/>
              </p:custDataLst>
            </p:nvPr>
          </p:nvSpPr>
          <p:spPr>
            <a:xfrm flipV="1">
              <a:off x="15077" y="817"/>
              <a:ext cx="2245" cy="1891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4" name="直接连接符 16393"/>
            <p:cNvSpPr/>
            <p:nvPr>
              <p:custDataLst>
                <p:tags r:id="rId9"/>
              </p:custDataLst>
            </p:nvPr>
          </p:nvSpPr>
          <p:spPr>
            <a:xfrm flipH="1" flipV="1">
              <a:off x="14374" y="1567"/>
              <a:ext cx="719" cy="1133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5" name="直接连接符 16394"/>
            <p:cNvSpPr/>
            <p:nvPr>
              <p:custDataLst>
                <p:tags r:id="rId10"/>
              </p:custDataLst>
            </p:nvPr>
          </p:nvSpPr>
          <p:spPr>
            <a:xfrm flipV="1">
              <a:off x="14374" y="818"/>
              <a:ext cx="2950" cy="750"/>
            </a:xfrm>
            <a:prstGeom prst="line">
              <a:avLst/>
            </a:prstGeom>
            <a:ln w="28575" cap="flat" cmpd="sng">
              <a:solidFill>
                <a:srgbClr val="00B05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400" name="文本框 16399"/>
            <p:cNvSpPr txBox="1"/>
            <p:nvPr>
              <p:custDataLst>
                <p:tags r:id="rId11"/>
              </p:custDataLst>
            </p:nvPr>
          </p:nvSpPr>
          <p:spPr>
            <a:xfrm>
              <a:off x="13806" y="1113"/>
              <a:ext cx="539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A</a:t>
              </a:r>
              <a:endPara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3" name="文本框 2"/>
            <p:cNvSpPr txBox="1"/>
            <p:nvPr>
              <p:custDataLst>
                <p:tags r:id="rId12"/>
              </p:custDataLst>
            </p:nvPr>
          </p:nvSpPr>
          <p:spPr>
            <a:xfrm>
              <a:off x="14516" y="2588"/>
              <a:ext cx="577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0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O</a:t>
              </a:r>
            </a:p>
          </p:txBody>
        </p:sp>
        <p:sp>
          <p:nvSpPr>
            <p:cNvPr id="5" name="文本框 4"/>
            <p:cNvSpPr txBox="1"/>
            <p:nvPr>
              <p:custDataLst>
                <p:tags r:id="rId13"/>
              </p:custDataLst>
            </p:nvPr>
          </p:nvSpPr>
          <p:spPr>
            <a:xfrm>
              <a:off x="14487" y="93"/>
              <a:ext cx="501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l">
                <a:spcBef>
                  <a:spcPct val="50000"/>
                </a:spcBef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</a:p>
          </p:txBody>
        </p:sp>
        <p:sp>
          <p:nvSpPr>
            <p:cNvPr id="9" name="文本框 8"/>
            <p:cNvSpPr txBox="1"/>
            <p:nvPr>
              <p:custDataLst>
                <p:tags r:id="rId14"/>
              </p:custDataLst>
            </p:nvPr>
          </p:nvSpPr>
          <p:spPr>
            <a:xfrm>
              <a:off x="17095" y="2587"/>
              <a:ext cx="58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x</a:t>
              </a:r>
            </a:p>
          </p:txBody>
        </p:sp>
        <p:sp>
          <p:nvSpPr>
            <p:cNvPr id="7" name="直接连接符 6"/>
            <p:cNvSpPr/>
            <p:nvPr>
              <p:custDataLst>
                <p:tags r:id="rId15"/>
              </p:custDataLst>
            </p:nvPr>
          </p:nvSpPr>
          <p:spPr>
            <a:xfrm flipV="1">
              <a:off x="15092" y="1163"/>
              <a:ext cx="771" cy="153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" name="文本框 7"/>
            <p:cNvSpPr txBox="1"/>
            <p:nvPr>
              <p:custDataLst>
                <p:tags r:id="rId16"/>
              </p:custDataLst>
            </p:nvPr>
          </p:nvSpPr>
          <p:spPr>
            <a:xfrm>
              <a:off x="15564" y="505"/>
              <a:ext cx="539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M</a:t>
              </a:r>
              <a:endPara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11" name="文本框 10"/>
            <p:cNvSpPr txBox="1"/>
            <p:nvPr>
              <p:custDataLst>
                <p:tags r:id="rId17"/>
              </p:custDataLst>
            </p:nvPr>
          </p:nvSpPr>
          <p:spPr>
            <a:xfrm>
              <a:off x="17322" y="433"/>
              <a:ext cx="539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lvl="0" algn="just" eaLnBrk="0" hangingPunct="0">
                <a:buClr>
                  <a:srgbClr val="000000"/>
                </a:buClr>
              </a:pP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B</a:t>
              </a:r>
              <a:endPara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F3F79-1D58-EC10-7258-D2FF9AA93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B6972563-BA45-EE51-0EBD-D2C266C72B7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057275" y="811530"/>
            <a:ext cx="1028573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fontAlgn="auto">
              <a:lnSpc>
                <a:spcPct val="2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练一练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已知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点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(1，0)，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(0，2)，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-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1，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2)，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用向量的方法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求</a:t>
            </a:r>
            <a:r>
              <a:rPr 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□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ABCD 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的顶点</a:t>
            </a:r>
            <a:r>
              <a:rPr 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D 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的坐标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为</a:t>
            </a:r>
            <a:r>
              <a:rPr lang="zh-CN" altLang="en-US" sz="2400" u="sng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u="sng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        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76297-0653-3A0E-4AD4-50F8C83811E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56025" y="1760855"/>
            <a:ext cx="1257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indent="0">
              <a:lnSpc>
                <a:spcPct val="100000"/>
              </a:lnSpc>
            </a:pPr>
            <a:r>
              <a:rPr lang="en-US" b="0">
                <a:solidFill>
                  <a:srgbClr val="FF0000"/>
                </a:solidFill>
                <a:sym typeface="+mn-ea"/>
              </a:rPr>
              <a:t>(0，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-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4</a:t>
            </a:r>
            <a:r>
              <a:rPr lang="en-US" b="0">
                <a:solidFill>
                  <a:srgbClr val="FF0000"/>
                </a:solidFill>
                <a:sym typeface="+mn-ea"/>
              </a:rPr>
              <a:t>) 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82E2DAD-4EEA-F873-A98C-0D7473F12D87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82610" y="1988820"/>
            <a:ext cx="2746375" cy="3655695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id="{60B265B2-F877-061C-5344-2E9545A97B52}"/>
              </a:ext>
            </a:extLst>
          </p:cNvPr>
          <p:cNvGrpSpPr/>
          <p:nvPr/>
        </p:nvGrpSpPr>
        <p:grpSpPr>
          <a:xfrm>
            <a:off x="1057275" y="2585085"/>
            <a:ext cx="7273290" cy="459740"/>
            <a:chOff x="1665" y="4184"/>
            <a:chExt cx="11454" cy="724"/>
          </a:xfrm>
        </p:grpSpPr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id="{611EBFAB-365C-C810-3CD3-30FB9D9251CC}"/>
                </a:ext>
              </a:extLst>
            </p:cNvPr>
            <p:cNvSpPr txBox="1"/>
            <p:nvPr>
              <p:custDataLst>
                <p:tags r:id="rId5"/>
              </p:custDataLst>
            </p:nvPr>
          </p:nvSpPr>
          <p:spPr>
            <a:xfrm>
              <a:off x="1665" y="4184"/>
              <a:ext cx="11454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 fontAlgn="auto">
                <a:lnSpc>
                  <a:spcPct val="10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分析：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如图，设点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D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坐标为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(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x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y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)</a:t>
              </a:r>
              <a:r>
                <a:rPr 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由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       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，得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  <p:graphicFrame>
          <p:nvGraphicFramePr>
            <p:cNvPr id="21" name="对象 20">
              <a:hlinkClick r:id="" action="ppaction://ole?verb=0"/>
              <a:extLst>
                <a:ext uri="{FF2B5EF4-FFF2-40B4-BE49-F238E27FC236}">
                  <a16:creationId xmlns:a16="http://schemas.microsoft.com/office/drawing/2014/main" id="{C2A140DA-F7BF-DC93-383E-AA345E97BCEE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6"/>
              </p:custDataLst>
            </p:nvPr>
          </p:nvGraphicFramePr>
          <p:xfrm>
            <a:off x="9825" y="4213"/>
            <a:ext cx="1814" cy="6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0" imgW="622300" imgH="215900" progId="Equation.DSMT4">
                    <p:embed/>
                  </p:oleObj>
                </mc:Choice>
                <mc:Fallback>
                  <p:oleObj r:id="rId10" imgW="622300" imgH="215900" progId="Equation.DSMT4">
                    <p:embed/>
                    <p:pic>
                      <p:nvPicPr>
                        <p:cNvPr id="21" name="对象 20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9825" y="4213"/>
                          <a:ext cx="1814" cy="62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40730740-2153-8B0C-D9FC-A306270FBB1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057275" y="2999740"/>
            <a:ext cx="66484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fontAlgn="auto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(0，2) - (1，0) = (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1，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2) -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</a:p>
          <a:p>
            <a:pPr defTabSz="914400" fontAlgn="auto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即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1，2) = (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1 -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，-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2 -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，解得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0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-4.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4F3077B-5AB2-18E6-0AD4-65ACF1F9367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057275" y="4364990"/>
            <a:ext cx="4087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fontAlgn="auto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所以点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的坐标为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(0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-4) .</a:t>
            </a:r>
          </a:p>
        </p:txBody>
      </p:sp>
    </p:spTree>
    <p:extLst>
      <p:ext uri="{BB962C8B-B14F-4D97-AF65-F5344CB8AC3E}">
        <p14:creationId xmlns:p14="http://schemas.microsoft.com/office/powerpoint/2010/main" val="409480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29051C7F-49D4-35BA-F300-8CA4AE436EAB}"/>
                  </a:ext>
                </a:extLst>
              </p:cNvPr>
              <p:cNvSpPr txBox="1"/>
              <p:nvPr/>
            </p:nvSpPr>
            <p:spPr>
              <a:xfrm>
                <a:off x="490182" y="682799"/>
                <a:ext cx="11211635" cy="53133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(22-23</a:t>
                </a:r>
                <a:r>
                  <a:rPr lang="zh-CN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重庆綦江区东溪中学</a:t>
                </a:r>
                <a:r>
                  <a:rPr lang="en-US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期中</a:t>
                </a:r>
                <a:r>
                  <a:rPr lang="en-US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0,0</m:t>
                        </m:r>
                      </m:e>
                    </m:d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</m:t>
                    </m:r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2,2</m:t>
                        </m:r>
                      </m:e>
                    </m:d>
                  </m:oMath>
                </a14:m>
                <a:r>
                  <a:rPr lang="zh-CN" altLang="zh-CN" sz="2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zh-CN" altLang="zh-CN" sz="2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的中点坐标是（</a:t>
                </a:r>
                <a:r>
                  <a:rPr lang="en-US" altLang="zh-CN" sz="28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 </a:t>
                </a:r>
                <a:r>
                  <a:rPr lang="zh-CN" altLang="zh-CN" sz="2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endParaRPr lang="en-US" altLang="zh-CN" sz="2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1,0</m:t>
                        </m:r>
                      </m:e>
                    </m:d>
                  </m:oMath>
                </a14:m>
                <a:r>
                  <a:rPr lang="en-US" altLang="zh-CN" sz="2800" dirty="0"/>
                  <a:t>	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1,1</m:t>
                        </m:r>
                      </m:e>
                    </m:d>
                  </m:oMath>
                </a14:m>
                <a:r>
                  <a:rPr lang="en-US" altLang="zh-CN" sz="2800" dirty="0"/>
                  <a:t>	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0,1</m:t>
                        </m:r>
                      </m:e>
                    </m:d>
                  </m:oMath>
                </a14:m>
                <a:r>
                  <a:rPr lang="en-US" altLang="zh-CN" sz="2800" dirty="0"/>
                  <a:t>	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1,−1</m:t>
                        </m:r>
                      </m:e>
                    </m:d>
                  </m:oMath>
                </a14:m>
                <a:endParaRPr lang="en-US" altLang="zh-CN" sz="2800" dirty="0"/>
              </a:p>
              <a:p>
                <a:pPr>
                  <a:lnSpc>
                    <a:spcPct val="150000"/>
                  </a:lnSpc>
                </a:pPr>
                <a:endParaRPr lang="en-US" altLang="zh-CN" sz="2800" dirty="0"/>
              </a:p>
              <a:p>
                <a:pPr>
                  <a:lnSpc>
                    <a:spcPct val="150000"/>
                  </a:lnSpc>
                </a:pPr>
                <a:endParaRPr lang="zh-CN" altLang="zh-CN" sz="2800" dirty="0"/>
              </a:p>
              <a:p>
                <a:r>
                  <a:rPr lang="en-US" altLang="zh-CN" sz="2800" dirty="0"/>
                  <a:t>2</a:t>
                </a:r>
                <a:r>
                  <a:rPr lang="zh-CN" altLang="en-US" sz="2800" dirty="0"/>
                  <a:t>、</a:t>
                </a:r>
                <a:r>
                  <a:rPr lang="en-US" altLang="zh-CN" sz="2800" dirty="0">
                    <a:solidFill>
                      <a:srgbClr val="48944F"/>
                    </a:solidFill>
                  </a:rPr>
                  <a:t>(22-23</a:t>
                </a:r>
                <a:r>
                  <a:rPr lang="zh-CN" altLang="zh-CN" sz="2800" dirty="0">
                    <a:solidFill>
                      <a:srgbClr val="48944F"/>
                    </a:solidFill>
                  </a:rPr>
                  <a:t>高一下</a:t>
                </a:r>
                <a:r>
                  <a:rPr lang="en-US" altLang="zh-CN" sz="2800" dirty="0">
                    <a:solidFill>
                      <a:srgbClr val="48944F"/>
                    </a:solidFill>
                  </a:rPr>
                  <a:t>·</a:t>
                </a:r>
                <a:r>
                  <a:rPr lang="zh-CN" altLang="zh-CN" sz="2800" dirty="0">
                    <a:solidFill>
                      <a:srgbClr val="48944F"/>
                    </a:solidFill>
                  </a:rPr>
                  <a:t>北京朝阳区</a:t>
                </a:r>
                <a:r>
                  <a:rPr lang="en-US" altLang="zh-CN" sz="2800" dirty="0">
                    <a:solidFill>
                      <a:srgbClr val="48944F"/>
                    </a:solidFill>
                  </a:rPr>
                  <a:t>·</a:t>
                </a:r>
                <a:r>
                  <a:rPr lang="zh-CN" altLang="zh-CN" sz="2800" dirty="0">
                    <a:solidFill>
                      <a:srgbClr val="48944F"/>
                    </a:solidFill>
                  </a:rPr>
                  <a:t>期末</a:t>
                </a:r>
                <a:r>
                  <a:rPr lang="en-US" altLang="zh-CN" sz="2800" dirty="0">
                    <a:solidFill>
                      <a:srgbClr val="48944F"/>
                    </a:solidFill>
                  </a:rPr>
                  <a:t>)</a:t>
                </a:r>
                <a:r>
                  <a:rPr lang="zh-CN" altLang="zh-CN" sz="2800" dirty="0"/>
                  <a:t>已知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zh-CN" sz="2800" i="1">
                        <a:latin typeface="Cambria Math" panose="02040503050406030204" pitchFamily="18" charset="0"/>
                      </a:rPr>
                      <m:t>(3,2)</m:t>
                    </m:r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altLang="zh-CN" sz="2800" i="1">
                        <a:latin typeface="Cambria Math" panose="02040503050406030204" pitchFamily="18" charset="0"/>
                      </a:rPr>
                      <m:t>(−5,−1)</m:t>
                    </m:r>
                  </m:oMath>
                </a14:m>
                <a:r>
                  <a:rPr lang="zh-CN" altLang="zh-CN" sz="2800" dirty="0"/>
                  <a:t>，若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  <m:r>
                      <a:rPr lang="en-US" altLang="zh-CN" sz="28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𝐶𝐵</m:t>
                        </m:r>
                      </m:e>
                    </m:acc>
                  </m:oMath>
                </a14:m>
                <a:r>
                  <a:rPr lang="zh-CN" altLang="zh-CN" sz="2800" dirty="0"/>
                  <a:t>，则点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zh-CN" altLang="zh-CN" sz="2800" dirty="0"/>
                  <a:t>的坐标为（</a:t>
                </a:r>
                <a:r>
                  <a:rPr lang="en-US" altLang="zh-CN" sz="2800" dirty="0"/>
                  <a:t>    </a:t>
                </a:r>
                <a:r>
                  <a:rPr lang="zh-CN" altLang="zh-CN" sz="2800" dirty="0"/>
                  <a:t>）</a:t>
                </a:r>
              </a:p>
              <a:p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−1,</m:t>
                        </m:r>
                        <m:f>
                          <m:f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sz="2800" dirty="0"/>
                  <a:t>	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−1,</m:t>
                        </m:r>
                        <m:f>
                          <m:f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sz="2800" dirty="0"/>
                  <a:t>	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1,</m:t>
                        </m:r>
                        <m:f>
                          <m:f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sz="2800" dirty="0"/>
                  <a:t>	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1,</m:t>
                        </m:r>
                        <m:f>
                          <m:f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zh-CN" altLang="zh-CN" sz="2800" dirty="0"/>
              </a:p>
              <a:p>
                <a:pPr algn="l">
                  <a:lnSpc>
                    <a:spcPct val="150000"/>
                  </a:lnSpc>
                  <a:buNone/>
                </a:pP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29051C7F-49D4-35BA-F300-8CA4AE436E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" y="682799"/>
                <a:ext cx="11211635" cy="5313314"/>
              </a:xfrm>
              <a:prstGeom prst="rect">
                <a:avLst/>
              </a:prstGeom>
              <a:blipFill>
                <a:blip r:embed="rId3"/>
                <a:stretch>
                  <a:fillRect l="-11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911225" y="908685"/>
            <a:ext cx="104406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若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(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= (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 (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≠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0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那么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∥</a:t>
            </a:r>
            <a:r>
              <a:rPr lang="en-US" altLang="zh-CN" sz="2400" b="1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 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时，它们的</a:t>
            </a:r>
            <a:r>
              <a: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坐标</a:t>
            </a: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应满足什么条件？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                    </a:t>
            </a:r>
            <a:endParaRPr lang="en-US" altLang="zh-CN" sz="2400" b="1" i="1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" name="TextBox 1"/>
          <p:cNvSpPr txBox="1"/>
          <p:nvPr>
            <p:custDataLst>
              <p:tags r:id="rId2"/>
            </p:custDataLst>
          </p:nvPr>
        </p:nvSpPr>
        <p:spPr>
          <a:xfrm>
            <a:off x="1216025" y="2302510"/>
            <a:ext cx="97929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>
                <a:solidFill>
                  <a:srgbClr val="0000FF"/>
                </a:solidFill>
                <a:sym typeface="+mn-ea"/>
              </a:rPr>
              <a:t>解：</a:t>
            </a:r>
            <a:r>
              <a:rPr lang="zh-CN" b="0">
                <a:solidFill>
                  <a:srgbClr val="FF0000"/>
                </a:solidFill>
                <a:sym typeface="+mn-ea"/>
              </a:rPr>
              <a:t>由共线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平行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向量基本定理可知：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 =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j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endParaRPr lang="zh-CN" altLang="en-US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9" name="TextBox 1"/>
          <p:cNvSpPr txBox="1"/>
          <p:nvPr>
            <p:custDataLst>
              <p:tags r:id="rId3"/>
            </p:custDataLst>
          </p:nvPr>
        </p:nvSpPr>
        <p:spPr>
          <a:xfrm>
            <a:off x="3728720" y="3352800"/>
            <a:ext cx="27730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b="0">
                <a:solidFill>
                  <a:srgbClr val="FF0000"/>
                </a:solidFill>
                <a:sym typeface="+mn-ea"/>
              </a:rPr>
              <a:t>可得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0.</a:t>
            </a:r>
            <a:endParaRPr lang="en-US" altLang="zh-CN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" name="TextBox 1"/>
          <p:cNvSpPr txBox="1"/>
          <p:nvPr>
            <p:custDataLst>
              <p:tags r:id="rId4"/>
            </p:custDataLst>
          </p:nvPr>
        </p:nvSpPr>
        <p:spPr>
          <a:xfrm>
            <a:off x="2710180" y="4690110"/>
            <a:ext cx="6911975" cy="6597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2"/>
            </a:solidFill>
          </a:ln>
        </p:spPr>
        <p:txBody>
          <a:bodyPr wrap="square" rtlCol="0">
            <a:no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algn="ctr">
              <a:lnSpc>
                <a:spcPct val="130000"/>
              </a:lnSpc>
              <a:spcBef>
                <a:spcPct val="50000"/>
              </a:spcBef>
            </a:pPr>
            <a:r>
              <a:rPr lang="zh-CN" altLang="en-US" b="0">
                <a:solidFill>
                  <a:schemeClr val="tx1"/>
                </a:solidFill>
                <a:sym typeface="+mn-ea"/>
              </a:rPr>
              <a:t>向量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 </a:t>
            </a:r>
            <a:r>
              <a:rPr lang="en-US" altLang="zh-CN" i="1">
                <a:solidFill>
                  <a:schemeClr val="tx1"/>
                </a:solidFill>
                <a:sym typeface="+mn-ea"/>
              </a:rPr>
              <a:t>a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，</a:t>
            </a:r>
            <a:r>
              <a:rPr lang="en-US" altLang="zh-CN" i="1">
                <a:solidFill>
                  <a:schemeClr val="tx1"/>
                </a:solidFill>
                <a:sym typeface="+mn-ea"/>
              </a:rPr>
              <a:t>b 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(</a:t>
            </a:r>
            <a:r>
              <a:rPr lang="en-US" altLang="zh-CN" i="1">
                <a:solidFill>
                  <a:schemeClr val="tx1"/>
                </a:solidFill>
                <a:sym typeface="+mn-ea"/>
              </a:rPr>
              <a:t>b 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≠ </a:t>
            </a:r>
            <a:r>
              <a:rPr lang="en-US" altLang="zh-CN">
                <a:solidFill>
                  <a:schemeClr val="tx1"/>
                </a:solidFill>
                <a:sym typeface="+mn-ea"/>
              </a:rPr>
              <a:t>0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) 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共线的</a:t>
            </a:r>
            <a:r>
              <a:rPr lang="zh-CN" altLang="en-US">
                <a:solidFill>
                  <a:srgbClr val="0000FF"/>
                </a:solidFill>
                <a:sym typeface="+mn-ea"/>
              </a:rPr>
              <a:t>充要条件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是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 </a:t>
            </a:r>
            <a:r>
              <a:rPr lang="en-US" altLang="zh-CN" b="0" i="1">
                <a:solidFill>
                  <a:schemeClr val="tx1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chemeClr val="tx1"/>
                </a:solidFill>
                <a:sym typeface="+mn-ea"/>
              </a:rPr>
              <a:t>1</a:t>
            </a:r>
            <a:r>
              <a:rPr lang="en-US" altLang="zh-CN" b="0" i="1">
                <a:solidFill>
                  <a:schemeClr val="tx1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chemeClr val="tx1"/>
                </a:solidFill>
                <a:sym typeface="+mn-ea"/>
              </a:rPr>
              <a:t>2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 - </a:t>
            </a:r>
            <a:r>
              <a:rPr lang="en-US" altLang="zh-CN" b="0" i="1">
                <a:solidFill>
                  <a:schemeClr val="tx1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chemeClr val="tx1"/>
                </a:solidFill>
                <a:sym typeface="+mn-ea"/>
              </a:rPr>
              <a:t>2</a:t>
            </a:r>
            <a:r>
              <a:rPr lang="en-US" altLang="zh-CN" b="0" i="1">
                <a:solidFill>
                  <a:schemeClr val="tx1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chemeClr val="tx1"/>
                </a:solidFill>
                <a:sym typeface="+mn-ea"/>
              </a:rPr>
              <a:t>1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 = 0.</a:t>
            </a:r>
            <a:endParaRPr lang="en-US" altLang="zh-CN" b="0">
              <a:solidFill>
                <a:schemeClr val="tx1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graphicFrame>
        <p:nvGraphicFramePr>
          <p:cNvPr id="24" name="对象 23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957070" y="3067685"/>
          <a:ext cx="1657985" cy="989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812800" imgH="482600" progId="Equation.KSEE3">
                  <p:embed/>
                </p:oleObj>
              </mc:Choice>
              <mc:Fallback>
                <p:oleObj r:id="rId7" imgW="812800" imgH="482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57070" y="3067685"/>
                        <a:ext cx="1657985" cy="989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bldLvl="0" animBg="1"/>
      <p:bldP spid="1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86155" y="946785"/>
            <a:ext cx="10406380" cy="1198880"/>
            <a:chOff x="1553" y="1491"/>
            <a:chExt cx="16388" cy="1888"/>
          </a:xfrm>
        </p:grpSpPr>
        <p:sp>
          <p:nvSpPr>
            <p:cNvPr id="13" name="文本框 12"/>
            <p:cNvSpPr txBox="1"/>
            <p:nvPr>
              <p:custDataLst>
                <p:tags r:id="rId9"/>
              </p:custDataLst>
            </p:nvPr>
          </p:nvSpPr>
          <p:spPr>
            <a:xfrm>
              <a:off x="1553" y="1491"/>
              <a:ext cx="16389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50"/>
                </a:spcBef>
                <a:spcAft>
                  <a:spcPct val="0"/>
                </a:spcAft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例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3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：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已知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O 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是坐标原点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                                                        ，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当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k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为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何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值时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B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三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点共线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？</a:t>
              </a:r>
              <a:endParaRPr lang="en-US" sz="2400">
                <a:solidFill>
                  <a:schemeClr val="dk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0"/>
              </p:custDataLst>
            </p:nvPr>
          </p:nvGraphicFramePr>
          <p:xfrm>
            <a:off x="7192" y="1726"/>
            <a:ext cx="6944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2" imgW="2286000" imgH="241300" progId="Equation.KSEE3">
                    <p:embed/>
                  </p:oleObj>
                </mc:Choice>
                <mc:Fallback>
                  <p:oleObj r:id="rId12" imgW="2286000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7192" y="1726"/>
                          <a:ext cx="6944" cy="7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" name="组合 19"/>
          <p:cNvGrpSpPr/>
          <p:nvPr>
            <p:custDataLst>
              <p:tags r:id="rId1"/>
            </p:custDataLst>
          </p:nvPr>
        </p:nvGrpSpPr>
        <p:grpSpPr>
          <a:xfrm>
            <a:off x="1659255" y="2435860"/>
            <a:ext cx="7654290" cy="467995"/>
            <a:chOff x="2949" y="4033"/>
            <a:chExt cx="12054" cy="737"/>
          </a:xfrm>
        </p:grpSpPr>
        <p:sp>
          <p:nvSpPr>
            <p:cNvPr id="3" name="TextBox 1"/>
            <p:cNvSpPr txBox="1"/>
            <p:nvPr>
              <p:custDataLst>
                <p:tags r:id="rId7"/>
              </p:custDataLst>
            </p:nvPr>
          </p:nvSpPr>
          <p:spPr>
            <a:xfrm>
              <a:off x="2949" y="4034"/>
              <a:ext cx="12054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defRPr>
              </a:lvl1pPr>
            </a:lstStyle>
            <a:p>
              <a:pPr defTabSz="914400">
                <a:lnSpc>
                  <a:spcPct val="10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en-US">
                  <a:solidFill>
                    <a:srgbClr val="0000FF"/>
                  </a:solidFill>
                  <a:latin typeface="楷体" panose="02010609060101010101" charset="-122"/>
                  <a:cs typeface="楷体" panose="02010609060101010101" charset="-122"/>
                  <a:sym typeface="+mn-ea"/>
                </a:rPr>
                <a:t>解：</a:t>
              </a:r>
              <a:r>
                <a:rPr lang="zh-CN" altLang="en-US" b="0">
                  <a:solidFill>
                    <a:srgbClr val="FF0000"/>
                  </a:solidFill>
                  <a:latin typeface="楷体" panose="02010609060101010101" charset="-122"/>
                  <a:cs typeface="楷体" panose="02010609060101010101" charset="-122"/>
                  <a:sym typeface="+mn-ea"/>
                </a:rPr>
                <a:t>依题意得</a:t>
              </a:r>
            </a:p>
          </p:txBody>
        </p:sp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8"/>
              </p:custDataLst>
            </p:nvPr>
          </p:nvGraphicFramePr>
          <p:xfrm>
            <a:off x="5950" y="4033"/>
            <a:ext cx="8218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4" imgW="2705100" imgH="241300" progId="Equation.KSEE3">
                    <p:embed/>
                  </p:oleObj>
                </mc:Choice>
                <mc:Fallback>
                  <p:oleObj r:id="rId14" imgW="2705100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5950" y="4033"/>
                          <a:ext cx="8218" cy="7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1" name="对象 20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352675" y="3164205"/>
          <a:ext cx="5071702" cy="46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6" imgW="2628900" imgH="241300" progId="Equation.KSEE3">
                  <p:embed/>
                </p:oleObj>
              </mc:Choice>
              <mc:Fallback>
                <p:oleObj r:id="rId16" imgW="26289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352675" y="3164205"/>
                        <a:ext cx="5071702" cy="46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" name="组合 24"/>
          <p:cNvGrpSpPr/>
          <p:nvPr>
            <p:custDataLst>
              <p:tags r:id="rId3"/>
            </p:custDataLst>
          </p:nvPr>
        </p:nvGrpSpPr>
        <p:grpSpPr>
          <a:xfrm>
            <a:off x="2233295" y="3719830"/>
            <a:ext cx="7447280" cy="1346835"/>
            <a:chOff x="2893" y="5556"/>
            <a:chExt cx="11728" cy="2121"/>
          </a:xfrm>
        </p:grpSpPr>
        <p:sp>
          <p:nvSpPr>
            <p:cNvPr id="4" name="TextBox 1"/>
            <p:cNvSpPr txBox="1"/>
            <p:nvPr>
              <p:custDataLst>
                <p:tags r:id="rId5"/>
              </p:custDataLst>
            </p:nvPr>
          </p:nvSpPr>
          <p:spPr>
            <a:xfrm>
              <a:off x="2893" y="5556"/>
              <a:ext cx="11728" cy="2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defRPr>
              </a:lvl1pPr>
            </a:lstStyle>
            <a:p>
              <a:pPr defTabSz="914400">
                <a:lnSpc>
                  <a:spcPct val="17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要使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</a:t>
              </a:r>
              <a:r>
                <a:rPr lang="en-US" b="0" i="1">
                  <a:solidFill>
                    <a:srgbClr val="FF0000"/>
                  </a:solidFill>
                  <a:sym typeface="+mn-ea"/>
                </a:rPr>
                <a:t>A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，</a:t>
              </a:r>
              <a:r>
                <a:rPr lang="en-US" b="0" i="1">
                  <a:solidFill>
                    <a:srgbClr val="FF0000"/>
                  </a:solidFill>
                  <a:sym typeface="+mn-ea"/>
                </a:rPr>
                <a:t>B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，</a:t>
              </a:r>
              <a:r>
                <a:rPr lang="en-US" b="0" i="1">
                  <a:solidFill>
                    <a:srgbClr val="FF0000"/>
                  </a:solidFill>
                  <a:sym typeface="+mn-ea"/>
                </a:rPr>
                <a:t>C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三</a:t>
              </a:r>
              <a:r>
                <a:rPr b="0">
                  <a:solidFill>
                    <a:srgbClr val="FF0000"/>
                  </a:solidFill>
                  <a:sym typeface="+mn-ea"/>
                </a:rPr>
                <a:t>点共线</a:t>
              </a:r>
              <a:r>
                <a:rPr lang="en-US" b="0">
                  <a:solidFill>
                    <a:srgbClr val="FF0000"/>
                  </a:solidFill>
                  <a:sym typeface="+mn-ea"/>
                </a:rPr>
                <a:t>，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只需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 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共线，</a:t>
              </a:r>
            </a:p>
            <a:p>
              <a:pPr defTabSz="914400">
                <a:lnSpc>
                  <a:spcPct val="17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即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(4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- </a:t>
              </a:r>
              <a:r>
                <a:rPr lang="en-US" altLang="zh-CN" b="0" i="1">
                  <a:solidFill>
                    <a:srgbClr val="FF0000"/>
                  </a:solidFill>
                  <a:sym typeface="+mn-ea"/>
                </a:rPr>
                <a:t>k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)(</a:t>
              </a:r>
              <a:r>
                <a:rPr lang="en-US" altLang="zh-CN" b="0" i="1">
                  <a:solidFill>
                    <a:srgbClr val="FF0000"/>
                  </a:solidFill>
                  <a:sym typeface="+mn-ea"/>
                </a:rPr>
                <a:t>k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- 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5)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- 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6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×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(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- 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7)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= 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0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，解得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</a:t>
              </a:r>
              <a:r>
                <a:rPr lang="en-US" altLang="zh-CN" b="0" i="1">
                  <a:solidFill>
                    <a:srgbClr val="FF0000"/>
                  </a:solidFill>
                  <a:sym typeface="+mn-ea"/>
                </a:rPr>
                <a:t>k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=  - 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2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或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</a:t>
              </a:r>
              <a:r>
                <a:rPr lang="en-US" altLang="zh-CN" b="0" i="1">
                  <a:solidFill>
                    <a:srgbClr val="FF0000"/>
                  </a:solidFill>
                  <a:sym typeface="+mn-ea"/>
                </a:rPr>
                <a:t>k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 = 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11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，</a:t>
              </a:r>
              <a:endParaRPr lang="zh-CN" altLang="en-US" b="0">
                <a:solidFill>
                  <a:srgbClr val="FF0000"/>
                </a:solidFill>
                <a:latin typeface="楷体" panose="02010609060101010101" charset="-122"/>
                <a:cs typeface="楷体" panose="02010609060101010101" charset="-122"/>
                <a:sym typeface="+mn-ea"/>
              </a:endParaRPr>
            </a:p>
          </p:txBody>
        </p:sp>
        <p:graphicFrame>
          <p:nvGraphicFramePr>
            <p:cNvPr id="23" name="对象 22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6"/>
              </p:custDataLst>
            </p:nvPr>
          </p:nvGraphicFramePr>
          <p:xfrm>
            <a:off x="9490" y="5893"/>
            <a:ext cx="1544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8" imgW="508000" imgH="241300" progId="Equation.KSEE3">
                    <p:embed/>
                  </p:oleObj>
                </mc:Choice>
                <mc:Fallback>
                  <p:oleObj r:id="rId18" imgW="508000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9490" y="5893"/>
                          <a:ext cx="1544" cy="7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6" name="TextBox 1"/>
          <p:cNvSpPr txBox="1"/>
          <p:nvPr>
            <p:custDataLst>
              <p:tags r:id="rId4"/>
            </p:custDataLst>
          </p:nvPr>
        </p:nvSpPr>
        <p:spPr>
          <a:xfrm>
            <a:off x="2233295" y="5277485"/>
            <a:ext cx="67176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b="0">
                <a:solidFill>
                  <a:srgbClr val="FF0000"/>
                </a:solidFill>
                <a:sym typeface="+mn-ea"/>
              </a:rPr>
              <a:t>∴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当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k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-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2 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或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k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= 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11 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时，</a:t>
            </a:r>
            <a:r>
              <a:rPr lang="en-US" b="0" i="1">
                <a:solidFill>
                  <a:srgbClr val="FF0000"/>
                </a:solidFill>
                <a:sym typeface="+mn-ea"/>
              </a:rPr>
              <a:t>A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b="0" i="1">
                <a:solidFill>
                  <a:srgbClr val="FF0000"/>
                </a:solidFill>
                <a:sym typeface="+mn-ea"/>
              </a:rPr>
              <a:t>B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b="0" i="1">
                <a:solidFill>
                  <a:srgbClr val="FF0000"/>
                </a:solidFill>
                <a:sym typeface="+mn-ea"/>
              </a:rPr>
              <a:t>C 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三</a:t>
            </a:r>
            <a:r>
              <a:rPr b="0">
                <a:solidFill>
                  <a:srgbClr val="FF0000"/>
                </a:solidFill>
                <a:sym typeface="+mn-ea"/>
              </a:rPr>
              <a:t>点共线</a:t>
            </a:r>
            <a:r>
              <a:rPr lang="en-US" b="0">
                <a:solidFill>
                  <a:srgbClr val="FF0000"/>
                </a:solidFill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8CC3-95B5-1922-FD80-5E2D973A2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A8420169-E2A0-995C-8F42-59F534E27949}"/>
                  </a:ext>
                </a:extLst>
              </p:cNvPr>
              <p:cNvSpPr txBox="1"/>
              <p:nvPr/>
            </p:nvSpPr>
            <p:spPr>
              <a:xfrm>
                <a:off x="490182" y="751038"/>
                <a:ext cx="11211635" cy="54343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/>
                  <a:t>(24-25</a:t>
                </a:r>
                <a:r>
                  <a:rPr lang="zh-CN" altLang="zh-CN" sz="2800" dirty="0"/>
                  <a:t>高一下</a:t>
                </a:r>
                <a:r>
                  <a:rPr lang="en-US" altLang="zh-CN" sz="2800" dirty="0"/>
                  <a:t>·</a:t>
                </a:r>
                <a:r>
                  <a:rPr lang="zh-CN" altLang="zh-CN" sz="2800" dirty="0"/>
                  <a:t>江苏南京师范大学附属实验学校</a:t>
                </a:r>
                <a:r>
                  <a:rPr lang="en-US" altLang="zh-CN" sz="2800" dirty="0"/>
                  <a:t>·</a:t>
                </a:r>
                <a:r>
                  <a:rPr lang="zh-CN" altLang="zh-CN" sz="2800" dirty="0"/>
                  <a:t>期末</a:t>
                </a:r>
                <a:r>
                  <a:rPr lang="en-US" altLang="zh-CN" sz="2800" dirty="0"/>
                  <a:t>)</a:t>
                </a:r>
                <a:r>
                  <a:rPr lang="zh-CN" altLang="zh-CN" sz="2800" dirty="0"/>
                  <a:t>下列各组向量中，可以作为基底的是（</a:t>
                </a:r>
                <a:r>
                  <a:rPr lang="en-US" altLang="zh-CN" sz="2800" dirty="0"/>
                  <a:t>   </a:t>
                </a:r>
                <a:r>
                  <a:rPr lang="zh-CN" altLang="zh-CN" sz="2800" dirty="0"/>
                  <a:t>）</a:t>
                </a:r>
              </a:p>
              <a:p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1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0,0</m:t>
                        </m:r>
                      </m:e>
                    </m:d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2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1,−2</m:t>
                        </m:r>
                      </m:e>
                    </m:d>
                  </m:oMath>
                </a14:m>
                <a:r>
                  <a:rPr lang="en-US" altLang="zh-CN" sz="2800" dirty="0"/>
                  <a:t>	</a:t>
                </a:r>
                <a:r>
                  <a:rPr lang="zh-CN" altLang="en-US" sz="2800" dirty="0"/>
                  <a:t>   </a:t>
                </a:r>
                <a:r>
                  <a:rPr lang="en-US" altLang="zh-CN" sz="2800" dirty="0"/>
                  <a:t>B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1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2,−3</m:t>
                        </m:r>
                      </m:e>
                    </m:d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2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>
                              <a:rPr lang="en-US" altLang="zh-CN" sz="2800" i="1"/>
                              <m:t>1</m:t>
                            </m:r>
                          </m:num>
                          <m:den>
                            <m:r>
                              <a:rPr lang="en-US" altLang="zh-CN" sz="2800" i="1"/>
                              <m:t>2</m:t>
                            </m:r>
                          </m:den>
                        </m:f>
                        <m:r>
                          <a:rPr lang="en-US" altLang="zh-CN" sz="2800" i="1"/>
                          <m:t>,−</m:t>
                        </m:r>
                        <m:f>
                          <m:fPr>
                            <m:ctrlPr>
                              <a:rPr lang="zh-CN" altLang="zh-CN" sz="2800" i="1"/>
                            </m:ctrlPr>
                          </m:fPr>
                          <m:num>
                            <m:r>
                              <a:rPr lang="en-US" altLang="zh-CN" sz="2800" i="1"/>
                              <m:t>3</m:t>
                            </m:r>
                          </m:num>
                          <m:den>
                            <m:r>
                              <a:rPr lang="en-US" altLang="zh-CN" sz="2800" i="1"/>
                              <m:t>4</m:t>
                            </m:r>
                          </m:den>
                        </m:f>
                      </m:e>
                    </m:d>
                  </m:oMath>
                </a14:m>
                <a:endParaRPr lang="zh-CN" altLang="zh-CN" sz="2800" dirty="0"/>
              </a:p>
              <a:p>
                <a:r>
                  <a:rPr lang="en-US" altLang="zh-CN" sz="2800" dirty="0"/>
                  <a:t>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1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3,5</m:t>
                        </m:r>
                      </m:e>
                    </m:d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2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6,10</m:t>
                        </m:r>
                      </m:e>
                    </m:d>
                  </m:oMath>
                </a14:m>
                <a:r>
                  <a:rPr lang="en-US" altLang="zh-CN" sz="2800" dirty="0"/>
                  <a:t>	</a:t>
                </a:r>
                <a:r>
                  <a:rPr lang="zh-CN" altLang="en-US" sz="2800" dirty="0"/>
                  <a:t>   </a:t>
                </a:r>
                <a:r>
                  <a:rPr lang="en-US" altLang="zh-CN" sz="2800" dirty="0"/>
                  <a:t>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1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−1,2</m:t>
                        </m:r>
                      </m:e>
                    </m:d>
                  </m:oMath>
                </a14:m>
                <a:r>
                  <a:rPr lang="zh-CN" altLang="zh-CN" sz="28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sSub>
                          <m:sSubPr>
                            <m:ctrlPr>
                              <a:rPr lang="zh-CN" altLang="zh-CN" sz="2800" i="1"/>
                            </m:ctrlPr>
                          </m:sSubPr>
                          <m:e>
                            <m:r>
                              <a:rPr lang="en-US" altLang="zh-CN" sz="2800" i="1"/>
                              <m:t>𝑒</m:t>
                            </m:r>
                          </m:e>
                          <m:sub>
                            <m:r>
                              <a:rPr lang="en-US" altLang="zh-CN" sz="2800" i="1"/>
                              <m:t>2</m:t>
                            </m:r>
                          </m:sub>
                        </m:sSub>
                      </m:e>
                    </m:acc>
                    <m:r>
                      <a:rPr lang="en-US" altLang="zh-CN" sz="2800" i="1"/>
                      <m:t>=</m:t>
                    </m:r>
                    <m:d>
                      <m:dPr>
                        <m:ctrlPr>
                          <a:rPr lang="zh-CN" altLang="zh-CN" sz="2800" i="1"/>
                        </m:ctrlPr>
                      </m:dPr>
                      <m:e>
                        <m:r>
                          <a:rPr lang="en-US" altLang="zh-CN" sz="2800" i="1"/>
                          <m:t>5,7</m:t>
                        </m:r>
                      </m:e>
                    </m:d>
                  </m:oMath>
                </a14:m>
                <a:endParaRPr lang="zh-CN" altLang="zh-CN" sz="2800" dirty="0"/>
              </a:p>
              <a:p>
                <a:pPr algn="l">
                  <a:lnSpc>
                    <a:spcPct val="150000"/>
                  </a:lnSpc>
                  <a:buNone/>
                </a:pPr>
                <a:endParaRPr lang="en-US" altLang="zh-CN" sz="2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endParaRPr lang="en-US" altLang="zh-CN" sz="2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800" dirty="0"/>
                  <a:t>2</a:t>
                </a:r>
                <a:r>
                  <a:rPr lang="zh-CN" altLang="zh-CN" sz="2800" dirty="0"/>
                  <a:t>．已知向量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𝑎</m:t>
                        </m:r>
                      </m:e>
                    </m:acc>
                    <m:r>
                      <a:rPr lang="en-US" altLang="zh-CN" sz="2800" i="1"/>
                      <m:t>=(1,2),</m:t>
                    </m:r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𝑏</m:t>
                        </m:r>
                      </m:e>
                    </m:acc>
                    <m:r>
                      <a:rPr lang="en-US" altLang="zh-CN" sz="2800" i="1"/>
                      <m:t>=(1,0),</m:t>
                    </m:r>
                    <m:acc>
                      <m:accPr>
                        <m:chr m:val="⃗"/>
                        <m:ctrlPr>
                          <a:rPr lang="zh-CN" altLang="zh-CN" sz="2800" i="1"/>
                        </m:ctrlPr>
                      </m:accPr>
                      <m:e>
                        <m:r>
                          <a:rPr lang="en-US" altLang="zh-CN" sz="2800" i="1"/>
                          <m:t>𝑐</m:t>
                        </m:r>
                      </m:e>
                    </m:acc>
                    <m:r>
                      <a:rPr lang="en-US" altLang="zh-CN" sz="2800" i="1"/>
                      <m:t>=(3,4)</m:t>
                    </m:r>
                  </m:oMath>
                </a14:m>
                <a:r>
                  <a:rPr lang="zh-CN" altLang="zh-CN" sz="2800" dirty="0"/>
                  <a:t>．若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𝜆</m:t>
                    </m:r>
                  </m:oMath>
                </a14:m>
                <a:r>
                  <a:rPr lang="zh-CN" altLang="zh-CN" sz="2800" dirty="0"/>
                  <a:t>为实数，且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(</m:t>
                    </m:r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𝑎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  <m:r>
                      <a:rPr lang="en-US" altLang="zh-CN" sz="2800" i="1"/>
                      <m:t>+</m:t>
                    </m:r>
                    <m:r>
                      <a:rPr lang="en-US" altLang="zh-CN" sz="2800" i="1"/>
                      <m:t>𝜆</m:t>
                    </m:r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𝑏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  <m:r>
                      <a:rPr lang="en-US" altLang="zh-CN" sz="2800" i="1"/>
                      <m:t>)//</m:t>
                    </m:r>
                    <m:limUpp>
                      <m:limUppPr>
                        <m:ctrlPr>
                          <a:rPr lang="zh-CN" altLang="zh-CN" sz="2800" i="1"/>
                        </m:ctrlPr>
                      </m:limUppPr>
                      <m:e>
                        <m:r>
                          <a:rPr lang="en-US" altLang="zh-CN" sz="2800" i="1"/>
                          <m:t>𝑐</m:t>
                        </m:r>
                      </m:e>
                      <m:lim>
                        <m:r>
                          <a:rPr lang="en-US" altLang="zh-CN" sz="2800" i="1"/>
                          <m:t>→</m:t>
                        </m:r>
                      </m:lim>
                    </m:limUpp>
                  </m:oMath>
                </a14:m>
                <a:r>
                  <a:rPr lang="zh-CN" altLang="zh-CN" sz="2800" dirty="0"/>
                  <a:t>，则</a:t>
                </a:r>
                <a14:m>
                  <m:oMath xmlns:m="http://schemas.openxmlformats.org/officeDocument/2006/math">
                    <m:r>
                      <a:rPr lang="en-US" altLang="zh-CN" sz="2800" i="1"/>
                      <m:t>𝜆</m:t>
                    </m:r>
                    <m:r>
                      <a:rPr lang="en-US" altLang="zh-CN" sz="2800" i="1"/>
                      <m:t>=</m:t>
                    </m:r>
                  </m:oMath>
                </a14:m>
                <a:r>
                  <a:rPr lang="zh-CN" altLang="zh-CN" sz="2800" dirty="0"/>
                  <a:t>（</a:t>
                </a:r>
                <a:r>
                  <a:rPr lang="en-US" altLang="zh-CN" sz="2800" dirty="0"/>
                  <a:t>   </a:t>
                </a:r>
                <a:r>
                  <a:rPr lang="zh-CN" altLang="zh-CN" sz="2800" dirty="0"/>
                  <a:t>）</a:t>
                </a:r>
              </a:p>
              <a:p>
                <a:r>
                  <a:rPr lang="en-US" altLang="zh-CN" sz="2800" dirty="0"/>
                  <a:t>A</a:t>
                </a:r>
                <a:r>
                  <a:rPr lang="zh-CN" altLang="zh-CN" sz="2800" dirty="0"/>
                  <a:t>．</a:t>
                </a:r>
                <a:r>
                  <a:rPr lang="en-US" altLang="zh-CN" sz="2800" dirty="0"/>
                  <a:t>1	</a:t>
                </a:r>
                <a:r>
                  <a:rPr lang="zh-CN" altLang="en-US" sz="2800" dirty="0"/>
                  <a:t>   </a:t>
                </a:r>
                <a:r>
                  <a:rPr lang="en-US" altLang="zh-CN" sz="2800" dirty="0"/>
                  <a:t>B</a:t>
                </a:r>
                <a:r>
                  <a:rPr lang="zh-CN" altLang="zh-CN" sz="2800" dirty="0"/>
                  <a:t>．</a:t>
                </a:r>
                <a:r>
                  <a:rPr lang="en-US" altLang="zh-CN" sz="2800" dirty="0"/>
                  <a:t>2	C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/>
                        </m:ctrlPr>
                      </m:fPr>
                      <m:num>
                        <m:r>
                          <a:rPr lang="en-US" altLang="zh-CN" sz="2800" i="1"/>
                          <m:t>1</m:t>
                        </m:r>
                      </m:num>
                      <m:den>
                        <m:r>
                          <a:rPr lang="en-US" altLang="zh-CN" sz="2800" i="1"/>
                          <m:t>3</m:t>
                        </m:r>
                      </m:den>
                    </m:f>
                  </m:oMath>
                </a14:m>
                <a:r>
                  <a:rPr lang="en-US" altLang="zh-CN" sz="2800" dirty="0"/>
                  <a:t>	</a:t>
                </a:r>
                <a:r>
                  <a:rPr lang="zh-CN" altLang="en-US" sz="2800" dirty="0"/>
                  <a:t>    </a:t>
                </a:r>
                <a:r>
                  <a:rPr lang="en-US" altLang="zh-CN" sz="2800" dirty="0"/>
                  <a:t>D</a:t>
                </a:r>
                <a:r>
                  <a:rPr lang="zh-CN" altLang="zh-CN" sz="28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/>
                        </m:ctrlPr>
                      </m:fPr>
                      <m:num>
                        <m:r>
                          <a:rPr lang="en-US" altLang="zh-CN" sz="2800" i="1"/>
                          <m:t>1</m:t>
                        </m:r>
                      </m:num>
                      <m:den>
                        <m:r>
                          <a:rPr lang="en-US" altLang="zh-CN" sz="2800" i="1"/>
                          <m:t>2</m:t>
                        </m:r>
                      </m:den>
                    </m:f>
                  </m:oMath>
                </a14:m>
                <a:endParaRPr lang="zh-CN" altLang="zh-CN" sz="2800" dirty="0"/>
              </a:p>
              <a:p>
                <a:pPr algn="l">
                  <a:lnSpc>
                    <a:spcPct val="150000"/>
                  </a:lnSpc>
                  <a:buNone/>
                </a:pP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A8420169-E2A0-995C-8F42-59F534E279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" y="751038"/>
                <a:ext cx="11211635" cy="5434308"/>
              </a:xfrm>
              <a:prstGeom prst="rect">
                <a:avLst/>
              </a:prstGeom>
              <a:blipFill>
                <a:blip r:embed="rId3"/>
                <a:stretch>
                  <a:fillRect l="-1131" t="-1865" r="-41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581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12495" y="909320"/>
            <a:ext cx="10801350" cy="4707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250000"/>
              </a:lnSpc>
            </a:pPr>
            <a:r>
              <a:rPr lang="zh-CN" altLang="en-US" sz="24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根据今天所学，</a:t>
            </a:r>
            <a:r>
              <a:rPr lang="zh-CN" sz="24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回顾下列知识点：</a:t>
            </a:r>
          </a:p>
          <a:p>
            <a:pPr algn="l" fontAlgn="auto">
              <a:lnSpc>
                <a:spcPct val="250000"/>
              </a:lnSpc>
            </a:pP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）平面向量的坐标表示：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=_______________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；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</a:p>
          <a:p>
            <a:pPr algn="l" fontAlgn="auto">
              <a:lnSpc>
                <a:spcPct val="250000"/>
              </a:lnSpc>
            </a:pP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）平面向量运算的坐标表示：</a:t>
            </a:r>
          </a:p>
          <a:p>
            <a:pPr algn="l" fontAlgn="auto">
              <a:lnSpc>
                <a:spcPct val="250000"/>
              </a:lnSpc>
            </a:pP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①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= _______________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；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②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- </a:t>
            </a:r>
            <a:r>
              <a:rPr lang="en-US" altLang="zh-CN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= ______________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；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③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λ</a:t>
            </a:r>
            <a:r>
              <a:rPr lang="en-US" altLang="zh-CN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=_________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；</a:t>
            </a:r>
            <a:endParaRPr lang="zh-CN" altLang="en-US" sz="2400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  <a:p>
            <a:pPr algn="l" fontAlgn="auto">
              <a:lnSpc>
                <a:spcPct val="250000"/>
              </a:lnSpc>
            </a:pP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）平面向量共线的充要条件：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______________.</a:t>
            </a:r>
          </a:p>
        </p:txBody>
      </p:sp>
      <p:graphicFrame>
        <p:nvGraphicFramePr>
          <p:cNvPr id="36" name="对象 3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734560" y="2292350"/>
          <a:ext cx="464820" cy="396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254000" imgH="215900" progId="Equation.DSMT4">
                  <p:embed/>
                </p:oleObj>
              </mc:Choice>
              <mc:Fallback>
                <p:oleObj r:id="rId5" imgW="2540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34560" y="2292350"/>
                        <a:ext cx="464820" cy="396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575935" y="2190115"/>
            <a:ext cx="21062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xi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yj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= 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</a:p>
        </p:txBody>
      </p:sp>
      <p:sp>
        <p:nvSpPr>
          <p:cNvPr id="8" name="TextBox 1"/>
          <p:cNvSpPr txBox="1"/>
          <p:nvPr>
            <p:custDataLst>
              <p:tags r:id="rId1"/>
            </p:custDataLst>
          </p:nvPr>
        </p:nvSpPr>
        <p:spPr>
          <a:xfrm>
            <a:off x="2445385" y="4013200"/>
            <a:ext cx="2440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rgbClr val="FF0000"/>
                </a:solidFill>
                <a:sym typeface="+mn-ea"/>
              </a:rPr>
              <a:t> 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zh-CN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+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endParaRPr lang="en-US" altLang="zh-CN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9" name="TextBox 1"/>
          <p:cNvSpPr txBox="1"/>
          <p:nvPr>
            <p:custDataLst>
              <p:tags r:id="rId2"/>
            </p:custDataLst>
          </p:nvPr>
        </p:nvSpPr>
        <p:spPr>
          <a:xfrm>
            <a:off x="6313170" y="4013200"/>
            <a:ext cx="22358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zh-CN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 - 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endParaRPr lang="en-US" altLang="zh-CN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" name="TextBox 1"/>
          <p:cNvSpPr txBox="1"/>
          <p:nvPr>
            <p:custDataLst>
              <p:tags r:id="rId3"/>
            </p:custDataLst>
          </p:nvPr>
        </p:nvSpPr>
        <p:spPr>
          <a:xfrm>
            <a:off x="9625330" y="4013200"/>
            <a:ext cx="15621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algn="ctr" defTabSz="914400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zh-CN" b="0">
                <a:solidFill>
                  <a:srgbClr val="FF0000"/>
                </a:solidFill>
                <a:sym typeface="+mn-ea"/>
              </a:rPr>
              <a:t>，</a:t>
            </a:r>
            <a:r>
              <a:rPr lang="zh-CN" altLang="en-US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y</a:t>
            </a:r>
            <a:r>
              <a:rPr lang="en-US" altLang="zh-CN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endParaRPr lang="en-US" altLang="zh-CN" b="0">
              <a:solidFill>
                <a:srgbClr val="FF0000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62270" y="4924425"/>
            <a:ext cx="20389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-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= 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WM5ZGUyNWQ0OTAzMDEwZGIyM2NmYmUzNGExYjc3MT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3299"/>
  <p:tag name="KSO_WM_TEMPLATE_THUMBS_INDEX" val="1、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9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9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7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9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9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3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7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6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6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6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6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9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6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3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3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5"/>
</p:tagLst>
</file>

<file path=ppt/theme/theme1.xml><?xml version="1.0" encoding="utf-8"?>
<a:theme xmlns:a="http://schemas.openxmlformats.org/drawingml/2006/main" name="编号：32999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1807</Words>
  <Application>Microsoft Macintosh PowerPoint</Application>
  <PresentationFormat>宽屏</PresentationFormat>
  <Paragraphs>122</Paragraphs>
  <Slides>19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Calibri</vt:lpstr>
      <vt:lpstr>Cambria Math</vt:lpstr>
      <vt:lpstr>楷体</vt:lpstr>
      <vt:lpstr>Arial</vt:lpstr>
      <vt:lpstr>Times New Roman</vt:lpstr>
      <vt:lpstr>编号：32999</vt:lpstr>
      <vt:lpstr>Equation.DSMT4</vt:lpstr>
      <vt:lpstr>Equation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schack</cp:lastModifiedBy>
  <cp:revision>46</cp:revision>
  <dcterms:created xsi:type="dcterms:W3CDTF">2025-04-15T03:40:00Z</dcterms:created>
  <dcterms:modified xsi:type="dcterms:W3CDTF">2026-04-14T12:05:15Z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0AFF184955204379809D83B5391E255A_12</vt:lpwstr>
  </property>
  <property fmtid="{D5CDD505-2E9C-101B-9397-08002B2CF9AE}" pid="3" name="KSOProductBuildVer">
    <vt:lpwstr>2052-12.1.0.18276</vt:lpwstr>
  </property>
</Properties>
</file>