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7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03"/>
    <p:restoredTop sz="94658"/>
  </p:normalViewPr>
  <p:slideViewPr>
    <p:cSldViewPr snapToGrid="0">
      <p:cViewPr varScale="1">
        <p:scale>
          <a:sx n="120" d="100"/>
          <a:sy n="120" d="100"/>
        </p:scale>
        <p:origin x="58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590861-9B36-0B4C-A82C-CA36B16B0A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6B8DA6F-8077-A234-37C0-B2E11C21B9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F81EF12-6A50-16CB-4956-140459661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4E512-BC48-0F42-B823-F4E67EE1A320}" type="datetimeFigureOut">
              <a:rPr kumimoji="1" lang="zh-CN" altLang="en-US" smtClean="0"/>
              <a:t>2026/5/11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8E3A526-B59B-5782-0C7C-718F95451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13419D9-24C4-3628-C151-028308C78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C95D6-5D3C-1640-90E2-242978A950D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52528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A97EFD-A955-9AEB-1C37-9414D1086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09740C8-AF8F-6CBC-D49D-699F2D0148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C5C3FED-D17E-2EC0-AB70-E740C354C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4E512-BC48-0F42-B823-F4E67EE1A320}" type="datetimeFigureOut">
              <a:rPr kumimoji="1" lang="zh-CN" altLang="en-US" smtClean="0"/>
              <a:t>2026/5/11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68FDAF7-9CDF-0B3A-5927-75DA929A1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9C4BE5D-144A-D7CF-916D-14C3C1C99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C95D6-5D3C-1640-90E2-242978A950D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61053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693835-EA55-FB66-C577-EA629A2E6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216421A-6D6A-779E-F644-C46DADE45F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34E4805-45A9-8EC4-3291-530965B48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4E512-BC48-0F42-B823-F4E67EE1A320}" type="datetimeFigureOut">
              <a:rPr kumimoji="1" lang="zh-CN" altLang="en-US" smtClean="0"/>
              <a:t>2026/5/11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DF43FD1-F30B-D840-2A3D-7995F29AB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A3FE234-0C06-41A0-45CF-3E9E0B0BA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C95D6-5D3C-1640-90E2-242978A950D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71715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5BD26F-B8E3-25D9-D1FD-32A9F0B80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B2F6ACF-7CE8-57D0-4F5C-1D56995C8C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5964176-CD59-B9C6-D7BE-3614AB1B62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D557006-DCEC-93EF-8D06-824B87C4A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4E512-BC48-0F42-B823-F4E67EE1A320}" type="datetimeFigureOut">
              <a:rPr kumimoji="1" lang="zh-CN" altLang="en-US" smtClean="0"/>
              <a:t>2026/5/11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65C60AB-D011-E3E5-6B56-28EB20296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E302727-39D0-6AA3-5D99-648E332E5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C95D6-5D3C-1640-90E2-242978A950D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67830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947361C-50A7-77A6-1181-AA633CC2B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FA6396F-8972-7124-EDEE-EF0763FEAC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C4CC8C0-06A2-53E9-D164-1ACE851CEC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A5038C2C-83A2-0EA1-8AC7-C4638B2158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AAB42DF-F9B9-7803-D9BD-5100534FC3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DDD4F18-3885-77C4-71F4-B5EB8E0D2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4E512-BC48-0F42-B823-F4E67EE1A320}" type="datetimeFigureOut">
              <a:rPr kumimoji="1" lang="zh-CN" altLang="en-US" smtClean="0"/>
              <a:t>2026/5/11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58EE0E0-7F81-4019-978B-AA081C224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659611E4-8EF9-71D2-CD6A-ED649E15B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C95D6-5D3C-1640-90E2-242978A950D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78130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52774B-79C2-8525-5938-16CCA5C0D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F2E9B68-1DD8-25BE-869F-4C15516FB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4E512-BC48-0F42-B823-F4E67EE1A320}" type="datetimeFigureOut">
              <a:rPr kumimoji="1" lang="zh-CN" altLang="en-US" smtClean="0"/>
              <a:t>2026/5/11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3BA59C4-52C3-7693-85C7-FDA06DDFD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947648B-DCBB-50BC-7296-103969A84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C95D6-5D3C-1640-90E2-242978A950D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87227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C84A9C9-DC84-C20E-B25E-CDC66631F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4E512-BC48-0F42-B823-F4E67EE1A320}" type="datetimeFigureOut">
              <a:rPr kumimoji="1" lang="zh-CN" altLang="en-US" smtClean="0"/>
              <a:t>2026/5/11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FD8853D-ABF2-6C77-807B-EC54B555B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DD001A5-7943-5008-46B2-1B36D9B8D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C95D6-5D3C-1640-90E2-242978A950D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27468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70ECA4-74D5-93FE-CF00-B1D9409AB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BB1ED7F-83D6-BBC3-7253-7134CBD488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8B85201-A437-4678-3617-501FE1D679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B9C4D53-7CA6-2D4C-6F6D-548BCA40D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4E512-BC48-0F42-B823-F4E67EE1A320}" type="datetimeFigureOut">
              <a:rPr kumimoji="1" lang="zh-CN" altLang="en-US" smtClean="0"/>
              <a:t>2026/5/11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AB771E2-F607-CFFC-9F3E-C0BF8353D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8A7BD8A-A9E4-AEAE-23A7-39A70344C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C95D6-5D3C-1640-90E2-242978A950D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03639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A123747-5DCE-A891-F4AD-49CC0CE76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CF59CD35-20E7-1E73-457B-BA38081F73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F004419-2D07-5298-5C2F-AF2555136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10EB923-4D01-0F59-3227-057AD76B2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4E512-BC48-0F42-B823-F4E67EE1A320}" type="datetimeFigureOut">
              <a:rPr kumimoji="1" lang="zh-CN" altLang="en-US" smtClean="0"/>
              <a:t>2026/5/11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73FCBF6-76B6-9071-012D-8DFEC8B56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2D308A0-AF51-3A52-5059-6E6F04C89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C95D6-5D3C-1640-90E2-242978A950D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29954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7CF7A10-762B-D36A-280D-F8D0C6EC7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911825D-6554-1B81-0761-3C3106DC50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6E99EC8-9840-2221-BFB3-2984D2830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4E512-BC48-0F42-B823-F4E67EE1A320}" type="datetimeFigureOut">
              <a:rPr kumimoji="1" lang="zh-CN" altLang="en-US" smtClean="0"/>
              <a:t>2026/5/11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F248D95-30C5-E26D-635B-303713F30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C6C0FF0-65AE-0D3D-58A5-55244827E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C95D6-5D3C-1640-90E2-242978A950D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44305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18EBE36-4ADB-C203-6B40-6A25932859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05ADACD-E603-719A-2F0C-1026968CA9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4999B4F-F14C-4E68-22D2-5EAE9CAEB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4E512-BC48-0F42-B823-F4E67EE1A320}" type="datetimeFigureOut">
              <a:rPr kumimoji="1" lang="zh-CN" altLang="en-US" smtClean="0"/>
              <a:t>2026/5/11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2D9EA17-7342-990B-DB01-EA31A405F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92564CB-7AEB-A6D4-A3CB-42EB72A81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C95D6-5D3C-1640-90E2-242978A950D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21652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00864D6-F866-D546-58B5-352776738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E8C5302-217D-84AE-EDFE-3B326E3AEE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64D351E-5937-8496-3911-C4D8C89601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74E512-BC48-0F42-B823-F4E67EE1A320}" type="datetimeFigureOut">
              <a:rPr kumimoji="1" lang="zh-CN" altLang="en-US" smtClean="0"/>
              <a:t>2026/5/11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144F0BB-F246-7922-97A6-F5B441E5FC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424B7FA-B492-87B1-0726-F2849F0A20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8C95D6-5D3C-1640-90E2-242978A950D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30059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oleObject" Target="../embeddings/oleObject1.bin"/><Relationship Id="rId18" Type="http://schemas.openxmlformats.org/officeDocument/2006/relationships/image" Target="../media/image3.wmf"/><Relationship Id="rId3" Type="http://schemas.openxmlformats.org/officeDocument/2006/relationships/tags" Target="../tags/tag4.xml"/><Relationship Id="rId21" Type="http://schemas.openxmlformats.org/officeDocument/2006/relationships/oleObject" Target="../embeddings/oleObject5.bin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17" Type="http://schemas.openxmlformats.org/officeDocument/2006/relationships/oleObject" Target="../embeddings/oleObject3.bin"/><Relationship Id="rId2" Type="http://schemas.openxmlformats.org/officeDocument/2006/relationships/tags" Target="../tags/tag3.xml"/><Relationship Id="rId16" Type="http://schemas.openxmlformats.org/officeDocument/2006/relationships/image" Target="../media/image2.wmf"/><Relationship Id="rId20" Type="http://schemas.openxmlformats.org/officeDocument/2006/relationships/image" Target="../media/image4.wmf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oleObject" Target="../embeddings/oleObject2.bin"/><Relationship Id="rId10" Type="http://schemas.openxmlformats.org/officeDocument/2006/relationships/tags" Target="../tags/tag11.xml"/><Relationship Id="rId19" Type="http://schemas.openxmlformats.org/officeDocument/2006/relationships/oleObject" Target="../embeddings/oleObject4.bin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1.wmf"/><Relationship Id="rId22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13" Type="http://schemas.openxmlformats.org/officeDocument/2006/relationships/tags" Target="../tags/tag25.xml"/><Relationship Id="rId18" Type="http://schemas.openxmlformats.org/officeDocument/2006/relationships/tags" Target="../tags/tag30.xml"/><Relationship Id="rId26" Type="http://schemas.openxmlformats.org/officeDocument/2006/relationships/image" Target="../media/image6.wmf"/><Relationship Id="rId3" Type="http://schemas.openxmlformats.org/officeDocument/2006/relationships/tags" Target="../tags/tag15.xml"/><Relationship Id="rId21" Type="http://schemas.openxmlformats.org/officeDocument/2006/relationships/tags" Target="../tags/tag33.xml"/><Relationship Id="rId7" Type="http://schemas.openxmlformats.org/officeDocument/2006/relationships/tags" Target="../tags/tag19.xml"/><Relationship Id="rId12" Type="http://schemas.openxmlformats.org/officeDocument/2006/relationships/tags" Target="../tags/tag24.xml"/><Relationship Id="rId17" Type="http://schemas.openxmlformats.org/officeDocument/2006/relationships/tags" Target="../tags/tag29.xml"/><Relationship Id="rId25" Type="http://schemas.openxmlformats.org/officeDocument/2006/relationships/oleObject" Target="../embeddings/oleObject6.bin"/><Relationship Id="rId2" Type="http://schemas.openxmlformats.org/officeDocument/2006/relationships/tags" Target="../tags/tag14.xml"/><Relationship Id="rId16" Type="http://schemas.openxmlformats.org/officeDocument/2006/relationships/tags" Target="../tags/tag28.xml"/><Relationship Id="rId20" Type="http://schemas.openxmlformats.org/officeDocument/2006/relationships/tags" Target="../tags/tag32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11" Type="http://schemas.openxmlformats.org/officeDocument/2006/relationships/tags" Target="../tags/tag23.xml"/><Relationship Id="rId24" Type="http://schemas.openxmlformats.org/officeDocument/2006/relationships/slideLayout" Target="../slideLayouts/slideLayout2.xml"/><Relationship Id="rId5" Type="http://schemas.openxmlformats.org/officeDocument/2006/relationships/tags" Target="../tags/tag17.xml"/><Relationship Id="rId15" Type="http://schemas.openxmlformats.org/officeDocument/2006/relationships/tags" Target="../tags/tag27.xml"/><Relationship Id="rId23" Type="http://schemas.openxmlformats.org/officeDocument/2006/relationships/tags" Target="../tags/tag35.xml"/><Relationship Id="rId10" Type="http://schemas.openxmlformats.org/officeDocument/2006/relationships/tags" Target="../tags/tag22.xml"/><Relationship Id="rId19" Type="http://schemas.openxmlformats.org/officeDocument/2006/relationships/tags" Target="../tags/tag31.xml"/><Relationship Id="rId4" Type="http://schemas.openxmlformats.org/officeDocument/2006/relationships/tags" Target="../tags/tag16.xml"/><Relationship Id="rId9" Type="http://schemas.openxmlformats.org/officeDocument/2006/relationships/tags" Target="../tags/tag21.xml"/><Relationship Id="rId14" Type="http://schemas.openxmlformats.org/officeDocument/2006/relationships/tags" Target="../tags/tag26.xml"/><Relationship Id="rId22" Type="http://schemas.openxmlformats.org/officeDocument/2006/relationships/tags" Target="../tags/tag3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38.xml"/><Relationship Id="rId7" Type="http://schemas.openxmlformats.org/officeDocument/2006/relationships/image" Target="../media/image8.png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7.bin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6.xml"/><Relationship Id="rId3" Type="http://schemas.openxmlformats.org/officeDocument/2006/relationships/tags" Target="../tags/tag41.xml"/><Relationship Id="rId7" Type="http://schemas.openxmlformats.org/officeDocument/2006/relationships/tags" Target="../tags/tag45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42.xml"/><Relationship Id="rId9" Type="http://schemas.openxmlformats.org/officeDocument/2006/relationships/tags" Target="../tags/tag4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50.xml"/><Relationship Id="rId7" Type="http://schemas.openxmlformats.org/officeDocument/2006/relationships/tags" Target="../tags/tag54.xml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12" Type="http://schemas.openxmlformats.org/officeDocument/2006/relationships/image" Target="../media/image11.wmf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oleObject" Target="../embeddings/oleObject9.bin"/><Relationship Id="rId5" Type="http://schemas.openxmlformats.org/officeDocument/2006/relationships/tags" Target="../tags/tag59.xml"/><Relationship Id="rId10" Type="http://schemas.openxmlformats.org/officeDocument/2006/relationships/image" Target="../media/image10.wmf"/><Relationship Id="rId4" Type="http://schemas.openxmlformats.org/officeDocument/2006/relationships/tags" Target="../tags/tag58.xml"/><Relationship Id="rId9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tags" Target="../tags/tag64.xml"/><Relationship Id="rId7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image" Target="../media/image12.png"/><Relationship Id="rId5" Type="http://schemas.openxmlformats.org/officeDocument/2006/relationships/tags" Target="../tags/tag63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72.xml"/><Relationship Id="rId13" Type="http://schemas.openxmlformats.org/officeDocument/2006/relationships/image" Target="../media/image13.wmf"/><Relationship Id="rId3" Type="http://schemas.openxmlformats.org/officeDocument/2006/relationships/tags" Target="../tags/tag67.xml"/><Relationship Id="rId7" Type="http://schemas.openxmlformats.org/officeDocument/2006/relationships/tags" Target="../tags/tag71.xml"/><Relationship Id="rId12" Type="http://schemas.openxmlformats.org/officeDocument/2006/relationships/oleObject" Target="../embeddings/oleObject11.bin"/><Relationship Id="rId17" Type="http://schemas.openxmlformats.org/officeDocument/2006/relationships/image" Target="../media/image15.wmf"/><Relationship Id="rId2" Type="http://schemas.openxmlformats.org/officeDocument/2006/relationships/tags" Target="../tags/tag66.xml"/><Relationship Id="rId16" Type="http://schemas.openxmlformats.org/officeDocument/2006/relationships/oleObject" Target="../embeddings/oleObject13.bin"/><Relationship Id="rId1" Type="http://schemas.openxmlformats.org/officeDocument/2006/relationships/tags" Target="../tags/tag65.xml"/><Relationship Id="rId6" Type="http://schemas.openxmlformats.org/officeDocument/2006/relationships/tags" Target="../tags/tag70.xml"/><Relationship Id="rId11" Type="http://schemas.openxmlformats.org/officeDocument/2006/relationships/image" Target="../media/image12.wmf"/><Relationship Id="rId5" Type="http://schemas.openxmlformats.org/officeDocument/2006/relationships/tags" Target="../tags/tag69.xml"/><Relationship Id="rId15" Type="http://schemas.openxmlformats.org/officeDocument/2006/relationships/image" Target="../media/image14.wmf"/><Relationship Id="rId10" Type="http://schemas.openxmlformats.org/officeDocument/2006/relationships/oleObject" Target="../embeddings/oleObject10.bin"/><Relationship Id="rId4" Type="http://schemas.openxmlformats.org/officeDocument/2006/relationships/tags" Target="../tags/tag68.xml"/><Relationship Id="rId9" Type="http://schemas.openxmlformats.org/officeDocument/2006/relationships/slideLayout" Target="../slideLayouts/slideLayout2.xml"/><Relationship Id="rId14" Type="http://schemas.openxmlformats.org/officeDocument/2006/relationships/oleObject" Target="../embeddings/oleObject12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80.xml"/><Relationship Id="rId3" Type="http://schemas.openxmlformats.org/officeDocument/2006/relationships/tags" Target="../tags/tag75.xml"/><Relationship Id="rId7" Type="http://schemas.openxmlformats.org/officeDocument/2006/relationships/tags" Target="../tags/tag79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6" Type="http://schemas.openxmlformats.org/officeDocument/2006/relationships/tags" Target="../tags/tag78.xml"/><Relationship Id="rId5" Type="http://schemas.openxmlformats.org/officeDocument/2006/relationships/tags" Target="../tags/tag77.xml"/><Relationship Id="rId4" Type="http://schemas.openxmlformats.org/officeDocument/2006/relationships/tags" Target="../tags/tag76.xml"/><Relationship Id="rId9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8BDDC1BB-6847-71CE-95A2-88D0D934E05F}"/>
              </a:ext>
            </a:extLst>
          </p:cNvPr>
          <p:cNvSpPr txBox="1"/>
          <p:nvPr/>
        </p:nvSpPr>
        <p:spPr>
          <a:xfrm>
            <a:off x="1605280" y="1412875"/>
            <a:ext cx="8981440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defTabSz="1218565">
              <a:lnSpc>
                <a:spcPct val="200000"/>
              </a:lnSpc>
              <a:tabLst>
                <a:tab pos="2600325" algn="l"/>
              </a:tabLst>
            </a:pPr>
            <a:r>
              <a:rPr lang="en-US" altLang="zh-CN" sz="60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ea typeface="站酷快乐体" panose="02010600030101010101" charset="-128"/>
                <a:cs typeface="Times New Roman" panose="02020603050405020304" charset="0"/>
                <a:sym typeface="+mn-ea"/>
              </a:rPr>
              <a:t>第四章 三角恒等变换</a:t>
            </a:r>
          </a:p>
          <a:p>
            <a:pPr algn="ctr" defTabSz="1218565">
              <a:lnSpc>
                <a:spcPct val="200000"/>
              </a:lnSpc>
              <a:tabLst>
                <a:tab pos="2600325" algn="l"/>
              </a:tabLst>
            </a:pPr>
            <a:r>
              <a:rPr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charset="0"/>
                <a:ea typeface="站酷快乐体" panose="02010600030101010101" charset="-128"/>
                <a:cs typeface="Times New Roman" panose="02020603050405020304" charset="0"/>
                <a:sym typeface="+mn-ea"/>
              </a:rPr>
              <a:t>4.2.1 两角和与差的余弦公式及其应用</a:t>
            </a:r>
          </a:p>
        </p:txBody>
      </p:sp>
    </p:spTree>
    <p:extLst>
      <p:ext uri="{BB962C8B-B14F-4D97-AF65-F5344CB8AC3E}">
        <p14:creationId xmlns:p14="http://schemas.microsoft.com/office/powerpoint/2010/main" val="2385062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E17645-F821-8ED7-1B56-2DCB6F6AB3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DDD9BFBE-0630-4A0B-5D93-C81F1EB48660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957981" y="610435"/>
            <a:ext cx="9794875" cy="29307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学习目标</a:t>
            </a:r>
            <a:endParaRPr lang="en-US" altLang="zh-CN" sz="24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  <a:p>
            <a:pPr indent="0" fontAlgn="auto">
              <a:lnSpc>
                <a:spcPct val="200000"/>
              </a:lnSpc>
            </a:pPr>
            <a:r>
              <a:rPr lang="en-US" altLang="zh-CN" sz="24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1. </a:t>
            </a:r>
            <a:r>
              <a:rPr lang="zh-CN" altLang="en-US" sz="24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掌握两角和与差的余弦公式的推导过程，熟悉两角和与差的余弦公式；</a:t>
            </a:r>
          </a:p>
          <a:p>
            <a:pPr indent="0" fontAlgn="auto">
              <a:lnSpc>
                <a:spcPct val="200000"/>
              </a:lnSpc>
            </a:pPr>
            <a:r>
              <a:rPr lang="en-US" altLang="zh-CN" sz="24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2. </a:t>
            </a:r>
            <a:r>
              <a:rPr lang="zh-CN" altLang="en-US" sz="24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会利用两角和与差的余弦公式化简、求值、证明等</a:t>
            </a:r>
            <a:r>
              <a:rPr lang="en-US" altLang="zh-CN" sz="24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.</a:t>
            </a:r>
            <a:endParaRPr lang="zh-CN" altLang="en-US" sz="24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9471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EDCC65-0088-8A46-7E93-A0E6323E90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>
            <a:hlinkClick r:id="" action="ppaction://ole?verb=0"/>
            <a:extLst>
              <a:ext uri="{FF2B5EF4-FFF2-40B4-BE49-F238E27FC236}">
                <a16:creationId xmlns:a16="http://schemas.microsoft.com/office/drawing/2014/main" id="{1B4B3C2F-F38E-2FBF-F3AE-4D8D0811EC8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2202815" y="1189990"/>
          <a:ext cx="2160270" cy="7575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3" imgW="1231265" imgH="431800" progId="Equation.DSMT4">
                  <p:embed/>
                </p:oleObj>
              </mc:Choice>
              <mc:Fallback>
                <p:oleObj r:id="rId13" imgW="1231265" imgH="431800" progId="Equation.DSMT4">
                  <p:embed/>
                  <p:pic>
                    <p:nvPicPr>
                      <p:cNvPr id="4" name="对象 3">
                        <a:hlinkClick r:id="" action="ppaction://ole?verb=0"/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202815" y="1189990"/>
                        <a:ext cx="2160270" cy="7575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0"/>
            <a:extLst>
              <a:ext uri="{FF2B5EF4-FFF2-40B4-BE49-F238E27FC236}">
                <a16:creationId xmlns:a16="http://schemas.microsoft.com/office/drawing/2014/main" id="{5077B0FD-AF53-9BD0-A9CE-6536917D0D1D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202815" y="3182303"/>
          <a:ext cx="2632075" cy="516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5" imgW="1295400" imgH="254000" progId="Equation.DSMT4">
                  <p:embed/>
                </p:oleObj>
              </mc:Choice>
              <mc:Fallback>
                <p:oleObj r:id="rId15" imgW="1295400" imgH="254000" progId="Equation.DSMT4">
                  <p:embed/>
                  <p:pic>
                    <p:nvPicPr>
                      <p:cNvPr id="5" name="对象 4">
                        <a:hlinkClick r:id="" action="ppaction://ole?verb=0"/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202815" y="3182303"/>
                        <a:ext cx="2632075" cy="5168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  <a:extLst>
              <a:ext uri="{FF2B5EF4-FFF2-40B4-BE49-F238E27FC236}">
                <a16:creationId xmlns:a16="http://schemas.microsoft.com/office/drawing/2014/main" id="{868C28F4-44FD-86BE-2EA8-CFDE8B06C5DB}"/>
              </a:ext>
            </a:extLst>
          </p:cNvPr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2202815" y="2101850"/>
          <a:ext cx="2442210" cy="791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7" imgW="1333500" imgH="431800" progId="Equation.DSMT4">
                  <p:embed/>
                </p:oleObj>
              </mc:Choice>
              <mc:Fallback>
                <p:oleObj r:id="rId17" imgW="1333500" imgH="431800" progId="Equation.DSMT4">
                  <p:embed/>
                  <p:pic>
                    <p:nvPicPr>
                      <p:cNvPr id="7" name="对象 6">
                        <a:hlinkClick r:id="" action="ppaction://ole?verb=0"/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202815" y="2101850"/>
                        <a:ext cx="2442210" cy="7912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0"/>
            <a:extLst>
              <a:ext uri="{FF2B5EF4-FFF2-40B4-BE49-F238E27FC236}">
                <a16:creationId xmlns:a16="http://schemas.microsoft.com/office/drawing/2014/main" id="{39792C0F-86C9-715D-5BDF-1CEF9576AF3F}"/>
              </a:ext>
            </a:extLst>
          </p:cNvPr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2141220" y="4051935"/>
          <a:ext cx="2693670" cy="528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9" imgW="1295400" imgH="254000" progId="Equation.DSMT4">
                  <p:embed/>
                </p:oleObj>
              </mc:Choice>
              <mc:Fallback>
                <p:oleObj r:id="rId19" imgW="1295400" imgH="254000" progId="Equation.DSMT4">
                  <p:embed/>
                  <p:pic>
                    <p:nvPicPr>
                      <p:cNvPr id="9" name="对象 8">
                        <a:hlinkClick r:id="" action="ppaction://ole?verb=0"/>
                      </p:cNvPr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141220" y="4051935"/>
                        <a:ext cx="2693670" cy="5283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圆角矩形 5">
            <a:extLst>
              <a:ext uri="{FF2B5EF4-FFF2-40B4-BE49-F238E27FC236}">
                <a16:creationId xmlns:a16="http://schemas.microsoft.com/office/drawing/2014/main" id="{97F3F7BE-0AE0-2C3D-2B0F-F0904364113E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707005" y="1189990"/>
            <a:ext cx="355600" cy="3460750"/>
          </a:xfrm>
          <a:prstGeom prst="roundRect">
            <a:avLst/>
          </a:prstGeom>
          <a:noFill/>
          <a:ln w="25400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Times New Roman" panose="02020603050405020304" charset="0"/>
              <a:ea typeface="楷体" panose="02010609060101010101" charset="-122"/>
            </a:endParaRPr>
          </a:p>
        </p:txBody>
      </p:sp>
      <p:sp>
        <p:nvSpPr>
          <p:cNvPr id="7" name="圆角矩形 6">
            <a:extLst>
              <a:ext uri="{FF2B5EF4-FFF2-40B4-BE49-F238E27FC236}">
                <a16:creationId xmlns:a16="http://schemas.microsoft.com/office/drawing/2014/main" id="{3CF6FB1A-C232-5B84-8EE9-B19552DE75C1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3200400" y="1189990"/>
            <a:ext cx="269240" cy="3461385"/>
          </a:xfrm>
          <a:prstGeom prst="roundRect">
            <a:avLst/>
          </a:prstGeom>
          <a:noFill/>
          <a:ln w="25400" cmpd="sng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Times New Roman" panose="02020603050405020304" charset="0"/>
              <a:ea typeface="楷体" panose="02010609060101010101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6F10188-B9E2-B8CE-7B67-7978808CDABC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2567940" y="4862830"/>
            <a:ext cx="551815" cy="13004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</a:rPr>
              <a:t>特殊角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0A25E74-9033-54EB-E4BF-CDEC2DDD9A06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3056890" y="4862830"/>
            <a:ext cx="551815" cy="13004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dirty="0">
                <a:solidFill>
                  <a:srgbClr val="00B050"/>
                </a:solidFill>
                <a:latin typeface="Times New Roman" panose="02020603050405020304" charset="0"/>
                <a:ea typeface="楷体" panose="02010609060101010101" charset="-122"/>
              </a:rPr>
              <a:t>任意角</a:t>
            </a:r>
          </a:p>
        </p:txBody>
      </p:sp>
      <p:cxnSp>
        <p:nvCxnSpPr>
          <p:cNvPr id="10" name="直接箭头连接符 16">
            <a:extLst>
              <a:ext uri="{FF2B5EF4-FFF2-40B4-BE49-F238E27FC236}">
                <a16:creationId xmlns:a16="http://schemas.microsoft.com/office/drawing/2014/main" id="{AE28E4FE-644B-A1FC-44AE-373B4867028C}"/>
              </a:ext>
            </a:extLst>
          </p:cNvPr>
          <p:cNvCxnSpPr/>
          <p:nvPr>
            <p:custDataLst>
              <p:tags r:id="rId9"/>
            </p:custDataLst>
          </p:nvPr>
        </p:nvCxnSpPr>
        <p:spPr>
          <a:xfrm>
            <a:off x="5132070" y="2913380"/>
            <a:ext cx="2759075" cy="0"/>
          </a:xfrm>
          <a:prstGeom prst="straightConnector1">
            <a:avLst/>
          </a:prstGeom>
          <a:ln w="28575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对象 10">
            <a:hlinkClick r:id="" action="ppaction://ole?verb=0"/>
            <a:extLst>
              <a:ext uri="{FF2B5EF4-FFF2-40B4-BE49-F238E27FC236}">
                <a16:creationId xmlns:a16="http://schemas.microsoft.com/office/drawing/2014/main" id="{5B607667-8704-AFBC-CA44-2DBDDBCA6747}"/>
              </a:ext>
            </a:extLst>
          </p:cNvPr>
          <p:cNvGraphicFramePr>
            <a:graphicFrameLocks noChangeAspect="1"/>
          </p:cNvGraphicFramePr>
          <p:nvPr>
            <p:custDataLst>
              <p:tags r:id="rId10"/>
            </p:custDataLst>
          </p:nvPr>
        </p:nvGraphicFramePr>
        <p:xfrm>
          <a:off x="8106728" y="2657158"/>
          <a:ext cx="1910080" cy="516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1" imgW="939800" imgH="254000" progId="Equation.DSMT4">
                  <p:embed/>
                </p:oleObj>
              </mc:Choice>
              <mc:Fallback>
                <p:oleObj r:id="rId21" imgW="939800" imgH="254000" progId="Equation.DSMT4">
                  <p:embed/>
                  <p:pic>
                    <p:nvPicPr>
                      <p:cNvPr id="18" name="对象 17">
                        <a:hlinkClick r:id="" action="ppaction://ole?verb=0"/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8106728" y="2657158"/>
                        <a:ext cx="1910080" cy="5168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文本框 11">
            <a:extLst>
              <a:ext uri="{FF2B5EF4-FFF2-40B4-BE49-F238E27FC236}">
                <a16:creationId xmlns:a16="http://schemas.microsoft.com/office/drawing/2014/main" id="{72A3104F-3372-D0EA-E71A-ED1D3AF9840A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5290820" y="2391410"/>
            <a:ext cx="24409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</a:rPr>
              <a:t>从特殊到一般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F56398E-6BDF-F881-18FE-3A13AC93268B}"/>
              </a:ext>
            </a:extLst>
          </p:cNvPr>
          <p:cNvSpPr txBox="1"/>
          <p:nvPr/>
        </p:nvSpPr>
        <p:spPr>
          <a:xfrm>
            <a:off x="372979" y="22860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800" b="1" dirty="0"/>
              <a:t>情景导入</a:t>
            </a:r>
          </a:p>
        </p:txBody>
      </p:sp>
    </p:spTree>
    <p:extLst>
      <p:ext uri="{BB962C8B-B14F-4D97-AF65-F5344CB8AC3E}">
        <p14:creationId xmlns:p14="http://schemas.microsoft.com/office/powerpoint/2010/main" val="3424918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/>
      <p:bldP spid="9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D70EAC22-A506-1BBC-4E5B-401791259C38}"/>
              </a:ext>
            </a:extLst>
          </p:cNvPr>
          <p:cNvGrpSpPr/>
          <p:nvPr/>
        </p:nvGrpSpPr>
        <p:grpSpPr>
          <a:xfrm>
            <a:off x="1060450" y="913130"/>
            <a:ext cx="10071100" cy="1973580"/>
            <a:chOff x="1663" y="1551"/>
            <a:chExt cx="15860" cy="3108"/>
          </a:xfrm>
        </p:grpSpPr>
        <p:sp>
          <p:nvSpPr>
            <p:cNvPr id="5" name="Text Box 5">
              <a:extLst>
                <a:ext uri="{FF2B5EF4-FFF2-40B4-BE49-F238E27FC236}">
                  <a16:creationId xmlns:a16="http://schemas.microsoft.com/office/drawing/2014/main" id="{3212F879-411A-B921-2BE6-1714FFC053C8}"/>
                </a:ext>
              </a:extLst>
            </p:cNvPr>
            <p:cNvSpPr txBox="1"/>
            <p:nvPr>
              <p:custDataLst>
                <p:tags r:id="rId22"/>
              </p:custDataLst>
            </p:nvPr>
          </p:nvSpPr>
          <p:spPr>
            <a:xfrm>
              <a:off x="1663" y="1551"/>
              <a:ext cx="15860" cy="310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 fontAlgn="auto">
                <a:lnSpc>
                  <a:spcPct val="170000"/>
                </a:lnSpc>
                <a:spcBef>
                  <a:spcPct val="0"/>
                </a:spcBef>
              </a:pPr>
              <a:r>
                <a:rPr lang="zh-CN" altLang="en-US" sz="2400" b="1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问题</a:t>
              </a:r>
              <a:r>
                <a:rPr lang="en-US" altLang="zh-CN" sz="2400" b="1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1</a:t>
              </a:r>
              <a:r>
                <a:rPr lang="zh-CN" altLang="en-US" sz="2400" b="1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：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以坐标原点为圆心作单位圆，以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Ox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为始边作角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α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与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β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，它们终边分别与单位圆相交于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P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Q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，则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P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Q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的坐标是什么？</a:t>
              </a:r>
            </a:p>
            <a:p>
              <a:pPr indent="0" fontAlgn="auto">
                <a:lnSpc>
                  <a:spcPct val="170000"/>
                </a:lnSpc>
                <a:spcBef>
                  <a:spcPct val="0"/>
                </a:spcBef>
              </a:pPr>
              <a:r>
                <a:rPr lang="zh-CN" altLang="en-US" sz="2400" b="1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问题</a:t>
              </a:r>
              <a:r>
                <a:rPr lang="en-US" altLang="zh-CN" sz="2400" b="1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2</a:t>
              </a:r>
              <a:r>
                <a:rPr lang="zh-CN" altLang="en-US" sz="2400" b="1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：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记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                 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，则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θ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与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α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，</a:t>
              </a:r>
              <a:r>
                <a:rPr lang="en-US" altLang="zh-CN" sz="2400" i="1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β 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有什么关系？          </a:t>
              </a:r>
              <a:endParaRPr lang="zh-CN" altLang="en-US" sz="2400" b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</a:endParaRPr>
            </a:p>
          </p:txBody>
        </p:sp>
        <p:graphicFrame>
          <p:nvGraphicFramePr>
            <p:cNvPr id="6" name="对象 5">
              <a:extLst>
                <a:ext uri="{FF2B5EF4-FFF2-40B4-BE49-F238E27FC236}">
                  <a16:creationId xmlns:a16="http://schemas.microsoft.com/office/drawing/2014/main" id="{507205C9-2A17-69A7-B829-5336783953C9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23"/>
              </p:custDataLst>
            </p:nvPr>
          </p:nvGraphicFramePr>
          <p:xfrm>
            <a:off x="4050" y="3833"/>
            <a:ext cx="2716" cy="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5" imgW="965200" imgH="241300" progId="Equation.3">
                    <p:embed/>
                  </p:oleObj>
                </mc:Choice>
                <mc:Fallback>
                  <p:oleObj r:id="rId25" imgW="965200" imgH="241300" progId="Equation.3">
                    <p:embed/>
                    <p:pic>
                      <p:nvPicPr>
                        <p:cNvPr id="38" name="对象 37"/>
                        <p:cNvPicPr/>
                        <p:nvPr/>
                      </p:nvPicPr>
                      <p:blipFill>
                        <a:blip r:embed="rId26"/>
                        <a:stretch>
                          <a:fillRect/>
                        </a:stretch>
                      </p:blipFill>
                      <p:spPr>
                        <a:xfrm>
                          <a:off x="4050" y="3833"/>
                          <a:ext cx="2716" cy="6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id="{E4604F83-6CE7-1936-8400-D71F83ADEC99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7500620" y="2626995"/>
            <a:ext cx="3975100" cy="3543300"/>
            <a:chOff x="-56" y="0"/>
            <a:chExt cx="2504" cy="2232"/>
          </a:xfrm>
        </p:grpSpPr>
        <p:sp>
          <p:nvSpPr>
            <p:cNvPr id="8" name="直接连接符 11278">
              <a:extLst>
                <a:ext uri="{FF2B5EF4-FFF2-40B4-BE49-F238E27FC236}">
                  <a16:creationId xmlns:a16="http://schemas.microsoft.com/office/drawing/2014/main" id="{506DACFD-9876-892B-C594-AFD385763878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-56" y="1128"/>
              <a:ext cx="2318" cy="0"/>
            </a:xfrm>
            <a:prstGeom prst="line">
              <a:avLst/>
            </a:prstGeom>
            <a:ln w="27051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9" name="直接连接符 11295">
              <a:extLst>
                <a:ext uri="{FF2B5EF4-FFF2-40B4-BE49-F238E27FC236}">
                  <a16:creationId xmlns:a16="http://schemas.microsoft.com/office/drawing/2014/main" id="{62B20424-A4B1-0CE4-E81C-FB2133CE68BD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flipH="1" flipV="1">
              <a:off x="1103" y="144"/>
              <a:ext cx="0" cy="1968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57D3E603-8A1C-7424-08A5-0AD5BFF04A96}"/>
                </a:ext>
              </a:extLst>
            </p:cNvPr>
            <p:cNvSpPr>
              <a:spLocks noChangeAspect="1" noTextEdit="1"/>
            </p:cNvSpPr>
            <p:nvPr>
              <p:custDataLst>
                <p:tags r:id="rId5"/>
              </p:custDataLst>
            </p:nvPr>
          </p:nvSpPr>
          <p:spPr>
            <a:xfrm>
              <a:off x="0" y="0"/>
              <a:ext cx="2448" cy="223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/>
            <a:p>
              <a:endParaRPr lang="zh-CN" altLang="en-US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B4645578-3F3F-27F6-D01C-F860B02A8ABF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294" y="319"/>
              <a:ext cx="1618" cy="1618"/>
            </a:xfrm>
            <a:prstGeom prst="ellipse">
              <a:avLst/>
            </a:prstGeom>
            <a:noFill/>
            <a:ln w="41275" cap="flat" cmpd="sng">
              <a:solidFill>
                <a:srgbClr val="00B0F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12" name="直接连接符 11281">
              <a:extLst>
                <a:ext uri="{FF2B5EF4-FFF2-40B4-BE49-F238E27FC236}">
                  <a16:creationId xmlns:a16="http://schemas.microsoft.com/office/drawing/2014/main" id="{71129E05-0659-F7DC-5409-02C04ECDDBFD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 flipH="1">
              <a:off x="1104" y="530"/>
              <a:ext cx="558" cy="598"/>
            </a:xfrm>
            <a:prstGeom prst="line">
              <a:avLst/>
            </a:prstGeom>
            <a:ln w="41275" cap="flat" cmpd="sng">
              <a:solidFill>
                <a:schemeClr val="accent4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3" name="直接连接符 11282">
              <a:extLst>
                <a:ext uri="{FF2B5EF4-FFF2-40B4-BE49-F238E27FC236}">
                  <a16:creationId xmlns:a16="http://schemas.microsoft.com/office/drawing/2014/main" id="{01B38633-6866-967A-878E-1591BC53DF4D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725" y="417"/>
              <a:ext cx="369" cy="698"/>
            </a:xfrm>
            <a:prstGeom prst="line">
              <a:avLst/>
            </a:prstGeom>
            <a:ln w="412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4" name="直接连接符 11283">
              <a:extLst>
                <a:ext uri="{FF2B5EF4-FFF2-40B4-BE49-F238E27FC236}">
                  <a16:creationId xmlns:a16="http://schemas.microsoft.com/office/drawing/2014/main" id="{BA12874A-4AAC-AC50-D161-84FCF4188178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1099" y="1130"/>
              <a:ext cx="804" cy="0"/>
            </a:xfrm>
            <a:prstGeom prst="line">
              <a:avLst/>
            </a:prstGeom>
            <a:ln w="412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5" name="直接连接符 11284">
              <a:extLst>
                <a:ext uri="{FF2B5EF4-FFF2-40B4-BE49-F238E27FC236}">
                  <a16:creationId xmlns:a16="http://schemas.microsoft.com/office/drawing/2014/main" id="{F9944B40-417C-0BFD-2C8B-1B7158D6D168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727" y="415"/>
              <a:ext cx="1176" cy="710"/>
            </a:xfrm>
            <a:prstGeom prst="line">
              <a:avLst/>
            </a:prstGeom>
            <a:ln w="19050" cap="flat" cmpd="sng">
              <a:solidFill>
                <a:srgbClr val="FF0000"/>
              </a:solidFill>
              <a:prstDash val="sysDot"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D2DD0747-A4B1-F150-6605-95FE7B9CCC90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1661" y="268"/>
              <a:ext cx="139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Q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03919AC6-3E28-981C-8447-23036CC2F857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917" y="1151"/>
              <a:ext cx="139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O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1B426C57-2AC2-56D8-50B1-C1015C063D65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>
            <a:xfrm>
              <a:off x="547" y="244"/>
              <a:ext cx="117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P</a:t>
              </a: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79720508-2905-3922-2D13-7E07CC569ED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2279" y="1146"/>
              <a:ext cx="147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x</a:t>
              </a:r>
            </a:p>
          </p:txBody>
        </p: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id="{CD84D3BB-2EF8-3BFC-6E05-333F2BCF0BFA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>
            <a:xfrm>
              <a:off x="1886" y="1107"/>
              <a:ext cx="43" cy="44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id="{0B608C77-F2F3-36ED-CCBA-EEB5F55D3EFA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>
              <a:off x="1081" y="1107"/>
              <a:ext cx="44" cy="44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22" name="椭圆 21">
              <a:extLst>
                <a:ext uri="{FF2B5EF4-FFF2-40B4-BE49-F238E27FC236}">
                  <a16:creationId xmlns:a16="http://schemas.microsoft.com/office/drawing/2014/main" id="{7DF17AC3-A1BE-1CCE-6ABC-B031848ABD26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1886" y="1108"/>
              <a:ext cx="43" cy="43"/>
            </a:xfrm>
            <a:prstGeom prst="ellipse">
              <a:avLst/>
            </a:prstGeom>
            <a:solidFill>
              <a:srgbClr val="00B0F0"/>
            </a:solidFill>
            <a:ln w="0" cap="flat" cmpd="sng">
              <a:noFill/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id="{64EA8B56-3E8E-02C8-6E83-62944504B8B6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1081" y="1108"/>
              <a:ext cx="44" cy="43"/>
            </a:xfrm>
            <a:prstGeom prst="ellipse">
              <a:avLst/>
            </a:prstGeom>
            <a:solidFill>
              <a:srgbClr val="00B0F0"/>
            </a:solidFill>
            <a:ln w="0" cap="flat" cmpd="sng">
              <a:noFill/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id="{D36451BC-2DFD-1C23-F3A7-7F1D3C7F7888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1634" y="519"/>
              <a:ext cx="43" cy="43"/>
            </a:xfrm>
            <a:prstGeom prst="ellipse">
              <a:avLst/>
            </a:prstGeom>
            <a:solidFill>
              <a:schemeClr val="accent4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id="{4CDC5110-1458-873F-0C22-F4823B722B2B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>
              <a:off x="703" y="396"/>
              <a:ext cx="44" cy="43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F4767353-6365-BEC6-E8E8-925D06DFF88D}"/>
                </a:ext>
              </a:extLst>
            </p:cNvPr>
            <p:cNvSpPr txBox="1"/>
            <p:nvPr>
              <p:custDataLst>
                <p:tags r:id="rId21"/>
              </p:custDataLst>
            </p:nvPr>
          </p:nvSpPr>
          <p:spPr>
            <a:xfrm>
              <a:off x="864" y="0"/>
              <a:ext cx="288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y</a:t>
              </a:r>
            </a:p>
          </p:txBody>
        </p:sp>
      </p:grpSp>
      <p:sp>
        <p:nvSpPr>
          <p:cNvPr id="29" name="文本框 28">
            <a:extLst>
              <a:ext uri="{FF2B5EF4-FFF2-40B4-BE49-F238E27FC236}">
                <a16:creationId xmlns:a16="http://schemas.microsoft.com/office/drawing/2014/main" id="{5E419BB2-9929-28D9-241B-5243DA80E245}"/>
              </a:ext>
            </a:extLst>
          </p:cNvPr>
          <p:cNvSpPr txBox="1"/>
          <p:nvPr/>
        </p:nvSpPr>
        <p:spPr>
          <a:xfrm>
            <a:off x="388520" y="0"/>
            <a:ext cx="2847975" cy="922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问题探究</a:t>
            </a:r>
            <a:endParaRPr lang="en-US" altLang="zh-CN" sz="32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  <p:sp>
        <p:nvSpPr>
          <p:cNvPr id="2" name="Text Box 7">
            <a:extLst>
              <a:ext uri="{FF2B5EF4-FFF2-40B4-BE49-F238E27FC236}">
                <a16:creationId xmlns:a16="http://schemas.microsoft.com/office/drawing/2014/main" id="{88E5AF2E-7C94-625E-786B-435FC32FBE5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111250" y="3147695"/>
            <a:ext cx="6234430" cy="1568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anose="020B0604020202020204"/>
                <a:ea typeface="宋体" panose="02010600030101010101" pitchFamily="2" charset="-122"/>
              </a:defRPr>
            </a:lvl5pPr>
          </a:lstStyle>
          <a:p>
            <a:pPr>
              <a:lnSpc>
                <a:spcPct val="200000"/>
              </a:lnSpc>
              <a:spcBef>
                <a:spcPct val="0"/>
              </a:spcBef>
            </a:pPr>
            <a:r>
              <a:rPr lang="en-US" altLang="zh-CN" sz="2400" b="1" dirty="0">
                <a:solidFill>
                  <a:srgbClr val="001CFD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sz="2400" b="1" dirty="0">
                <a:solidFill>
                  <a:srgbClr val="001CFD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：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P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(cos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α</a:t>
            </a:r>
            <a:r>
              <a:rPr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sin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α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Q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(cos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β</a:t>
            </a:r>
            <a:r>
              <a:rPr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sin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β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</a:p>
          <a:p>
            <a:pPr>
              <a:lnSpc>
                <a:spcPct val="200000"/>
              </a:lnSpc>
              <a:spcBef>
                <a:spcPct val="0"/>
              </a:spcBef>
            </a:pPr>
            <a:r>
              <a:rPr lang="en-US" altLang="zh-CN" sz="2400" b="1" dirty="0">
                <a:solidFill>
                  <a:srgbClr val="001CFD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sz="2400" b="1" dirty="0">
                <a:solidFill>
                  <a:srgbClr val="001CFD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：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α - β = </a:t>
            </a:r>
            <a:r>
              <a:rPr lang="en-US" altLang="zh-CN" sz="2400" i="1" dirty="0" err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θ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+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kπ </a:t>
            </a:r>
            <a:r>
              <a:rPr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或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α - β = - </a:t>
            </a:r>
            <a:r>
              <a:rPr lang="en-US" altLang="zh-CN" sz="2400" i="1" dirty="0" err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θ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+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kπ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(</a:t>
            </a:r>
            <a:r>
              <a:rPr lang="en-US" altLang="zh-CN" sz="2400" i="1" dirty="0" err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k</a:t>
            </a:r>
            <a:r>
              <a:rPr lang="en-US" altLang="zh-CN" sz="2400" dirty="0" err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∈Z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3925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5CE630-5C04-514C-E64E-E0616BFB6B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504EE6C0-05A4-6F1D-30DB-E7E36B58E3C5}"/>
              </a:ext>
            </a:extLst>
          </p:cNvPr>
          <p:cNvGrpSpPr/>
          <p:nvPr/>
        </p:nvGrpSpPr>
        <p:grpSpPr>
          <a:xfrm>
            <a:off x="911860" y="1094740"/>
            <a:ext cx="8477250" cy="490220"/>
            <a:chOff x="1663" y="1837"/>
            <a:chExt cx="13350" cy="772"/>
          </a:xfrm>
        </p:grpSpPr>
        <p:sp>
          <p:nvSpPr>
            <p:cNvPr id="3" name="Text Box 5">
              <a:extLst>
                <a:ext uri="{FF2B5EF4-FFF2-40B4-BE49-F238E27FC236}">
                  <a16:creationId xmlns:a16="http://schemas.microsoft.com/office/drawing/2014/main" id="{9E3410AF-5CD3-1AD1-999C-E08572E88F8C}"/>
                </a:ext>
              </a:extLst>
            </p:cNvPr>
            <p:cNvSpPr txBox="1"/>
            <p:nvPr>
              <p:custDataLst>
                <p:tags r:id="rId2"/>
              </p:custDataLst>
            </p:nvPr>
          </p:nvSpPr>
          <p:spPr>
            <a:xfrm>
              <a:off x="1663" y="1868"/>
              <a:ext cx="13350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00000"/>
                </a:lnSpc>
                <a:spcBef>
                  <a:spcPct val="0"/>
                </a:spcBef>
              </a:pPr>
              <a:r>
                <a:rPr lang="zh-CN" altLang="en-US" sz="2400" b="1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追问：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试用数量积的基底法和坐标法两种形式表示</a:t>
              </a:r>
              <a:r>
                <a: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          .</a:t>
              </a:r>
              <a:r>
                <a: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        </a:t>
              </a:r>
              <a:endParaRPr lang="zh-CN" altLang="en-US" sz="2400" b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</a:endParaRPr>
            </a:p>
          </p:txBody>
        </p:sp>
        <p:graphicFrame>
          <p:nvGraphicFramePr>
            <p:cNvPr id="4" name="对象 3">
              <a:extLst>
                <a:ext uri="{FF2B5EF4-FFF2-40B4-BE49-F238E27FC236}">
                  <a16:creationId xmlns:a16="http://schemas.microsoft.com/office/drawing/2014/main" id="{17ECDC0D-55A6-CA85-5E90-EF0BB04C0F80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3"/>
              </p:custDataLst>
            </p:nvPr>
          </p:nvGraphicFramePr>
          <p:xfrm>
            <a:off x="12483" y="1837"/>
            <a:ext cx="1582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5" imgW="495300" imgH="241300" progId="Equation.3">
                    <p:embed/>
                  </p:oleObj>
                </mc:Choice>
                <mc:Fallback>
                  <p:oleObj r:id="rId5" imgW="495300" imgH="241300" progId="Equation.3">
                    <p:embed/>
                    <p:pic>
                      <p:nvPicPr>
                        <p:cNvPr id="38" name="对象 37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2483" y="1837"/>
                          <a:ext cx="1582" cy="7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6" name="图片 5">
            <a:extLst>
              <a:ext uri="{FF2B5EF4-FFF2-40B4-BE49-F238E27FC236}">
                <a16:creationId xmlns:a16="http://schemas.microsoft.com/office/drawing/2014/main" id="{8472C4A3-9443-C48B-C86A-ED92DDA66E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4075" y="1267460"/>
            <a:ext cx="3053715" cy="2717800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240002A3-0DAC-31F8-7F11-C6432B1D8B04}"/>
              </a:ext>
            </a:extLst>
          </p:cNvPr>
          <p:cNvSpPr txBox="1"/>
          <p:nvPr/>
        </p:nvSpPr>
        <p:spPr>
          <a:xfrm>
            <a:off x="388520" y="0"/>
            <a:ext cx="2847975" cy="922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问题探究</a:t>
            </a:r>
            <a:endParaRPr lang="en-US" altLang="zh-CN" sz="32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09339E96-77B9-873A-1136-ACFCBD2B9760}"/>
                  </a:ext>
                </a:extLst>
              </p:cNvPr>
              <p:cNvSpPr txBox="1"/>
              <p:nvPr>
                <p:custDataLst>
                  <p:tags r:id="rId1"/>
                </p:custDataLst>
              </p:nvPr>
            </p:nvSpPr>
            <p:spPr>
              <a:xfrm>
                <a:off x="911860" y="1701800"/>
                <a:ext cx="9489440" cy="42360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indent="0" fontAlgn="auto">
                  <a:lnSpc>
                    <a:spcPct val="170000"/>
                  </a:lnSpc>
                </a:pP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∵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= (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cos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:r>
                  <a:rPr lang="zh-CN" altLang="en-US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α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，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sin </a:t>
                </a:r>
                <a:r>
                  <a:rPr lang="zh-CN" altLang="en-US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α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)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𝑄</m:t>
                        </m:r>
                      </m:e>
                    </m:acc>
                  </m:oMath>
                </a14:m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= (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cos </a:t>
                </a:r>
                <a:r>
                  <a:rPr lang="zh-CN" altLang="en-US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β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，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sin </a:t>
                </a:r>
                <a:r>
                  <a:rPr lang="zh-CN" altLang="en-US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β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)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；</a:t>
                </a:r>
                <a:endParaRPr lang="en-US" altLang="zh-CN" sz="2400" dirty="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  <a:p>
                <a:pPr indent="0" fontAlgn="auto">
                  <a:lnSpc>
                    <a:spcPct val="170000"/>
                  </a:lnSpc>
                </a:pP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∴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𝑂𝑃</m:t>
                        </m:r>
                      </m:e>
                    </m:acc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·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𝑂𝑄</m:t>
                        </m:r>
                      </m:e>
                    </m:acc>
                  </m:oMath>
                </a14:m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=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cos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:r>
                  <a:rPr lang="zh-CN" altLang="en-US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α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·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cos </a:t>
                </a:r>
                <a:r>
                  <a:rPr lang="zh-CN" altLang="en-US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β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+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sin </a:t>
                </a:r>
                <a:r>
                  <a:rPr lang="zh-CN" altLang="en-US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α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·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sin </a:t>
                </a:r>
                <a:r>
                  <a:rPr lang="zh-CN" altLang="en-US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β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；</a:t>
                </a:r>
                <a:endParaRPr lang="en-US" altLang="zh-CN" sz="2400" dirty="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  <a:p>
                <a:pPr indent="0" fontAlgn="auto">
                  <a:lnSpc>
                    <a:spcPct val="170000"/>
                  </a:lnSpc>
                </a:pPr>
                <a:r>
                  <a:rPr 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∵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&lt;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𝑂𝑃</m:t>
                        </m:r>
                      </m:e>
                    </m:acc>
                  </m:oMath>
                </a14:m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𝑂𝑄</m:t>
                        </m:r>
                      </m:e>
                    </m:acc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&gt; = </a:t>
                </a:r>
                <a:r>
                  <a:rPr lang="zh-CN" altLang="en-US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α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– </a:t>
                </a:r>
                <a:r>
                  <a:rPr lang="zh-CN" altLang="en-US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β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+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2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k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π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或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&lt;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𝑂𝑃</m:t>
                        </m:r>
                      </m:e>
                    </m:acc>
                  </m:oMath>
                </a14:m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𝑂𝑄</m:t>
                        </m:r>
                      </m:e>
                    </m:acc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&gt; = </a:t>
                </a:r>
                <a:r>
                  <a:rPr lang="zh-CN" altLang="en-US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β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– </a:t>
                </a:r>
                <a:r>
                  <a:rPr lang="zh-CN" altLang="en-US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α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+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2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k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π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(</a:t>
                </a:r>
                <a:r>
                  <a:rPr lang="en-US" altLang="zh-CN" sz="2400" i="1" dirty="0" err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k</a:t>
                </a:r>
                <a:r>
                  <a:rPr lang="en-US" altLang="zh-CN" sz="2400" dirty="0" err="1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∈Z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)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，</a:t>
                </a:r>
              </a:p>
              <a:p>
                <a:pPr indent="0" fontAlgn="auto">
                  <a:lnSpc>
                    <a:spcPct val="170000"/>
                  </a:lnSpc>
                </a:pP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∴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cos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&lt;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𝑂𝑃</m:t>
                        </m:r>
                      </m:e>
                    </m:acc>
                  </m:oMath>
                </a14:m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𝑂𝑄</m:t>
                        </m:r>
                      </m:e>
                    </m:acc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&gt; = cos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(</a:t>
                </a:r>
                <a:r>
                  <a:rPr lang="el-GR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α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− </a:t>
                </a:r>
                <a:r>
                  <a:rPr lang="el-GR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β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)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，</a:t>
                </a:r>
                <a:endParaRPr lang="en-US" altLang="zh-CN" sz="2400" dirty="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</a:endParaRPr>
              </a:p>
              <a:p>
                <a:pPr indent="0" fontAlgn="auto">
                  <a:lnSpc>
                    <a:spcPct val="170000"/>
                  </a:lnSpc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又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∵|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𝑂𝑃</m:t>
                        </m:r>
                      </m:e>
                    </m:acc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| = |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𝑂𝑄</m:t>
                        </m:r>
                      </m:e>
                    </m:acc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| = 1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，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∴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𝑂𝑃</m:t>
                        </m:r>
                      </m:e>
                    </m:acc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·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𝑂𝑄</m:t>
                        </m:r>
                      </m:e>
                    </m:acc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=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|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𝑂𝑃</m:t>
                        </m:r>
                      </m:e>
                    </m:acc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| |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𝑂𝑄</m:t>
                        </m:r>
                      </m:e>
                    </m:acc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| cos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&lt;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𝑂𝑃</m:t>
                        </m:r>
                      </m:e>
                    </m:acc>
                  </m:oMath>
                </a14:m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  <m:t>𝑂𝑄</m:t>
                        </m:r>
                      </m:e>
                    </m:acc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&gt; = cos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(</a:t>
                </a:r>
                <a:r>
                  <a:rPr lang="el-GR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α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− </a:t>
                </a:r>
                <a:r>
                  <a:rPr lang="el-GR" altLang="zh-CN" sz="2400" i="1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β</a:t>
                </a:r>
                <a:r>
                  <a:rPr lang="en-US" altLang="zh-CN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)</a:t>
                </a: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，</a:t>
                </a:r>
                <a:endParaRPr lang="en-US" altLang="zh-CN" sz="2400" dirty="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</a:endParaRPr>
              </a:p>
              <a:p>
                <a:pPr indent="0" fontAlgn="auto">
                  <a:lnSpc>
                    <a:spcPct val="170000"/>
                  </a:lnSpc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故</a:t>
                </a:r>
                <a:r>
                  <a:rPr lang="zh-CN" altLang="en-US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(</a:t>
                </a:r>
                <a:r>
                  <a:rPr lang="el-GR" altLang="zh-CN" sz="2400" i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α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:r>
                  <a:rPr lang="zh-CN" altLang="en-US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− </a:t>
                </a:r>
                <a:r>
                  <a:rPr lang="el-GR" altLang="zh-CN" sz="2400" i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) = cos</a:t>
                </a:r>
                <a:r>
                  <a:rPr lang="en-US" altLang="zh-CN" sz="2400" i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:r>
                  <a:rPr lang="zh-CN" altLang="en-US" sz="2400" i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α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·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cos </a:t>
                </a:r>
                <a:r>
                  <a:rPr lang="zh-CN" altLang="en-US" sz="2400" i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β</a:t>
                </a:r>
                <a:r>
                  <a:rPr lang="zh-CN" altLang="en-US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+ 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sin </a:t>
                </a:r>
                <a:r>
                  <a:rPr lang="zh-CN" altLang="en-US" sz="2400" i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α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·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sin </a:t>
                </a:r>
                <a:r>
                  <a:rPr lang="zh-CN" altLang="en-US" sz="2400" i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β </a:t>
                </a:r>
                <a:r>
                  <a:rPr lang="en-US" altLang="zh-CN" sz="2400" i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.</a:t>
                </a:r>
                <a:r>
                  <a:rPr lang="zh-CN" altLang="en-US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（</a:t>
                </a:r>
                <a:r>
                  <a:rPr lang="en-US" altLang="zh-CN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C</a:t>
                </a:r>
                <a:r>
                  <a:rPr lang="el-GR" altLang="zh-CN" sz="2400" baseline="-250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en-US" altLang="zh-CN" sz="2400" baseline="-250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 – </a:t>
                </a:r>
                <a:r>
                  <a:rPr lang="el-GR" altLang="zh-CN" sz="2400" baseline="-250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β</a:t>
                </a:r>
                <a:r>
                  <a:rPr lang="zh-CN" altLang="en-US" sz="2400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）</a:t>
                </a:r>
                <a:endParaRPr lang="en-US" altLang="zh-CN" sz="2400" dirty="0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</a:endParaRPr>
              </a:p>
            </p:txBody>
          </p:sp>
        </mc:Choice>
        <mc:Fallback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09339E96-77B9-873A-1136-ACFCBD2B97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1"/>
                </p:custDataLst>
              </p:nvPr>
            </p:nvSpPr>
            <p:spPr>
              <a:xfrm>
                <a:off x="911860" y="1701800"/>
                <a:ext cx="9489440" cy="4236085"/>
              </a:xfrm>
              <a:prstGeom prst="rect">
                <a:avLst/>
              </a:prstGeom>
              <a:blipFill>
                <a:blip r:embed="rId8"/>
                <a:stretch>
                  <a:fillRect l="-1071" b="-119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4168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9176E2-E2F3-7DCA-B73D-62DE6981D2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9165A88-B1E1-960F-B9EC-E0BA6D8A7D62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031240" y="1132840"/>
            <a:ext cx="7235190" cy="48958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t">
            <a:spAutoFit/>
          </a:bodyPr>
          <a:lstStyle>
            <a:defPPr>
              <a:defRPr lang="zh-CN"/>
            </a:defPPr>
            <a:lvl1pPr defTabSz="1219200" latinLnBrk="1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b="1">
                <a:solidFill>
                  <a:srgbClr val="0000FF"/>
                </a:solidFill>
              </a:rPr>
              <a:t>问题</a:t>
            </a:r>
            <a:r>
              <a:rPr lang="en-US" altLang="zh-CN" b="1">
                <a:solidFill>
                  <a:srgbClr val="0000FF"/>
                </a:solidFill>
              </a:rPr>
              <a:t>3</a:t>
            </a:r>
            <a:r>
              <a:rPr lang="zh-CN" altLang="en-US" b="1">
                <a:solidFill>
                  <a:srgbClr val="0000FF"/>
                </a:solidFill>
              </a:rPr>
              <a:t>：</a:t>
            </a:r>
            <a:r>
              <a:rPr lang="zh-CN" altLang="en-US"/>
              <a:t>借助 </a:t>
            </a:r>
            <a:r>
              <a:rPr lang="en-US" altLang="zh-CN">
                <a:solidFill>
                  <a:srgbClr val="0000FF"/>
                </a:solidFill>
              </a:rPr>
              <a:t>C</a:t>
            </a:r>
            <a:r>
              <a:rPr lang="el-GR" altLang="zh-CN" baseline="-25000">
                <a:solidFill>
                  <a:srgbClr val="0000FF"/>
                </a:solidFill>
              </a:rPr>
              <a:t>α</a:t>
            </a:r>
            <a:r>
              <a:rPr lang="en-US" altLang="zh-CN" baseline="-25000">
                <a:solidFill>
                  <a:srgbClr val="0000FF"/>
                </a:solidFill>
              </a:rPr>
              <a:t> </a:t>
            </a:r>
            <a:r>
              <a:rPr lang="zh-CN" altLang="en-US" baseline="-25000">
                <a:solidFill>
                  <a:srgbClr val="0000FF"/>
                </a:solidFill>
              </a:rPr>
              <a:t>− </a:t>
            </a:r>
            <a:r>
              <a:rPr lang="el-GR" altLang="zh-CN" baseline="-25000">
                <a:solidFill>
                  <a:srgbClr val="0000FF"/>
                </a:solidFill>
              </a:rPr>
              <a:t>β</a:t>
            </a:r>
            <a:r>
              <a:rPr lang="en-US" altLang="zh-CN" baseline="-25000"/>
              <a:t> </a:t>
            </a:r>
            <a:r>
              <a:rPr lang="zh-CN" altLang="en-US"/>
              <a:t>及诱导公式，试着推导出 </a:t>
            </a:r>
            <a:r>
              <a:rPr lang="en-US" altLang="zh-CN">
                <a:solidFill>
                  <a:srgbClr val="0000FF"/>
                </a:solidFill>
              </a:rPr>
              <a:t>C</a:t>
            </a:r>
            <a:r>
              <a:rPr lang="el-GR" altLang="zh-CN" baseline="-25000">
                <a:solidFill>
                  <a:srgbClr val="0000FF"/>
                </a:solidFill>
              </a:rPr>
              <a:t>α</a:t>
            </a:r>
            <a:r>
              <a:rPr lang="en-US" altLang="zh-CN" baseline="-25000">
                <a:solidFill>
                  <a:srgbClr val="0000FF"/>
                </a:solidFill>
              </a:rPr>
              <a:t> + </a:t>
            </a:r>
            <a:r>
              <a:rPr lang="el-GR" altLang="zh-CN" baseline="-25000">
                <a:solidFill>
                  <a:srgbClr val="0000FF"/>
                </a:solidFill>
              </a:rPr>
              <a:t>β</a:t>
            </a:r>
            <a:r>
              <a:rPr lang="en-US" altLang="zh-CN" baseline="-25000">
                <a:solidFill>
                  <a:srgbClr val="0000FF"/>
                </a:solidFill>
              </a:rPr>
              <a:t> </a:t>
            </a:r>
            <a:r>
              <a:rPr lang="en-US" altLang="zh-CN">
                <a:solidFill>
                  <a:srgbClr val="0000FF"/>
                </a:solidFill>
              </a:rPr>
              <a:t>.</a:t>
            </a:r>
            <a:endParaRPr lang="zh-CN" altLang="en-US" i="1">
              <a:solidFill>
                <a:srgbClr val="0000FF"/>
              </a:solidFill>
              <a:sym typeface="Arial" panose="020B0604020202020204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7D77FE1-9325-2DCC-4DAE-B92DCD226399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076926" y="1683785"/>
            <a:ext cx="10031227" cy="2195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fontAlgn="auto">
              <a:lnSpc>
                <a:spcPct val="190000"/>
              </a:lnSpc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① 公式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C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(</a:t>
            </a:r>
            <a:r>
              <a:rPr lang="el-GR" altLang="zh-CN" sz="2400" baseline="-250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α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zh-CN" altLang="en-US" sz="2400" baseline="-250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− </a:t>
            </a:r>
            <a:r>
              <a:rPr lang="el-GR" altLang="zh-CN" sz="2400" baseline="-250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β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)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对于任意 </a:t>
            </a:r>
            <a:r>
              <a:rPr lang="el-GR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α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，</a:t>
            </a:r>
            <a:r>
              <a:rPr lang="el-GR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β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都成立，那么当角 </a:t>
            </a:r>
            <a:r>
              <a:rPr lang="el-GR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β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换成 − </a:t>
            </a:r>
            <a:r>
              <a:rPr lang="el-GR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β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后也一定成立；</a:t>
            </a:r>
            <a:endParaRPr lang="en-US" altLang="zh-CN" sz="2400">
              <a:solidFill>
                <a:srgbClr val="FF0000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  <a:p>
            <a:pPr indent="0" fontAlgn="auto">
              <a:lnSpc>
                <a:spcPct val="190000"/>
              </a:lnSpc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② 将 − </a:t>
            </a:r>
            <a:r>
              <a:rPr lang="el-GR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β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带入公式得：</a:t>
            </a:r>
            <a:r>
              <a:rPr lang="en-US" altLang="zh-CN" sz="2400" err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cos [</a:t>
            </a:r>
            <a:r>
              <a:rPr lang="el-GR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α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− 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(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− </a:t>
            </a:r>
            <a:r>
              <a:rPr lang="el-GR" altLang="zh-CN" sz="240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β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)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] = cos</a:t>
            </a:r>
            <a:r>
              <a:rPr lang="el-GR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α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·cos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(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− </a:t>
            </a:r>
            <a:r>
              <a:rPr lang="el-GR" altLang="zh-CN" sz="240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β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)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+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sin</a:t>
            </a:r>
            <a:r>
              <a:rPr lang="el-GR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α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·sin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(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− </a:t>
            </a:r>
            <a:r>
              <a:rPr lang="el-GR" altLang="zh-CN" sz="240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β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)</a:t>
            </a:r>
          </a:p>
          <a:p>
            <a:pPr indent="0" fontAlgn="auto">
              <a:lnSpc>
                <a:spcPct val="190000"/>
              </a:lnSpc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                                       </a:t>
            </a:r>
            <a:r>
              <a:rPr lang="en-US" altLang="zh-CN" sz="2400" err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cos (</a:t>
            </a:r>
            <a:r>
              <a:rPr lang="el-GR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α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+ </a:t>
            </a:r>
            <a:r>
              <a:rPr lang="el-GR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β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) = </a:t>
            </a:r>
            <a:r>
              <a:rPr lang="en-US" altLang="zh-CN" sz="2400" err="1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cos</a:t>
            </a:r>
            <a:r>
              <a:rPr lang="el-GR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α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·cos</a:t>
            </a:r>
            <a:r>
              <a:rPr lang="el-GR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β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−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sin</a:t>
            </a:r>
            <a:r>
              <a:rPr lang="el-GR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α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·sin</a:t>
            </a:r>
            <a:r>
              <a:rPr lang="el-GR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β</a:t>
            </a:r>
            <a:endParaRPr lang="en-US" altLang="zh-CN" sz="2400">
              <a:solidFill>
                <a:srgbClr val="FF0000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3FA3C7B4-7B7F-82A5-42C0-B35B022F473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76926" y="4176924"/>
            <a:ext cx="8891807" cy="1424132"/>
            <a:chOff x="1116387" y="4184634"/>
            <a:chExt cx="8891807" cy="1424132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41D7E188-530D-D04A-F364-75B83611A8BD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1116387" y="4184634"/>
              <a:ext cx="5338201" cy="4603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③ 两角和的余弦公式，简记作 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C</a:t>
              </a:r>
              <a:r>
                <a:rPr lang="el-GR" altLang="zh-CN" sz="2400" baseline="-250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α</a:t>
              </a:r>
              <a:r>
                <a:rPr lang="en-US" altLang="zh-CN" sz="2400" baseline="-250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 + </a:t>
              </a:r>
              <a:r>
                <a:rPr lang="el-GR" altLang="zh-CN" sz="2400" baseline="-250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β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rPr>
                <a:t>：</a:t>
              </a:r>
              <a:endParaRPr lang="en-US" altLang="zh-CN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endParaRPr>
            </a:p>
          </p:txBody>
        </p: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9A19CC18-17F1-97AE-E915-390F4F835AB5}"/>
                </a:ext>
              </a:extLst>
            </p:cNvPr>
            <p:cNvGrpSpPr/>
            <p:nvPr>
              <p:custDataLst>
                <p:tags r:id="rId5"/>
              </p:custDataLst>
            </p:nvPr>
          </p:nvGrpSpPr>
          <p:grpSpPr>
            <a:xfrm>
              <a:off x="3743463" y="4973766"/>
              <a:ext cx="6264731" cy="635000"/>
              <a:chOff x="3743463" y="4948366"/>
              <a:chExt cx="6264731" cy="635000"/>
            </a:xfrm>
          </p:grpSpPr>
          <p:grpSp>
            <p:nvGrpSpPr>
              <p:cNvPr id="7" name="组合 6">
                <a:extLst>
                  <a:ext uri="{FF2B5EF4-FFF2-40B4-BE49-F238E27FC236}">
                    <a16:creationId xmlns:a16="http://schemas.microsoft.com/office/drawing/2014/main" id="{7BA4A9AA-5235-5193-98F0-B67A17F880E7}"/>
                  </a:ext>
                </a:extLst>
              </p:cNvPr>
              <p:cNvGrpSpPr/>
              <p:nvPr>
                <p:custDataLst>
                  <p:tags r:id="rId6"/>
                </p:custDataLst>
              </p:nvPr>
            </p:nvGrpSpPr>
            <p:grpSpPr>
              <a:xfrm>
                <a:off x="3743463" y="4948366"/>
                <a:ext cx="4882873" cy="635000"/>
                <a:chOff x="4565928" y="5684966"/>
                <a:chExt cx="4882873" cy="635000"/>
              </a:xfrm>
            </p:grpSpPr>
            <p:sp>
              <p:nvSpPr>
                <p:cNvPr id="9" name="矩形 8">
                  <a:extLst>
                    <a:ext uri="{FF2B5EF4-FFF2-40B4-BE49-F238E27FC236}">
                      <a16:creationId xmlns:a16="http://schemas.microsoft.com/office/drawing/2014/main" id="{D25256E5-DD24-9204-AFD3-81E177B3D597}"/>
                    </a:ext>
                  </a:extLst>
                </p:cNvPr>
                <p:cNvSpPr/>
                <p:nvPr>
                  <p:custDataLst>
                    <p:tags r:id="rId8"/>
                  </p:custDataLst>
                </p:nvPr>
              </p:nvSpPr>
              <p:spPr>
                <a:xfrm>
                  <a:off x="4565928" y="5684966"/>
                  <a:ext cx="4882873" cy="635000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rgbClr val="88C2D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endParaRPr>
                </a:p>
              </p:txBody>
            </p:sp>
            <p:sp>
              <p:nvSpPr>
                <p:cNvPr id="10" name="矩形 9">
                  <a:extLst>
                    <a:ext uri="{FF2B5EF4-FFF2-40B4-BE49-F238E27FC236}">
                      <a16:creationId xmlns:a16="http://schemas.microsoft.com/office/drawing/2014/main" id="{5B2BA95A-1E54-55FC-9495-89CAAC7A737E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4575592" y="5758934"/>
                  <a:ext cx="4863544" cy="460375"/>
                </a:xfrm>
                <a:prstGeom prst="rect">
                  <a:avLst/>
                </a:prstGeom>
                <a:noFill/>
                <a:ln w="28575">
                  <a:noFill/>
                </a:ln>
              </p:spPr>
              <p:txBody>
                <a:bodyPr wrap="square">
                  <a:spAutoFit/>
                </a:bodyPr>
                <a:lstStyle/>
                <a:p>
                  <a:pPr algn="ctr">
                    <a:spcAft>
                      <a:spcPts val="2400"/>
                    </a:spcAft>
                  </a:pPr>
                  <a:r>
                    <a:rPr lang="en-US" altLang="zh-CN" sz="2400" err="1">
                      <a:solidFill>
                        <a:srgbClr val="0000FF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cos  (</a:t>
                  </a:r>
                  <a:r>
                    <a:rPr lang="el-GR" altLang="zh-CN" sz="2400">
                      <a:solidFill>
                        <a:srgbClr val="0000FF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α</a:t>
                  </a:r>
                  <a:r>
                    <a:rPr lang="en-US" altLang="zh-CN" sz="2400">
                      <a:solidFill>
                        <a:srgbClr val="0000FF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 + </a:t>
                  </a:r>
                  <a:r>
                    <a:rPr lang="el-GR" altLang="zh-CN" sz="2400">
                      <a:solidFill>
                        <a:srgbClr val="0000FF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β</a:t>
                  </a:r>
                  <a:r>
                    <a:rPr lang="en-US" altLang="zh-CN" sz="2400">
                      <a:solidFill>
                        <a:srgbClr val="0000FF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) = cos</a:t>
                  </a:r>
                  <a:r>
                    <a:rPr lang="el-GR" altLang="zh-CN" sz="2400">
                      <a:solidFill>
                        <a:srgbClr val="0000FF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α</a:t>
                  </a:r>
                  <a:r>
                    <a:rPr lang="en-US" altLang="zh-CN" sz="2400">
                      <a:solidFill>
                        <a:srgbClr val="0000FF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·cos</a:t>
                  </a:r>
                  <a:r>
                    <a:rPr lang="el-GR" altLang="zh-CN" sz="2400">
                      <a:solidFill>
                        <a:srgbClr val="0000FF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β</a:t>
                  </a:r>
                  <a:r>
                    <a:rPr lang="zh-CN" altLang="en-US" sz="2400">
                      <a:solidFill>
                        <a:srgbClr val="0000FF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 −</a:t>
                  </a:r>
                  <a:r>
                    <a:rPr lang="en-US" altLang="zh-CN" sz="2400">
                      <a:solidFill>
                        <a:srgbClr val="0000FF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 sin</a:t>
                  </a:r>
                  <a:r>
                    <a:rPr lang="el-GR" altLang="zh-CN" sz="2400">
                      <a:solidFill>
                        <a:srgbClr val="0000FF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α</a:t>
                  </a:r>
                  <a:r>
                    <a:rPr lang="en-US" altLang="zh-CN" sz="2400">
                      <a:solidFill>
                        <a:srgbClr val="0000FF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·sin</a:t>
                  </a:r>
                  <a:r>
                    <a:rPr lang="el-GR" altLang="zh-CN" sz="2400">
                      <a:solidFill>
                        <a:srgbClr val="0000FF"/>
                      </a:solidFill>
                      <a:latin typeface="Times New Roman" panose="02020603050405020304" charset="0"/>
                      <a:ea typeface="楷体" panose="02010609060101010101" charset="-122"/>
                      <a:cs typeface="Times New Roman" panose="02020603050405020304" charset="0"/>
                    </a:rPr>
                    <a:t>β</a:t>
                  </a:r>
                  <a:endParaRPr lang="en-US" altLang="zh-CN" sz="24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endParaRPr>
                </a:p>
              </p:txBody>
            </p:sp>
          </p:grp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id="{84931118-125B-62E3-3714-B1FDDA250924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>
                <a:off x="8597224" y="5022333"/>
                <a:ext cx="1410970" cy="4603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4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（</a:t>
                </a:r>
                <a:r>
                  <a:rPr lang="en-US" altLang="zh-CN" sz="24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</a:t>
                </a:r>
                <a:r>
                  <a:rPr lang="el-GR" altLang="zh-CN" sz="2400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+ </a:t>
                </a:r>
                <a:r>
                  <a:rPr lang="el-GR" altLang="zh-CN" sz="2400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r>
                  <a:rPr lang="zh-CN" altLang="en-US" sz="24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）</a:t>
                </a:r>
                <a:endParaRPr lang="zh-CN" altLang="en-US" sz="2400">
                  <a:solidFill>
                    <a:srgbClr val="0000FF"/>
                  </a:solidFill>
                  <a:ea typeface="楷体" panose="02010609060101010101" charset="-122"/>
                </a:endParaRPr>
              </a:p>
            </p:txBody>
          </p:sp>
        </p:grpSp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id="{F3EFB650-0CF6-72AD-6830-C893AAD51782}"/>
              </a:ext>
            </a:extLst>
          </p:cNvPr>
          <p:cNvSpPr txBox="1"/>
          <p:nvPr/>
        </p:nvSpPr>
        <p:spPr>
          <a:xfrm>
            <a:off x="388520" y="0"/>
            <a:ext cx="2847975" cy="922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问题探究</a:t>
            </a:r>
            <a:endParaRPr lang="en-US" altLang="zh-CN" sz="32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63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16DD3C-E802-E7D1-D7A5-25C826888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BECA710-C9E7-7297-0B12-A4588E9D9B1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787140" y="1326515"/>
            <a:ext cx="4221480" cy="55118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t">
            <a:spAutoFit/>
          </a:bodyPr>
          <a:lstStyle>
            <a:defPPr>
              <a:defRPr lang="zh-CN"/>
            </a:defPPr>
            <a:lvl1pPr defTabSz="1219200" latinLnBrk="1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b="1">
                <a:solidFill>
                  <a:srgbClr val="0000FF"/>
                </a:solidFill>
              </a:rPr>
              <a:t>两角和与差余弦公式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50C04DBF-CA68-D9B6-F58C-176723519D8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428869" y="2204085"/>
            <a:ext cx="7153275" cy="2188210"/>
            <a:chOff x="2626989" y="2877358"/>
            <a:chExt cx="7153275" cy="2188584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FFA3DD17-D12F-8285-4427-CB923C56A1EF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2626989" y="2877358"/>
              <a:ext cx="7153275" cy="218858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</a:endParaRPr>
            </a:p>
          </p:txBody>
        </p: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id="{EC2E02EB-02C0-01FB-9C0D-FF5891BDA0C1}"/>
                </a:ext>
              </a:extLst>
            </p:cNvPr>
            <p:cNvGrpSpPr/>
            <p:nvPr>
              <p:custDataLst>
                <p:tags r:id="rId5"/>
              </p:custDataLst>
            </p:nvPr>
          </p:nvGrpSpPr>
          <p:grpSpPr>
            <a:xfrm>
              <a:off x="3132328" y="3337451"/>
              <a:ext cx="6142596" cy="1268480"/>
              <a:chOff x="2590049" y="3900297"/>
              <a:chExt cx="6593840" cy="1268480"/>
            </a:xfrm>
          </p:grpSpPr>
          <p:sp>
            <p:nvSpPr>
              <p:cNvPr id="6" name="矩形 5">
                <a:extLst>
                  <a:ext uri="{FF2B5EF4-FFF2-40B4-BE49-F238E27FC236}">
                    <a16:creationId xmlns:a16="http://schemas.microsoft.com/office/drawing/2014/main" id="{D64048E5-F6A0-1ADC-7DAF-A124E4493214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>
                <a:off x="2709112" y="4708320"/>
                <a:ext cx="6355715" cy="46045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en-US" altLang="zh-CN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</a:t>
                </a:r>
                <a:r>
                  <a:rPr lang="el-GR" altLang="zh-CN" sz="2400" b="1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 b="1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+ </a:t>
                </a:r>
                <a:r>
                  <a:rPr lang="el-GR" altLang="zh-CN" sz="2400" b="1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r>
                  <a:rPr lang="zh-CN" altLang="en-US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：</a:t>
                </a:r>
                <a:r>
                  <a:rPr lang="en-US" altLang="zh-CN" sz="2400" err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 (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+ 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) = cos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·cos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−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sin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·sin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endPara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70D8D1A5-3FA3-A88A-10AD-58BAE4DE6F5A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>
                <a:off x="2590049" y="3900297"/>
                <a:ext cx="6593840" cy="4604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</a:t>
                </a:r>
                <a:r>
                  <a:rPr lang="el-GR" altLang="zh-CN" sz="2400" b="1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 b="1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– </a:t>
                </a:r>
                <a:r>
                  <a:rPr lang="el-GR" altLang="zh-CN" sz="2400" b="1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r>
                  <a:rPr lang="zh-CN" altLang="en-US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：</a:t>
                </a:r>
                <a:r>
                  <a:rPr lang="en-US" altLang="zh-CN" sz="2400" err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 (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− 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) = cos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·cos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+ 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sin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·sin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endPara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</p:txBody>
          </p:sp>
        </p:grp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80EACB3F-CA93-68A8-72F3-68232C44E027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3727450" y="4718685"/>
            <a:ext cx="4231640" cy="4603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>
                <a:solidFill>
                  <a:srgbClr val="0000FF"/>
                </a:solidFill>
                <a:effectLst/>
                <a:latin typeface="Times New Roman" panose="02020603050405020304" charset="0"/>
                <a:ea typeface="楷体" panose="02010609060101010101" charset="-122"/>
              </a:rPr>
              <a:t>记忆方法：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同名积，异号连</a:t>
            </a:r>
            <a:endParaRPr lang="zh-CN" altLang="en-US" sz="2400">
              <a:solidFill>
                <a:srgbClr val="FF0000"/>
              </a:solidFill>
              <a:effectLst/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2829F7A-2BD8-F420-38C3-22AE6D534120}"/>
              </a:ext>
            </a:extLst>
          </p:cNvPr>
          <p:cNvSpPr txBox="1"/>
          <p:nvPr/>
        </p:nvSpPr>
        <p:spPr>
          <a:xfrm>
            <a:off x="388520" y="0"/>
            <a:ext cx="2847975" cy="922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知识梳理</a:t>
            </a:r>
            <a:endParaRPr lang="en-US" altLang="zh-CN" sz="32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35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4CAC2-39B6-7BB5-1C29-57A460D541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1">
            <a:extLst>
              <a:ext uri="{FF2B5EF4-FFF2-40B4-BE49-F238E27FC236}">
                <a16:creationId xmlns:a16="http://schemas.microsoft.com/office/drawing/2014/main" id="{C21D6573-8627-916F-710B-E4A6ABE7EE9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558925" y="1273810"/>
            <a:ext cx="66052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zh-CN" sz="2400" b="1">
                <a:solidFill>
                  <a:srgbClr val="001CFD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宋体" panose="02010600030101010101" pitchFamily="2" charset="-122"/>
              </a:rPr>
              <a:t>例</a:t>
            </a:r>
            <a:r>
              <a:rPr lang="en-US" altLang="zh-CN" sz="2400" b="1">
                <a:solidFill>
                  <a:srgbClr val="001CFD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宋体" panose="02010600030101010101" pitchFamily="2" charset="-122"/>
              </a:rPr>
              <a:t>1</a:t>
            </a:r>
            <a:r>
              <a:rPr lang="zh-CN" altLang="en-US" sz="2400" b="1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宋体" panose="02010600030101010101" pitchFamily="2" charset="-122"/>
              </a:rPr>
              <a:t>：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不查表，求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cos 15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°及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cos 105</a:t>
            </a:r>
            <a:r>
              <a:rPr lang="zh-CN" altLang="en-US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°的值</a:t>
            </a:r>
            <a:r>
              <a:rPr lang="en-US" altLang="zh-CN"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  <a:endParaRPr lang="en-US" altLang="zh-CN" sz="2400" i="1">
              <a:solidFill>
                <a:schemeClr val="tx1"/>
              </a:solidFill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  <a:sym typeface="+mn-ea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FE244633-CD5F-90D8-B39A-BFE12E01A084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558925" y="1998345"/>
            <a:ext cx="9468485" cy="1764030"/>
            <a:chOff x="2127" y="3246"/>
            <a:chExt cx="14911" cy="2778"/>
          </a:xfrm>
        </p:grpSpPr>
        <p:sp>
          <p:nvSpPr>
            <p:cNvPr id="5" name="TextBox 51">
              <a:extLst>
                <a:ext uri="{FF2B5EF4-FFF2-40B4-BE49-F238E27FC236}">
                  <a16:creationId xmlns:a16="http://schemas.microsoft.com/office/drawing/2014/main" id="{566900AA-1410-7F9D-A7B9-692BD45A5CBE}"/>
                </a:ext>
              </a:extLst>
            </p:cNvPr>
            <p:cNvSpPr txBox="1"/>
            <p:nvPr>
              <p:custDataLst>
                <p:tags r:id="rId6"/>
              </p:custDataLst>
            </p:nvPr>
          </p:nvSpPr>
          <p:spPr>
            <a:xfrm>
              <a:off x="2127" y="3246"/>
              <a:ext cx="14911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0" fontAlgn="auto">
                <a:lnSpc>
                  <a:spcPct val="150000"/>
                </a:lnSpc>
              </a:pP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charset="0"/>
                  <a:ea typeface="楷体" panose="02010609060101010101" charset="-122"/>
                </a:rPr>
                <a:t>解：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cos 15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</a:rPr>
                <a:t>= 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cos(45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- 30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) = cos 45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cos 30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+ sin 45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sin 30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</a:p>
          </p:txBody>
        </p:sp>
        <p:graphicFrame>
          <p:nvGraphicFramePr>
            <p:cNvPr id="6" name="对象 5">
              <a:hlinkClick r:id="" action="ppaction://ole?verb=0"/>
              <a:extLst>
                <a:ext uri="{FF2B5EF4-FFF2-40B4-BE49-F238E27FC236}">
                  <a16:creationId xmlns:a16="http://schemas.microsoft.com/office/drawing/2014/main" id="{7FE60F55-3E67-7F27-B6F9-15F1EC644256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7"/>
              </p:custDataLst>
            </p:nvPr>
          </p:nvGraphicFramePr>
          <p:xfrm>
            <a:off x="4868" y="4720"/>
            <a:ext cx="6078" cy="13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9" imgW="2005965" imgH="431800" progId="Equation.DSMT4">
                    <p:embed/>
                  </p:oleObj>
                </mc:Choice>
                <mc:Fallback>
                  <p:oleObj r:id="rId9" imgW="2005965" imgH="431800" progId="Equation.DSMT4">
                    <p:embed/>
                    <p:pic>
                      <p:nvPicPr>
                        <p:cNvPr id="20" name="对象 19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4868" y="4720"/>
                          <a:ext cx="6078" cy="130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id="{0F61B9DD-8369-0BDC-6102-2BA14F550763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990725" y="4004945"/>
            <a:ext cx="9109710" cy="1684655"/>
            <a:chOff x="2807" y="5287"/>
            <a:chExt cx="14346" cy="2653"/>
          </a:xfrm>
        </p:grpSpPr>
        <p:graphicFrame>
          <p:nvGraphicFramePr>
            <p:cNvPr id="8" name="对象 7">
              <a:hlinkClick r:id="" action="ppaction://ole?verb=0"/>
              <a:extLst>
                <a:ext uri="{FF2B5EF4-FFF2-40B4-BE49-F238E27FC236}">
                  <a16:creationId xmlns:a16="http://schemas.microsoft.com/office/drawing/2014/main" id="{7E5E0EA6-9B24-EEE7-E663-E529CAE68845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4"/>
              </p:custDataLst>
            </p:nvPr>
          </p:nvGraphicFramePr>
          <p:xfrm>
            <a:off x="4848" y="6636"/>
            <a:ext cx="6078" cy="13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1" imgW="2005965" imgH="431800" progId="Equation.DSMT4">
                    <p:embed/>
                  </p:oleObj>
                </mc:Choice>
                <mc:Fallback>
                  <p:oleObj r:id="rId11" imgW="2005965" imgH="431800" progId="Equation.DSMT4">
                    <p:embed/>
                    <p:pic>
                      <p:nvPicPr>
                        <p:cNvPr id="4" name="对象 3">
                          <a:hlinkClick r:id="" action="ppaction://ole?verb=0"/>
                        </p:cNvPr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4848" y="6636"/>
                          <a:ext cx="6078" cy="130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" name="TextBox 51">
              <a:extLst>
                <a:ext uri="{FF2B5EF4-FFF2-40B4-BE49-F238E27FC236}">
                  <a16:creationId xmlns:a16="http://schemas.microsoft.com/office/drawing/2014/main" id="{F3620D04-2941-D26E-C3D2-EC1D39A466E6}"/>
                </a:ext>
              </a:extLst>
            </p:cNvPr>
            <p:cNvSpPr txBox="1"/>
            <p:nvPr>
              <p:custDataLst>
                <p:tags r:id="rId5"/>
              </p:custDataLst>
            </p:nvPr>
          </p:nvSpPr>
          <p:spPr>
            <a:xfrm>
              <a:off x="2807" y="5287"/>
              <a:ext cx="14346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cos 105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</a:rPr>
                <a:t>= 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cos(45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+ 60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) = cos 45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cos 60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- sin 45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sin 60</a:t>
              </a:r>
              <a:r>
                <a:rPr lang="zh-CN" altLang="en-US" sz="2400">
                  <a:solidFill>
                    <a:srgbClr val="FF0000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id="{0B9FC553-1A06-B252-2FAF-F6891C67F9C2}"/>
              </a:ext>
            </a:extLst>
          </p:cNvPr>
          <p:cNvSpPr txBox="1"/>
          <p:nvPr/>
        </p:nvSpPr>
        <p:spPr>
          <a:xfrm>
            <a:off x="388520" y="0"/>
            <a:ext cx="2847975" cy="922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典型例题</a:t>
            </a:r>
            <a:endParaRPr lang="en-US" altLang="zh-CN" sz="32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9512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555C4-C6BF-353F-11FC-4B3494230B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17754D5-8BCE-1A58-6A00-412CBE4F20ED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645160" y="876935"/>
            <a:ext cx="8492490" cy="20840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fontAlgn="auto">
              <a:lnSpc>
                <a:spcPct val="180000"/>
              </a:lnSpc>
              <a:tabLst>
                <a:tab pos="2400300" algn="l"/>
              </a:tabLst>
            </a:pPr>
            <a:r>
              <a:rPr lang="zh-CN" sz="2400" b="1">
                <a:solidFill>
                  <a:srgbClr val="001CFD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宋体" panose="02010600030101010101" pitchFamily="2" charset="-122"/>
              </a:rPr>
              <a:t>例</a:t>
            </a:r>
            <a:r>
              <a:rPr lang="en-US" altLang="zh-CN" sz="2400" b="1">
                <a:solidFill>
                  <a:srgbClr val="001CFD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宋体" panose="02010600030101010101" pitchFamily="2" charset="-122"/>
              </a:rPr>
              <a:t>2</a:t>
            </a:r>
            <a:r>
              <a:rPr lang="zh-CN" altLang="en-US" sz="2400" b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宋体" panose="02010600030101010101" pitchFamily="2" charset="-122"/>
              </a:rPr>
              <a:t>：</a:t>
            </a:r>
            <a:r>
              <a:rPr lang="zh-CN" altLang="zh-CN" sz="2400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化简下列各式：</a:t>
            </a:r>
          </a:p>
          <a:p>
            <a:pPr indent="0" fontAlgn="auto">
              <a:lnSpc>
                <a:spcPct val="180000"/>
              </a:lnSpc>
              <a:tabLst>
                <a:tab pos="2400300" algn="l"/>
              </a:tabLst>
            </a:pPr>
            <a:r>
              <a:rPr lang="zh-CN" altLang="en-US" sz="2400" b="0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（</a:t>
            </a:r>
            <a:r>
              <a:rPr lang="en-US" altLang="zh-CN" sz="2400" b="0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1</a:t>
            </a:r>
            <a:r>
              <a:rPr lang="zh-CN" altLang="en-US" sz="2400" b="0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）</a:t>
            </a:r>
            <a:r>
              <a:rPr lang="en-US" altLang="zh-CN" sz="2400" b="0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cos(</a:t>
            </a:r>
            <a:r>
              <a:rPr lang="en-US" altLang="zh-CN" sz="2400" b="0" i="1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θ + </a:t>
            </a:r>
            <a:r>
              <a:rPr lang="en-US" altLang="zh-CN" sz="2400" b="0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21°)·cos(</a:t>
            </a:r>
            <a:r>
              <a:rPr lang="en-US" altLang="zh-CN" sz="2400" b="0" i="1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θ - </a:t>
            </a:r>
            <a:r>
              <a:rPr lang="en-US" altLang="zh-CN" sz="2400" b="0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24°) + sin(</a:t>
            </a:r>
            <a:r>
              <a:rPr lang="en-US" altLang="zh-CN" sz="2400" b="0" i="1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θ + </a:t>
            </a:r>
            <a:r>
              <a:rPr lang="en-US" altLang="zh-CN" sz="2400" b="0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21°)·sin(</a:t>
            </a:r>
            <a:r>
              <a:rPr lang="en-US" altLang="zh-CN" sz="2400" b="0" i="1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θ - </a:t>
            </a:r>
            <a:r>
              <a:rPr lang="en-US" altLang="zh-CN" sz="2400" b="0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24°)</a:t>
            </a:r>
            <a:r>
              <a:rPr lang="zh-CN" altLang="zh-CN" sz="2400" b="0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；</a:t>
            </a:r>
          </a:p>
          <a:p>
            <a:pPr indent="0" fontAlgn="auto">
              <a:lnSpc>
                <a:spcPct val="180000"/>
              </a:lnSpc>
              <a:tabLst>
                <a:tab pos="2400300" algn="l"/>
              </a:tabLst>
            </a:pPr>
            <a:r>
              <a:rPr lang="zh-CN" sz="2400" b="0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（</a:t>
            </a:r>
            <a:r>
              <a:rPr lang="en-US" altLang="zh-CN" sz="2400" b="0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2</a:t>
            </a:r>
            <a:r>
              <a:rPr lang="zh-CN" altLang="en-US" sz="2400" b="0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）</a:t>
            </a:r>
            <a:r>
              <a:rPr lang="zh-CN" altLang="zh-CN" sz="2400" b="0" kern="100">
                <a:solidFill>
                  <a:schemeClr val="tx1"/>
                </a:solidFill>
                <a:effectLst/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 - sin 167°·sin 223°+ sin 257°·sin 313°.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24029478-BF36-9B64-839D-81A9AB757314}"/>
                  </a:ext>
                </a:extLst>
              </p:cNvPr>
              <p:cNvSpPr txBox="1"/>
              <p:nvPr>
                <p:custDataLst>
                  <p:tags r:id="rId2"/>
                </p:custDataLst>
              </p:nvPr>
            </p:nvSpPr>
            <p:spPr>
              <a:xfrm>
                <a:off x="644843" y="3112770"/>
                <a:ext cx="8971915" cy="6813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00000"/>
                  </a:lnSpc>
                  <a:tabLst>
                    <a:tab pos="4800600" algn="l"/>
                  </a:tabLst>
                </a:pPr>
                <a:r>
                  <a:rPr lang="zh-CN" altLang="zh-CN" sz="2400" b="1" kern="100">
                    <a:solidFill>
                      <a:srgbClr val="0000FF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解：</a:t>
                </a:r>
                <a:r>
                  <a:rPr lang="zh-CN" altLang="en-US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（</a:t>
                </a:r>
                <a:r>
                  <a:rPr lang="en-US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1</a:t>
                </a:r>
                <a:r>
                  <a:rPr lang="zh-CN" altLang="en-US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）</a:t>
                </a:r>
                <a:r>
                  <a:rPr lang="zh-CN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原式</a:t>
                </a:r>
                <a:r>
                  <a:rPr lang="en-US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= </a:t>
                </a:r>
                <a:r>
                  <a:rPr lang="zh-CN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cos[</a:t>
                </a:r>
                <a:r>
                  <a:rPr lang="en-US" altLang="zh-CN" sz="2400" b="0" i="1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θ + </a:t>
                </a:r>
                <a:r>
                  <a:rPr lang="zh-CN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21°- (</a:t>
                </a:r>
                <a:r>
                  <a:rPr lang="en-US" altLang="zh-CN" sz="2400" b="0" i="1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θ - </a:t>
                </a:r>
                <a:r>
                  <a:rPr lang="zh-CN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24°)]</a:t>
                </a:r>
                <a:r>
                  <a:rPr lang="en-US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:r>
                  <a:rPr lang="zh-CN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＝</a:t>
                </a:r>
                <a:r>
                  <a:rPr lang="en-US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:r>
                  <a:rPr lang="zh-CN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 45°＝</a:t>
                </a:r>
                <a:r>
                  <a:rPr lang="zh-CN" altLang="en-US" sz="2400" b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en-US" sz="24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en-US" sz="2400" b="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zh-CN" altLang="en-US" sz="2400" b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b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  <a:cs typeface="Cambria Math" panose="02040503050406030204" pitchFamily="18" charset="0"/>
                  </a:rPr>
                  <a:t>.</a:t>
                </a:r>
                <a:endParaRPr lang="en-US" altLang="zh-CN" sz="2400" b="0" kern="100">
                  <a:solidFill>
                    <a:srgbClr val="FF0000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24029478-BF36-9B64-839D-81A9AB7573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5"/>
                </p:custDataLst>
              </p:nvPr>
            </p:nvSpPr>
            <p:spPr>
              <a:xfrm>
                <a:off x="644843" y="3112770"/>
                <a:ext cx="8971915" cy="681355"/>
              </a:xfrm>
              <a:prstGeom prst="rect">
                <a:avLst/>
              </a:prstGeom>
              <a:blipFill>
                <a:blip r:embed="rId6"/>
                <a:stretch>
                  <a:fillRect l="-989" b="-925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>
                <a:extLst>
                  <a:ext uri="{FF2B5EF4-FFF2-40B4-BE49-F238E27FC236}">
                    <a16:creationId xmlns:a16="http://schemas.microsoft.com/office/drawing/2014/main" id="{78716D01-9877-112E-20CD-A03C2F9EB759}"/>
                  </a:ext>
                </a:extLst>
              </p:cNvPr>
              <p:cNvSpPr txBox="1"/>
              <p:nvPr>
                <p:custDataLst>
                  <p:tags r:id="rId3"/>
                </p:custDataLst>
              </p:nvPr>
            </p:nvSpPr>
            <p:spPr>
              <a:xfrm>
                <a:off x="501650" y="3794760"/>
                <a:ext cx="11320780" cy="24803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indent="0" fontAlgn="auto">
                  <a:lnSpc>
                    <a:spcPct val="180000"/>
                  </a:lnSpc>
                  <a:tabLst>
                    <a:tab pos="4800600" algn="l"/>
                  </a:tabLst>
                </a:pPr>
                <a:r>
                  <a:rPr lang="zh-CN" altLang="en-US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（</a:t>
                </a:r>
                <a:r>
                  <a:rPr lang="en-US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2</a:t>
                </a:r>
                <a:r>
                  <a:rPr lang="zh-CN" altLang="en-US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）</a:t>
                </a:r>
                <a:r>
                  <a:rPr lang="zh-CN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原式</a:t>
                </a:r>
                <a:r>
                  <a:rPr lang="en-US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=</a:t>
                </a:r>
                <a:r>
                  <a:rPr lang="zh-CN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- sin(180°- 13°)sin(180°+ 43°) + sin(180°+ 77°)·sin(360°- 47°)</a:t>
                </a:r>
              </a:p>
              <a:p>
                <a:pPr indent="0" fontAlgn="auto">
                  <a:lnSpc>
                    <a:spcPct val="180000"/>
                  </a:lnSpc>
                  <a:tabLst>
                    <a:tab pos="4800600" algn="l"/>
                  </a:tabLst>
                </a:pPr>
                <a:r>
                  <a:rPr lang="en-US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                 = </a:t>
                </a:r>
                <a:r>
                  <a:rPr lang="zh-CN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sin 13°sin 43°+ sin 77°sin 47°＝sin 13°sin 43°+ cos 13°cos 43°</a:t>
                </a:r>
              </a:p>
              <a:p>
                <a:pPr indent="0" fontAlgn="auto">
                  <a:lnSpc>
                    <a:spcPct val="180000"/>
                  </a:lnSpc>
                  <a:tabLst>
                    <a:tab pos="4800600" algn="l"/>
                  </a:tabLst>
                </a:pPr>
                <a:r>
                  <a:rPr lang="en-US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                 = </a:t>
                </a:r>
                <a:r>
                  <a:rPr lang="zh-CN" altLang="zh-CN" sz="2400" b="0" kern="100">
                    <a:solidFill>
                      <a:srgbClr val="FF0000"/>
                    </a:solidFill>
                    <a:effectLst/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cos(13°- 43°)＝cos( - 30°)＝</a:t>
                </a:r>
                <a:r>
                  <a:rPr lang="zh-CN" altLang="en-US" sz="2400" b="0">
                    <a:solidFill>
                      <a:srgbClr val="FF0000"/>
                    </a:solidFill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en-US" sz="2400" b="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en-US" sz="2400" b="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楷体" panose="02010609060101010101" charset="-122"/>
                                <a:cs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MS Mincho" charset="0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zh-CN" altLang="en-US" sz="2400" b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zh-CN" altLang="en-US" sz="2400" b="0" kern="100">
                  <a:solidFill>
                    <a:srgbClr val="FF0000"/>
                  </a:solidFill>
                  <a:effectLst/>
                  <a:latin typeface="Times New Roman" panose="02020603050405020304" charset="0"/>
                  <a:ea typeface="楷体" panose="02010609060101010101" charset="-122"/>
                  <a:cs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" name="文本框 3">
                <a:extLst>
                  <a:ext uri="{FF2B5EF4-FFF2-40B4-BE49-F238E27FC236}">
                    <a16:creationId xmlns:a16="http://schemas.microsoft.com/office/drawing/2014/main" id="{78716D01-9877-112E-20CD-A03C2F9EB7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7"/>
                </p:custDataLst>
              </p:nvPr>
            </p:nvSpPr>
            <p:spPr>
              <a:xfrm>
                <a:off x="501650" y="3794760"/>
                <a:ext cx="11320780" cy="2480310"/>
              </a:xfrm>
              <a:prstGeom prst="rect">
                <a:avLst/>
              </a:prstGeom>
              <a:blipFill>
                <a:blip r:embed="rId8"/>
                <a:stretch>
                  <a:fillRect l="-78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>
            <a:extLst>
              <a:ext uri="{FF2B5EF4-FFF2-40B4-BE49-F238E27FC236}">
                <a16:creationId xmlns:a16="http://schemas.microsoft.com/office/drawing/2014/main" id="{8D5F4E10-9945-BBEA-A453-E9F853F949E5}"/>
              </a:ext>
            </a:extLst>
          </p:cNvPr>
          <p:cNvSpPr txBox="1"/>
          <p:nvPr/>
        </p:nvSpPr>
        <p:spPr>
          <a:xfrm>
            <a:off x="388520" y="0"/>
            <a:ext cx="2847975" cy="922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典型例题</a:t>
            </a:r>
            <a:endParaRPr lang="en-US" altLang="zh-CN" sz="32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878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0521B5-45B7-9202-E462-9CF8A1424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70723F46-AD4E-D27E-93FC-58A1439118E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95960" y="856615"/>
            <a:ext cx="931672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250000"/>
              </a:lnSpc>
            </a:pPr>
            <a:r>
              <a:rPr lang="en-US" altLang="zh-CN" sz="2400" b="1">
                <a:solidFill>
                  <a:srgbClr val="001CFD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宋体" panose="02010600030101010101" pitchFamily="2" charset="-122"/>
              </a:rPr>
              <a:t>  </a:t>
            </a:r>
            <a:r>
              <a:rPr lang="zh-CN" altLang="en-US" sz="2400" b="1">
                <a:solidFill>
                  <a:srgbClr val="001CFD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宋体" panose="02010600030101010101" pitchFamily="2" charset="-122"/>
              </a:rPr>
              <a:t>练习：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（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1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）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cos 45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cos 15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+ sin 45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sin 15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°；</a:t>
            </a:r>
          </a:p>
          <a:p>
            <a:pPr marL="457200" lvl="1" indent="457200" fontAlgn="auto">
              <a:lnSpc>
                <a:spcPct val="250000"/>
              </a:lnSpc>
            </a:pP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 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（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2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）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sin 20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sin 25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- cos 20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cos 25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°；</a:t>
            </a:r>
          </a:p>
          <a:p>
            <a:pPr marL="457200" lvl="1" indent="457200" fontAlgn="auto">
              <a:lnSpc>
                <a:spcPct val="250000"/>
              </a:lnSpc>
            </a:pP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 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（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3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）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cos(27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+ </a:t>
            </a:r>
            <a:r>
              <a:rPr lang="en-US" altLang="zh-CN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α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)cos(63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- </a:t>
            </a:r>
            <a:r>
              <a:rPr lang="en-US" altLang="zh-CN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α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 - sin(27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+ </a:t>
            </a:r>
            <a:r>
              <a:rPr lang="en-US" altLang="zh-CN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α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)sin(63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- </a:t>
            </a:r>
            <a:r>
              <a:rPr lang="en-US" altLang="zh-CN" sz="2400" i="1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α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)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；</a:t>
            </a:r>
          </a:p>
          <a:p>
            <a:pPr marL="457200" lvl="1" indent="457200" fontAlgn="auto">
              <a:lnSpc>
                <a:spcPct val="250000"/>
              </a:lnSpc>
            </a:pP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  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（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4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）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cos 80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cos 20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+ cos 10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cos 70</a:t>
            </a:r>
            <a:r>
              <a:rPr lang="zh-CN" altLang="en-US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°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.</a:t>
            </a:r>
          </a:p>
        </p:txBody>
      </p:sp>
      <p:graphicFrame>
        <p:nvGraphicFramePr>
          <p:cNvPr id="3" name="对象 2">
            <a:hlinkClick r:id="" action="ppaction://ole?verb=0"/>
            <a:extLst>
              <a:ext uri="{FF2B5EF4-FFF2-40B4-BE49-F238E27FC236}">
                <a16:creationId xmlns:a16="http://schemas.microsoft.com/office/drawing/2014/main" id="{395ECE4C-A806-5025-54AF-8EB4D34E9D01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7738110" y="1109345"/>
          <a:ext cx="1519705" cy="7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0" imgW="825500" imgH="431800" progId="Equation.DSMT4">
                  <p:embed/>
                </p:oleObj>
              </mc:Choice>
              <mc:Fallback>
                <p:oleObj r:id="rId10" imgW="825500" imgH="431800" progId="Equation.DSMT4">
                  <p:embed/>
                  <p:pic>
                    <p:nvPicPr>
                      <p:cNvPr id="11" name="对象 10">
                        <a:hlinkClick r:id="" action="ppaction://ole?verb=0"/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738110" y="1109345"/>
                        <a:ext cx="1519705" cy="79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  <a:extLst>
              <a:ext uri="{FF2B5EF4-FFF2-40B4-BE49-F238E27FC236}">
                <a16:creationId xmlns:a16="http://schemas.microsoft.com/office/drawing/2014/main" id="{23534416-B989-EDAF-8B70-241D09F7F6E3}"/>
              </a:ext>
            </a:extLst>
          </p:cNvPr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7738110" y="2033905"/>
          <a:ext cx="1543085" cy="7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2" imgW="838200" imgH="431800" progId="Equation.DSMT4">
                  <p:embed/>
                </p:oleObj>
              </mc:Choice>
              <mc:Fallback>
                <p:oleObj r:id="rId12" imgW="838200" imgH="431800" progId="Equation.DSMT4">
                  <p:embed/>
                  <p:pic>
                    <p:nvPicPr>
                      <p:cNvPr id="15" name="对象 14">
                        <a:hlinkClick r:id="" action="ppaction://ole?verb=0"/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738110" y="2033905"/>
                        <a:ext cx="1543085" cy="79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>
            <a:hlinkClick r:id="" action="ppaction://ole?verb=0"/>
            <a:extLst>
              <a:ext uri="{FF2B5EF4-FFF2-40B4-BE49-F238E27FC236}">
                <a16:creationId xmlns:a16="http://schemas.microsoft.com/office/drawing/2014/main" id="{9F92BD5E-2F1E-FB88-7B05-F4BE6E489FB0}"/>
              </a:ext>
            </a:extLst>
          </p:cNvPr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9841865" y="3136900"/>
          <a:ext cx="1397000" cy="405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4" imgW="698500" imgH="203200" progId="Equation.DSMT4">
                  <p:embed/>
                </p:oleObj>
              </mc:Choice>
              <mc:Fallback>
                <p:oleObj r:id="rId14" imgW="698500" imgH="203200" progId="Equation.DSMT4">
                  <p:embed/>
                  <p:pic>
                    <p:nvPicPr>
                      <p:cNvPr id="17" name="对象 16">
                        <a:hlinkClick r:id="" action="ppaction://ole?verb=0"/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9841865" y="3136900"/>
                        <a:ext cx="1397000" cy="4051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0"/>
            <a:extLst>
              <a:ext uri="{FF2B5EF4-FFF2-40B4-BE49-F238E27FC236}">
                <a16:creationId xmlns:a16="http://schemas.microsoft.com/office/drawing/2014/main" id="{2DF425BA-A1E7-6686-FF8A-42718DE350A7}"/>
              </a:ext>
            </a:extLst>
          </p:cNvPr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7738110" y="3893820"/>
          <a:ext cx="1447800" cy="785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16" imgW="723900" imgH="393700" progId="Equation.DSMT4">
                  <p:embed/>
                </p:oleObj>
              </mc:Choice>
              <mc:Fallback>
                <p:oleObj r:id="rId16" imgW="723900" imgH="393700" progId="Equation.DSMT4">
                  <p:embed/>
                  <p:pic>
                    <p:nvPicPr>
                      <p:cNvPr id="19" name="对象 18">
                        <a:hlinkClick r:id="" action="ppaction://ole?verb=0"/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738110" y="3893820"/>
                        <a:ext cx="1447800" cy="7854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组合 6">
            <a:extLst>
              <a:ext uri="{FF2B5EF4-FFF2-40B4-BE49-F238E27FC236}">
                <a16:creationId xmlns:a16="http://schemas.microsoft.com/office/drawing/2014/main" id="{CB11313E-099E-0E08-AD1E-0436E3EC9975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494915" y="4032885"/>
            <a:ext cx="8020050" cy="1339215"/>
            <a:chOff x="3814" y="6577"/>
            <a:chExt cx="12630" cy="2109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4DBAFF84-FDF1-3680-6B86-3D3D7CA5DE2D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7751" y="6577"/>
              <a:ext cx="3388" cy="818"/>
            </a:xfrm>
            <a:prstGeom prst="rect">
              <a:avLst/>
            </a:prstGeom>
            <a:noFill/>
            <a:ln w="19050">
              <a:solidFill>
                <a:srgbClr val="001CFD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2400">
                <a:latin typeface="Times New Roman" panose="02020603050405020304" charset="0"/>
                <a:ea typeface="楷体" panose="02010609060101010101" charset="-122"/>
              </a:endParaRPr>
            </a:p>
          </p:txBody>
        </p:sp>
        <p:sp>
          <p:nvSpPr>
            <p:cNvPr id="9" name="TextBox 51">
              <a:extLst>
                <a:ext uri="{FF2B5EF4-FFF2-40B4-BE49-F238E27FC236}">
                  <a16:creationId xmlns:a16="http://schemas.microsoft.com/office/drawing/2014/main" id="{F9976819-BDD0-4864-C926-2555CE93692C}"/>
                </a:ext>
              </a:extLst>
            </p:cNvPr>
            <p:cNvSpPr txBox="1"/>
            <p:nvPr>
              <p:custDataLst>
                <p:tags r:id="rId8"/>
              </p:custDataLst>
            </p:nvPr>
          </p:nvSpPr>
          <p:spPr>
            <a:xfrm>
              <a:off x="3814" y="7670"/>
              <a:ext cx="12630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</a:rPr>
                <a:t>化成</a:t>
              </a:r>
              <a:r>
                <a:rPr lang="en-US" altLang="zh-CN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</a:rPr>
                <a:t>cos(90</a:t>
              </a:r>
              <a:r>
                <a:rPr lang="zh-CN" altLang="en-US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- 80</a:t>
              </a:r>
              <a:r>
                <a:rPr lang="zh-CN" altLang="en-US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</a:rPr>
                <a:t>)cos(90</a:t>
              </a:r>
              <a:r>
                <a:rPr lang="zh-CN" altLang="en-US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- 20</a:t>
              </a:r>
              <a:r>
                <a:rPr lang="zh-CN" altLang="en-US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</a:rPr>
                <a:t>)</a:t>
              </a:r>
              <a:r>
                <a:rPr lang="zh-CN" altLang="en-US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</a:rPr>
                <a:t>，</a:t>
              </a:r>
              <a:r>
                <a:rPr lang="zh-CN" altLang="en-US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即</a:t>
              </a:r>
              <a:r>
                <a:rPr lang="en-US" altLang="zh-CN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 sin 80</a:t>
              </a:r>
              <a:r>
                <a:rPr lang="zh-CN" altLang="en-US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sin20</a:t>
              </a:r>
              <a:r>
                <a:rPr lang="zh-CN" altLang="en-US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°</a:t>
              </a:r>
              <a:r>
                <a:rPr lang="en-US" altLang="zh-CN" sz="2400">
                  <a:solidFill>
                    <a:srgbClr val="001CFD"/>
                  </a:solidFill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  <a:sym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646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1506B-7688-DE50-667B-677572D2BC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37DC41EE-DDFD-A3AA-5D63-F6CE5CF8861D}"/>
                  </a:ext>
                </a:extLst>
              </p:cNvPr>
              <p:cNvSpPr txBox="1"/>
              <p:nvPr/>
            </p:nvSpPr>
            <p:spPr>
              <a:xfrm>
                <a:off x="733647" y="922176"/>
                <a:ext cx="11424922" cy="7042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00000"/>
                  </a:lnSpc>
                  <a:tabLst>
                    <a:tab pos="2400300" algn="l"/>
                  </a:tabLst>
                </a:pPr>
                <a:r>
                  <a:rPr lang="zh-CN" altLang="zh-CN" sz="2800" b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宋体" panose="02010600030101010101" pitchFamily="2" charset="-122"/>
                  </a:rPr>
                  <a:t>例</a:t>
                </a:r>
                <a:r>
                  <a:rPr lang="en-US" altLang="zh-CN" sz="2800" b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宋体" panose="02010600030101010101" pitchFamily="2" charset="-122"/>
                  </a:rPr>
                  <a:t>3</a:t>
                </a:r>
                <a:r>
                  <a:rPr lang="zh-CN" altLang="en-US" sz="2800" b="1" dirty="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宋体" panose="02010600030101010101" pitchFamily="2" charset="-122"/>
                  </a:rPr>
                  <a:t>：</a:t>
                </a:r>
                <a:r>
                  <a:rPr lang="zh-CN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已知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α</a:t>
                </a:r>
                <a:r>
                  <a:rPr lang="zh-CN" altLang="en-US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 </a:t>
                </a:r>
                <a:r>
                  <a:rPr lang="zh-CN" altLang="en-US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为锐角，且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</a:t>
                </a:r>
                <a:r>
                  <a:rPr lang="en-US" altLang="zh-CN" sz="2800" dirty="0"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= </a:t>
                </a:r>
                <a:r>
                  <a:rPr lang="zh-CN" altLang="en-US" sz="2800" dirty="0"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en-US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2800"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zh-CN" altLang="en-US" sz="2800" i="1">
                        <a:latin typeface="Cambria Math" panose="02040503050406030204" pitchFamily="18" charset="0"/>
                        <a:ea typeface="MS Mincho" charset="0"/>
                        <a:cs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zh-CN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cos(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 + β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) 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en-US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en-US" altLang="zh-CN" sz="2800"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65</m:t>
                        </m:r>
                      </m:den>
                    </m:f>
                  </m:oMath>
                </a14:m>
                <a:r>
                  <a:rPr lang="zh-CN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，求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cos 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β </a:t>
                </a:r>
                <a:r>
                  <a:rPr lang="zh-CN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的值．</a:t>
                </a:r>
              </a:p>
            </p:txBody>
          </p:sp>
        </mc:Choice>
        <mc:Fallback xmlns="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37DC41EE-DDFD-A3AA-5D63-F6CE5CF886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647" y="922176"/>
                <a:ext cx="11424922" cy="704295"/>
              </a:xfrm>
              <a:prstGeom prst="rect">
                <a:avLst/>
              </a:prstGeom>
              <a:blipFill>
                <a:blip r:embed="rId2"/>
                <a:stretch>
                  <a:fillRect l="-1110" t="-1754" r="-111" b="-877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>
            <a:extLst>
              <a:ext uri="{FF2B5EF4-FFF2-40B4-BE49-F238E27FC236}">
                <a16:creationId xmlns:a16="http://schemas.microsoft.com/office/drawing/2014/main" id="{A67DA07A-A1AA-89C4-9D54-B131498CE586}"/>
              </a:ext>
            </a:extLst>
          </p:cNvPr>
          <p:cNvSpPr txBox="1"/>
          <p:nvPr/>
        </p:nvSpPr>
        <p:spPr>
          <a:xfrm>
            <a:off x="388520" y="0"/>
            <a:ext cx="2847975" cy="922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典型例题</a:t>
            </a:r>
            <a:endParaRPr lang="en-US" altLang="zh-CN" sz="32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0314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534FFC-93F2-4AE6-FD2B-6965F10FF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651A2246-515C-8765-BA2A-AA206B6762CE}"/>
                  </a:ext>
                </a:extLst>
              </p:cNvPr>
              <p:cNvSpPr txBox="1"/>
              <p:nvPr/>
            </p:nvSpPr>
            <p:spPr>
              <a:xfrm>
                <a:off x="818707" y="1010093"/>
                <a:ext cx="11179664" cy="7042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00000"/>
                  </a:lnSpc>
                  <a:tabLst>
                    <a:tab pos="2400300" algn="l"/>
                  </a:tabLst>
                </a:pPr>
                <a:r>
                  <a:rPr lang="zh-CN" altLang="zh-CN" sz="2800" b="1" dirty="0">
                    <a:solidFill>
                      <a:srgbClr val="001CFD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宋体" panose="02010600030101010101" pitchFamily="2" charset="-122"/>
                  </a:rPr>
                  <a:t>变式：</a:t>
                </a:r>
                <a:r>
                  <a:rPr lang="zh-CN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已知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α</a:t>
                </a:r>
                <a:r>
                  <a:rPr lang="zh-CN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，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β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∈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(0</a:t>
                </a:r>
                <a:r>
                  <a:rPr lang="zh-CN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/>
                    <a:sym typeface="+mn-ea"/>
                  </a:rPr>
                  <a:t>，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Courier New" panose="02070309020205020404"/>
                    <a:sym typeface="+mn-ea"/>
                  </a:rPr>
                  <a:t>π)</a:t>
                </a:r>
                <a:r>
                  <a:rPr lang="zh-CN" altLang="en-US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，且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</a:t>
                </a:r>
                <a:r>
                  <a:rPr lang="en-US" altLang="zh-CN" sz="2800" dirty="0">
                    <a:latin typeface="Times New Roman" panose="02020603050405020304" charset="0"/>
                    <a:ea typeface="楷体" panose="02010609060101010101" charset="-122"/>
                  </a:rPr>
                  <a:t> 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en-US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2800"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zh-CN" altLang="en-US" sz="2800" i="1">
                        <a:latin typeface="Cambria Math" panose="02040503050406030204" pitchFamily="18" charset="0"/>
                        <a:ea typeface="MS Mincho" charset="0"/>
                        <a:cs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zh-CN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cos(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α + β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)=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en-US" sz="2800" i="1">
                            <a:latin typeface="Cambria Math" panose="02040503050406030204" pitchFamily="18" charset="0"/>
                            <a:ea typeface="楷体" panose="02010609060101010101" charset="-122"/>
                            <a:cs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800" i="1"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en-US" altLang="zh-CN" sz="2800">
                            <a:latin typeface="Cambria Math" panose="02040503050406030204" pitchFamily="18" charset="0"/>
                            <a:ea typeface="MS Mincho" charset="0"/>
                            <a:cs typeface="Cambria Math" panose="02040503050406030204" pitchFamily="18" charset="0"/>
                          </a:rPr>
                          <m:t>65</m:t>
                        </m:r>
                      </m:den>
                    </m:f>
                  </m:oMath>
                </a14:m>
                <a:r>
                  <a:rPr lang="zh-CN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，求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 </a:t>
                </a:r>
                <a:r>
                  <a:rPr lang="en-US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  <a:sym typeface="+mn-ea"/>
                  </a:rPr>
                  <a:t>β</a:t>
                </a:r>
                <a:r>
                  <a:rPr lang="zh-CN" altLang="zh-CN" sz="2800" kern="100" dirty="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的值．</a:t>
                </a:r>
              </a:p>
            </p:txBody>
          </p:sp>
        </mc:Choice>
        <mc:Fallback xmlns="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651A2246-515C-8765-BA2A-AA206B6762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8707" y="1010093"/>
                <a:ext cx="11179664" cy="704295"/>
              </a:xfrm>
              <a:prstGeom prst="rect">
                <a:avLst/>
              </a:prstGeom>
              <a:blipFill>
                <a:blip r:embed="rId2"/>
                <a:stretch>
                  <a:fillRect l="-1135" t="-1786" r="-227" b="-107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>
            <a:extLst>
              <a:ext uri="{FF2B5EF4-FFF2-40B4-BE49-F238E27FC236}">
                <a16:creationId xmlns:a16="http://schemas.microsoft.com/office/drawing/2014/main" id="{4C3EDF25-A35A-9D2D-505B-F13FABA383B5}"/>
              </a:ext>
            </a:extLst>
          </p:cNvPr>
          <p:cNvSpPr txBox="1"/>
          <p:nvPr/>
        </p:nvSpPr>
        <p:spPr>
          <a:xfrm>
            <a:off x="388520" y="0"/>
            <a:ext cx="2847975" cy="922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典型例题</a:t>
            </a:r>
            <a:endParaRPr lang="en-US" altLang="zh-CN" sz="32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639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4D0DB6-7649-56F5-14D2-3AA403034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5B9BCF5C-8442-7851-03B0-BC9F1214C25B}"/>
                  </a:ext>
                </a:extLst>
              </p:cNvPr>
              <p:cNvSpPr txBox="1"/>
              <p:nvPr/>
            </p:nvSpPr>
            <p:spPr>
              <a:xfrm>
                <a:off x="780022" y="803443"/>
                <a:ext cx="10007267" cy="18589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(25-26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高一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江苏南京金陵中学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·)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若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)=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10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，并且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为锐角</a:t>
                </a: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,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∈(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,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  <m:r>
                          <m:rPr>
                            <m:nor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的值为（</a:t>
                </a:r>
                <a:r>
                  <a:rPr lang="en-US" altLang="zh-CN" sz="2400" kern="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  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</a:p>
              <a:p>
                <a:pPr marL="190500" algn="l">
                  <a:lnSpc>
                    <a:spcPct val="150000"/>
                  </a:lnSpc>
                  <a:buNone/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B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C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D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𝜋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5B9BCF5C-8442-7851-03B0-BC9F1214C2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0022" y="803443"/>
                <a:ext cx="10007267" cy="1858907"/>
              </a:xfrm>
              <a:prstGeom prst="rect">
                <a:avLst/>
              </a:prstGeom>
              <a:blipFill>
                <a:blip r:embed="rId2"/>
                <a:stretch>
                  <a:fillRect l="-507" r="-127" b="-204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AD40DDC3-2EF8-E986-91E5-1E1DC9D85BA6}"/>
                  </a:ext>
                </a:extLst>
              </p:cNvPr>
              <p:cNvSpPr txBox="1"/>
              <p:nvPr/>
            </p:nvSpPr>
            <p:spPr>
              <a:xfrm>
                <a:off x="1013659" y="2543617"/>
                <a:ext cx="10933699" cy="397172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【详解】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为锐角</a:t>
                </a:r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,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10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&lt;2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，所以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，又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∈(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,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∴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∈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𝜋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8</m:t>
                            </m:r>
                          </m:den>
                        </m:f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,−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π</m:t>
                    </m:r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∵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)=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10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800" b="0" i="0" kern="100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     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∴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)=−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10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en-US" altLang="zh-CN" kern="100" dirty="0"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∴</m:t>
                      </m:r>
                      <m:r>
                        <m:rPr>
                          <m:sty m:val="p"/>
                        </m:rPr>
                        <a:rPr lang="en-US" altLang="zh-CN" sz="1800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cos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(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𝛼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+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𝛽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)=</m:t>
                      </m:r>
                      <m:r>
                        <m:rPr>
                          <m:sty m:val="p"/>
                        </m:rPr>
                        <a:rPr lang="en-US" altLang="zh-CN" sz="1800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cos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[2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𝛼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−(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𝛼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−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𝛽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)]=</m:t>
                      </m:r>
                      <m:r>
                        <m:rPr>
                          <m:sty m:val="p"/>
                        </m:rPr>
                        <a:rPr lang="en-US" altLang="zh-CN" sz="1800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cos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2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𝛼</m:t>
                      </m:r>
                      <m:r>
                        <m:rPr>
                          <m:sty m:val="p"/>
                        </m:rPr>
                        <a:rPr lang="en-US" altLang="zh-CN" sz="1800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cos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(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𝛼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−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𝛽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)+</m:t>
                      </m:r>
                      <m:r>
                        <m:rPr>
                          <m:sty m:val="p"/>
                        </m:rPr>
                        <a:rPr lang="en-US" altLang="zh-CN" sz="1800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sin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2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𝛼</m:t>
                      </m:r>
                      <m:r>
                        <m:rPr>
                          <m:sty m:val="p"/>
                        </m:rPr>
                        <a:rPr lang="en-US" altLang="zh-CN" sz="1800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sin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(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𝛼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−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𝛽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10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10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×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  <m:rad>
                              <m:radPr>
                                <m:degHide m:val="on"/>
                                <m:ctrlPr>
                                  <a:rPr lang="zh-CN" altLang="zh-CN" sz="1800" i="1" kern="10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sz="18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5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</m:den>
                        </m:f>
                      </m:e>
                    </m: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∵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∈(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,</m:t>
                    </m:r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π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∴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𝛼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+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𝛽</m:t>
                      </m:r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zh-CN" altLang="zh-CN" sz="1800" i="1" kern="10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altLang="zh-CN" sz="1800" i="1" kern="10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Cambria Math" panose="02040503050406030204" pitchFamily="18" charset="0"/>
                            </a:rPr>
                            <m:t>3</m:t>
                          </m:r>
                          <m:r>
                            <a:rPr lang="en-US" altLang="zh-CN" sz="1800" i="1" kern="10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Cambria Math" panose="020405030504060302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US" altLang="zh-CN" sz="1800" i="1" kern="100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altLang="zh-CN" sz="1800" i="1" kern="100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宋体" panose="02010600030101010101" pitchFamily="2" charset="-122"/>
                          <a:cs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AD40DDC3-2EF8-E986-91E5-1E1DC9D85B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659" y="2543617"/>
                <a:ext cx="10933699" cy="3971728"/>
              </a:xfrm>
              <a:prstGeom prst="rect">
                <a:avLst/>
              </a:prstGeom>
              <a:blipFill>
                <a:blip r:embed="rId3"/>
                <a:stretch>
                  <a:fillRect l="-46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>
            <a:extLst>
              <a:ext uri="{FF2B5EF4-FFF2-40B4-BE49-F238E27FC236}">
                <a16:creationId xmlns:a16="http://schemas.microsoft.com/office/drawing/2014/main" id="{6166FB5B-EAAE-834E-BE59-8C02DCFBF6CC}"/>
              </a:ext>
            </a:extLst>
          </p:cNvPr>
          <p:cNvSpPr txBox="1"/>
          <p:nvPr/>
        </p:nvSpPr>
        <p:spPr>
          <a:xfrm>
            <a:off x="388520" y="0"/>
            <a:ext cx="2847975" cy="922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当堂检测</a:t>
            </a:r>
            <a:endParaRPr lang="en-US" altLang="zh-CN" sz="32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076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01FECF-E14C-2273-8636-069462DFA7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7244593D-D80B-1992-1B55-C847010AC1B5}"/>
                  </a:ext>
                </a:extLst>
              </p:cNvPr>
              <p:cNvSpPr txBox="1"/>
              <p:nvPr/>
            </p:nvSpPr>
            <p:spPr>
              <a:xfrm>
                <a:off x="725462" y="781499"/>
                <a:ext cx="9622256" cy="201529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20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(24-25</a:t>
                </a:r>
                <a:r>
                  <a:rPr lang="zh-CN" altLang="zh-CN" sz="20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高一下</a:t>
                </a:r>
                <a:r>
                  <a:rPr lang="en-US" altLang="zh-CN" sz="20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20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陕西咸阳民盟中学</a:t>
                </a:r>
                <a:r>
                  <a:rPr lang="en-US" altLang="zh-CN" sz="20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20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期中</a:t>
                </a:r>
                <a:r>
                  <a:rPr lang="en-US" altLang="zh-CN" sz="20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已知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0&lt;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f>
                      <m:f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0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20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，且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0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)=</m:t>
                    </m:r>
                    <m:f>
                      <m:f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r>
                  <a:rPr lang="zh-CN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0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20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)=</m:t>
                    </m:r>
                  </m:oMath>
                </a14:m>
                <a:r>
                  <a:rPr lang="zh-CN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000" kern="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  </a:t>
                </a:r>
                <a:r>
                  <a:rPr lang="zh-CN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</a:p>
              <a:p>
                <a:pPr marL="190500" algn="l">
                  <a:lnSpc>
                    <a:spcPct val="150000"/>
                  </a:lnSpc>
                  <a:buNone/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33</m:t>
                        </m:r>
                      </m:num>
                      <m:den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65</m:t>
                        </m:r>
                      </m:den>
                    </m:f>
                  </m:oMath>
                </a14:m>
                <a:r>
                  <a:rPr lang="en-US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B</a:t>
                </a:r>
                <a:r>
                  <a:rPr lang="zh-CN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0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65</m:t>
                        </m:r>
                      </m:den>
                    </m:f>
                  </m:oMath>
                </a14:m>
                <a:r>
                  <a:rPr lang="en-US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C</a:t>
                </a:r>
                <a:r>
                  <a:rPr lang="zh-CN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56</m:t>
                        </m:r>
                      </m:num>
                      <m:den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65</m:t>
                        </m:r>
                      </m:den>
                    </m:f>
                  </m:oMath>
                </a14:m>
                <a:r>
                  <a:rPr lang="en-US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D</a:t>
                </a:r>
                <a:r>
                  <a:rPr lang="zh-CN" altLang="zh-CN" sz="20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0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63</m:t>
                        </m:r>
                      </m:num>
                      <m:den>
                        <m:r>
                          <a:rPr lang="en-US" altLang="zh-CN" sz="20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65</m:t>
                        </m:r>
                      </m:den>
                    </m:f>
                  </m:oMath>
                </a14:m>
                <a:endParaRPr lang="zh-CN" altLang="zh-CN" sz="20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7244593D-D80B-1992-1B55-C847010AC1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462" y="781499"/>
                <a:ext cx="9622256" cy="2015295"/>
              </a:xfrm>
              <a:prstGeom prst="rect">
                <a:avLst/>
              </a:prstGeom>
              <a:blipFill>
                <a:blip r:embed="rId2"/>
                <a:stretch>
                  <a:fillRect l="-660" b="-12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87973C10-F852-8C81-D1B6-7CD56E385B62}"/>
                  </a:ext>
                </a:extLst>
              </p:cNvPr>
              <p:cNvSpPr txBox="1"/>
              <p:nvPr/>
            </p:nvSpPr>
            <p:spPr>
              <a:xfrm>
                <a:off x="845720" y="3024073"/>
                <a:ext cx="10500560" cy="22413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【详解】由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0&lt;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可得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0&lt;2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π</m:t>
                    </m:r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由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)=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得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)=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−12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13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故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)=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d>
                      <m:dPr>
                        <m:begChr m:val="["/>
                        <m:endChr m:val="]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𝛽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+(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𝛽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)</m:t>
                        </m:r>
                      </m:e>
                    </m: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)−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)=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13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−12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13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56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65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故选：</a:t>
                </a:r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87973C10-F852-8C81-D1B6-7CD56E385B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720" y="3024073"/>
                <a:ext cx="10500560" cy="2241319"/>
              </a:xfrm>
              <a:prstGeom prst="rect">
                <a:avLst/>
              </a:prstGeom>
              <a:blipFill>
                <a:blip r:embed="rId3"/>
                <a:stretch>
                  <a:fillRect l="-483" b="-339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>
            <a:extLst>
              <a:ext uri="{FF2B5EF4-FFF2-40B4-BE49-F238E27FC236}">
                <a16:creationId xmlns:a16="http://schemas.microsoft.com/office/drawing/2014/main" id="{9D5A3B3C-5533-E906-AAC2-5FE770C14ED7}"/>
              </a:ext>
            </a:extLst>
          </p:cNvPr>
          <p:cNvSpPr txBox="1"/>
          <p:nvPr/>
        </p:nvSpPr>
        <p:spPr>
          <a:xfrm>
            <a:off x="388520" y="0"/>
            <a:ext cx="2847975" cy="922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当堂检测</a:t>
            </a:r>
            <a:endParaRPr lang="en-US" altLang="zh-CN" sz="32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310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11225F-EDCA-38E2-AF70-D266EA21C9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631C028C-F9F7-1948-9E9D-F9F2B9165896}"/>
                  </a:ext>
                </a:extLst>
              </p:cNvPr>
              <p:cNvSpPr txBox="1"/>
              <p:nvPr/>
            </p:nvSpPr>
            <p:spPr>
              <a:xfrm>
                <a:off x="550946" y="820873"/>
                <a:ext cx="11090108" cy="18415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buNone/>
                </a:pP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r>
                  <a:rPr lang="zh-CN" altLang="en-US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(24-25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高一上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黑龙江哈尔滨第九中学校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期末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已知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,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都是锐角，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,</m:t>
                    </m:r>
                    <m:r>
                      <m:rPr>
                        <m:nor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𝛽</m:t>
                        </m:r>
                      </m:e>
                    </m:d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11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14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   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</a:p>
              <a:p>
                <a:pPr marL="241300" algn="l">
                  <a:lnSpc>
                    <a:spcPct val="150000"/>
                  </a:lnSpc>
                  <a:buNone/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B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C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D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631C028C-F9F7-1948-9E9D-F9F2B91658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946" y="820873"/>
                <a:ext cx="11090108" cy="1841530"/>
              </a:xfrm>
              <a:prstGeom prst="rect">
                <a:avLst/>
              </a:prstGeom>
              <a:blipFill>
                <a:blip r:embed="rId2"/>
                <a:stretch>
                  <a:fillRect l="-458" b="-13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B3412163-873D-FE56-FE30-7893A3F1AD4A}"/>
                  </a:ext>
                </a:extLst>
              </p:cNvPr>
              <p:cNvSpPr txBox="1"/>
              <p:nvPr/>
            </p:nvSpPr>
            <p:spPr>
              <a:xfrm>
                <a:off x="550946" y="2788806"/>
                <a:ext cx="10915149" cy="296465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【详解】因为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,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都是锐角，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所以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0&lt;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𝑎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,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0&lt;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,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0&lt;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π</m:t>
                    </m:r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，又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,</m:t>
                    </m:r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𝛽</m:t>
                        </m:r>
                      </m:e>
                    </m: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11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14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所以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1−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zh-CN" altLang="zh-CN" sz="1800" i="1" kern="10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zh-CN" altLang="zh-CN" sz="1800" i="1" kern="100"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zh-CN" sz="1800" i="1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宋体" panose="02010600030101010101" pitchFamily="2" charset="-122"/>
                                        <a:cs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zh-CN" sz="1800" i="1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宋体" panose="02010600030101010101" pitchFamily="2" charset="-122"/>
                                        <a:cs typeface="Cambria Math" panose="02040503050406030204" pitchFamily="18" charset="0"/>
                                      </a:rPr>
                                      <m:t>7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800" b="0" i="0" kern="100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       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𝛽</m:t>
                        </m:r>
                      </m:e>
                    </m: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1−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zh-CN" altLang="zh-CN" sz="1800" i="1" kern="10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zh-CN" sz="18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−</m:t>
                                </m:r>
                                <m:f>
                                  <m:fPr>
                                    <m:ctrlPr>
                                      <a:rPr lang="zh-CN" altLang="zh-CN" sz="1800" i="1" kern="100"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zh-CN" sz="1800" i="1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宋体" panose="02010600030101010101" pitchFamily="2" charset="-122"/>
                                        <a:cs typeface="Cambria Math" panose="02040503050406030204" pitchFamily="18" charset="0"/>
                                      </a:rPr>
                                      <m:t>11</m:t>
                                    </m:r>
                                  </m:num>
                                  <m:den>
                                    <m:r>
                                      <a:rPr lang="en-US" altLang="zh-CN" sz="1800" i="1" kern="100">
                                        <a:solidFill>
                                          <a:srgbClr val="FF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宋体" panose="02010600030101010101" pitchFamily="2" charset="-122"/>
                                        <a:cs typeface="Cambria Math" panose="02040503050406030204" pitchFamily="18" charset="0"/>
                                      </a:rPr>
                                      <m:t>14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14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又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[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𝛽</m:t>
                        </m:r>
                      </m:e>
                    </m: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]=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𝛽</m:t>
                        </m:r>
                      </m:e>
                    </m:d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𝛽</m:t>
                        </m:r>
                      </m:e>
                    </m:d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所以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𝛽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=(−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11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14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)×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14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49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98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.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B3412163-873D-FE56-FE30-7893A3F1AD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946" y="2788806"/>
                <a:ext cx="10915149" cy="2964658"/>
              </a:xfrm>
              <a:prstGeom prst="rect">
                <a:avLst/>
              </a:prstGeom>
              <a:blipFill>
                <a:blip r:embed="rId3"/>
                <a:stretch>
                  <a:fillRect l="-465" b="-42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>
            <a:extLst>
              <a:ext uri="{FF2B5EF4-FFF2-40B4-BE49-F238E27FC236}">
                <a16:creationId xmlns:a16="http://schemas.microsoft.com/office/drawing/2014/main" id="{4AECA18F-CE3D-80A3-F504-E75E138BF8FF}"/>
              </a:ext>
            </a:extLst>
          </p:cNvPr>
          <p:cNvSpPr txBox="1"/>
          <p:nvPr/>
        </p:nvSpPr>
        <p:spPr>
          <a:xfrm>
            <a:off x="388520" y="0"/>
            <a:ext cx="2847975" cy="922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当堂检测</a:t>
            </a:r>
            <a:endParaRPr lang="en-US" altLang="zh-CN" sz="32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03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2390FE-27EF-760B-851A-5F38B69F49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E4A9F43E-9C40-E785-F5AF-0C8DE621EF27}"/>
                  </a:ext>
                </a:extLst>
              </p:cNvPr>
              <p:cNvSpPr txBox="1"/>
              <p:nvPr/>
            </p:nvSpPr>
            <p:spPr>
              <a:xfrm>
                <a:off x="664464" y="922176"/>
                <a:ext cx="11414961" cy="13223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2000" b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4</a:t>
                </a:r>
                <a:r>
                  <a:rPr lang="zh-CN" altLang="en-US" sz="2000" b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、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已知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</m:e>
                    </m:d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∈</m:t>
                    </m:r>
                    <m:d>
                      <m:dPr>
                        <m:begChr m:val="["/>
                        <m:endChr m:val="]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e>
                    </m:d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的值为（</a:t>
                </a:r>
                <a:r>
                  <a:rPr lang="en-US" altLang="zh-CN" sz="2400" kern="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  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</a:p>
              <a:p>
                <a:pPr marL="241300" algn="l">
                  <a:lnSpc>
                    <a:spcPct val="150000"/>
                  </a:lnSpc>
                  <a:buNone/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3−4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B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4−3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C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−4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±3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D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3+4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E4A9F43E-9C40-E785-F5AF-0C8DE621EF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464" y="922176"/>
                <a:ext cx="11414961" cy="1322350"/>
              </a:xfrm>
              <a:prstGeom prst="rect">
                <a:avLst/>
              </a:prstGeom>
              <a:blipFill>
                <a:blip r:embed="rId2"/>
                <a:stretch>
                  <a:fillRect l="-556" b="-28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9BC3C632-DCB8-D55F-7B45-9FDE7EDF75D3}"/>
                  </a:ext>
                </a:extLst>
              </p:cNvPr>
              <p:cNvSpPr txBox="1"/>
              <p:nvPr/>
            </p:nvSpPr>
            <p:spPr>
              <a:xfrm>
                <a:off x="941191" y="2376942"/>
                <a:ext cx="11138234" cy="27957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【详解】因为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∈</m:t>
                    </m:r>
                    <m:d>
                      <m:dPr>
                        <m:begChr m:val="["/>
                        <m:endChr m:val="]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e>
                    </m:d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，所以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∈</m:t>
                    </m:r>
                    <m:d>
                      <m:dPr>
                        <m:begChr m:val="["/>
                        <m:endChr m:val="]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,0</m:t>
                        </m:r>
                      </m:e>
                    </m:d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所以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</m:e>
                    </m: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1−</m:t>
                        </m:r>
                        <m:sSup>
                          <m:sSup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d>
                          <m:d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zh-CN" altLang="zh-CN" sz="1800" i="1" kern="10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m:rPr>
                                    <m:nor/>
                                  </m:rPr>
                                  <a:rPr lang="en-US" altLang="zh-CN" sz="18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π</m:t>
                                </m:r>
                              </m:num>
                              <m:den>
                                <m:r>
                                  <a:rPr lang="en-US" altLang="zh-CN" sz="18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3</m:t>
                                </m:r>
                              </m:den>
                            </m:f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𝛼</m:t>
                            </m:r>
                          </m:e>
                        </m:d>
                      </m:e>
                    </m:ra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则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d>
                      <m:dPr>
                        <m:begChr m:val="["/>
                        <m:endChr m:val="]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d>
                          <m:d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zh-CN" altLang="zh-CN" sz="1800" i="1" kern="10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m:rPr>
                                    <m:nor/>
                                  </m:rPr>
                                  <a:rPr lang="en-US" altLang="zh-CN" sz="18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π</m:t>
                                </m:r>
                              </m:num>
                              <m:den>
                                <m:r>
                                  <a:rPr lang="en-US" altLang="zh-CN" sz="18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3</m:t>
                                </m:r>
                              </m:den>
                            </m:f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𝛼</m:t>
                            </m:r>
                          </m:e>
                        </m:d>
                      </m:e>
                    </m: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</m:e>
                    </m: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m:rPr>
                        <m:sty m:val="p"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</m:e>
                    </m:d>
                  </m:oMath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×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4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</m:den>
                        </m:f>
                      </m:e>
                    </m: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3−4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9BC3C632-DCB8-D55F-7B45-9FDE7EDF75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1191" y="2376942"/>
                <a:ext cx="11138234" cy="2795765"/>
              </a:xfrm>
              <a:prstGeom prst="rect">
                <a:avLst/>
              </a:prstGeom>
              <a:blipFill>
                <a:blip r:embed="rId3"/>
                <a:stretch>
                  <a:fillRect l="-34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>
            <a:extLst>
              <a:ext uri="{FF2B5EF4-FFF2-40B4-BE49-F238E27FC236}">
                <a16:creationId xmlns:a16="http://schemas.microsoft.com/office/drawing/2014/main" id="{910F4879-4945-DE84-DA9A-E5B7F27EB0D0}"/>
              </a:ext>
            </a:extLst>
          </p:cNvPr>
          <p:cNvSpPr txBox="1"/>
          <p:nvPr/>
        </p:nvSpPr>
        <p:spPr>
          <a:xfrm>
            <a:off x="388520" y="0"/>
            <a:ext cx="2847975" cy="922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当堂检测</a:t>
            </a:r>
            <a:endParaRPr lang="en-US" altLang="zh-CN" sz="32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594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8FBC3B-DFD0-E82F-27C8-FCD70D20F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F753D4C8-7CA8-13EA-D224-61FAE66B2CF3}"/>
                  </a:ext>
                </a:extLst>
              </p:cNvPr>
              <p:cNvSpPr txBox="1"/>
              <p:nvPr/>
            </p:nvSpPr>
            <p:spPr>
              <a:xfrm>
                <a:off x="412081" y="900184"/>
                <a:ext cx="11330739" cy="13233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2000" b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5</a:t>
                </a:r>
                <a:r>
                  <a:rPr lang="zh-CN" altLang="en-US" sz="2000" b="1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(24-25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高一下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河南许平汝名校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开学考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已知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e>
                    </m:d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,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∈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0,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  <m:r>
                              <m:rPr>
                                <m:nor/>
                              </m:rPr>
                              <a:rPr lang="en-US" altLang="zh-CN" sz="1800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12</m:t>
                            </m:r>
                          </m:den>
                        </m:f>
                      </m:e>
                    </m:d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   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</a:p>
              <a:p>
                <a:pPr marL="241300" algn="l">
                  <a:lnSpc>
                    <a:spcPct val="150000"/>
                  </a:lnSpc>
                  <a:buNone/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7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B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C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D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或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7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F753D4C8-7CA8-13EA-D224-61FAE66B2C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081" y="900184"/>
                <a:ext cx="11330739" cy="1323376"/>
              </a:xfrm>
              <a:prstGeom prst="rect">
                <a:avLst/>
              </a:prstGeom>
              <a:blipFill>
                <a:blip r:embed="rId2"/>
                <a:stretch>
                  <a:fillRect l="-560" b="-190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767381BB-2398-6EB2-7F70-A05C8ECC4F85}"/>
                  </a:ext>
                </a:extLst>
              </p:cNvPr>
              <p:cNvSpPr txBox="1"/>
              <p:nvPr/>
            </p:nvSpPr>
            <p:spPr>
              <a:xfrm>
                <a:off x="616618" y="2223560"/>
                <a:ext cx="10861508" cy="26032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【详解】由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∈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0,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，得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∈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</m:e>
                    </m:d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，因为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e>
                    </m: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&lt;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en-US" altLang="zh-CN" sz="1800" kern="100" dirty="0">
                  <a:solidFill>
                    <a:srgbClr val="FF0000"/>
                  </a:solidFill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所以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𝛼</m:t>
                    </m:r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∈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</m:e>
                    </m:d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e>
                    </m: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5</m:t>
                            </m:r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12</m:t>
                            </m:r>
                          </m:den>
                        </m:f>
                      </m:e>
                    </m: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d>
                      <m:dPr>
                        <m:begChr m:val="["/>
                        <m:endChr m:val="]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𝛼</m:t>
                            </m:r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zh-CN" altLang="zh-CN" sz="1800" i="1" kern="10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m:rPr>
                                    <m:nor/>
                                  </m:rPr>
                                  <a:rPr lang="en-US" altLang="zh-CN" sz="1800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π</m:t>
                                </m:r>
                              </m:num>
                              <m:den>
                                <m:r>
                                  <a:rPr lang="en-US" altLang="zh-CN" sz="18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3</m:t>
                                </m:r>
                              </m:den>
                            </m:f>
                          </m:e>
                        </m:d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e>
                    </m:d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cos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𝛼</m:t>
                        </m:r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+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altLang="zh-CN" sz="1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π</m:t>
                            </m:r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e>
                    </m:d>
                    <m:r>
                      <m:rPr>
                        <m:nor/>
                      </m:rPr>
                      <a:rPr lang="en-US" altLang="zh-CN" sz="1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sin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  <m:r>
                          <m:rPr>
                            <m:nor/>
                          </m:rPr>
                          <a:rPr lang="en-US" altLang="zh-CN" sz="1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×</m:t>
                    </m:r>
                    <m:d>
                      <m:d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zh-CN" altLang="zh-CN" sz="1800" i="1" kern="10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sz="1800" i="1" kern="100">
                                    <a:solidFill>
                                      <a:srgbClr val="FF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宋体" panose="02010600030101010101" pitchFamily="2" charset="-122"/>
                                    <a:cs typeface="Cambria Math" panose="02040503050406030204" pitchFamily="18" charset="0"/>
                                  </a:rPr>
                                  <m:t>2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18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7</m:t>
                        </m:r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.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故选：</a:t>
                </a:r>
                <a:r>
                  <a:rPr lang="en-US" altLang="zh-CN" sz="1800" kern="100" dirty="0"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767381BB-2398-6EB2-7F70-A05C8ECC4F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618" y="2223560"/>
                <a:ext cx="10861508" cy="2603277"/>
              </a:xfrm>
              <a:prstGeom prst="rect">
                <a:avLst/>
              </a:prstGeom>
              <a:blipFill>
                <a:blip r:embed="rId3"/>
                <a:stretch>
                  <a:fillRect l="-46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文本框 3">
            <a:extLst>
              <a:ext uri="{FF2B5EF4-FFF2-40B4-BE49-F238E27FC236}">
                <a16:creationId xmlns:a16="http://schemas.microsoft.com/office/drawing/2014/main" id="{CBB68B46-7ABD-D5D0-213A-9E123FD81CD0}"/>
              </a:ext>
            </a:extLst>
          </p:cNvPr>
          <p:cNvSpPr txBox="1"/>
          <p:nvPr/>
        </p:nvSpPr>
        <p:spPr>
          <a:xfrm>
            <a:off x="388520" y="0"/>
            <a:ext cx="2847975" cy="922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当堂检测</a:t>
            </a:r>
            <a:endParaRPr lang="en-US" altLang="zh-CN" sz="3200" b="1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937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D6FBC5-1442-0BD6-EDD1-98BBAB131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7F403FDD-87E1-78CD-DDA2-801482B6143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61774" y="58698"/>
            <a:ext cx="9438640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fontAlgn="auto">
              <a:lnSpc>
                <a:spcPct val="20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回顾：</a:t>
            </a:r>
            <a:r>
              <a:rPr lang="zh-CN" altLang="en-US" sz="2400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根据今天所学，说说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两角和与差的余弦公式</a:t>
            </a:r>
            <a:r>
              <a:rPr lang="zh-CN" altLang="en-US" sz="2400" dirty="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rPr>
              <a:t>，在三角函数计算过程中有何作用？</a:t>
            </a:r>
            <a:endParaRPr lang="en-US" altLang="zh-CN" sz="2400" dirty="0"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FDE1790-E00D-E534-92E9-0ACEED52DB98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787140" y="1326515"/>
            <a:ext cx="4221480" cy="55118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t">
            <a:spAutoFit/>
          </a:bodyPr>
          <a:lstStyle>
            <a:defPPr>
              <a:defRPr lang="zh-CN"/>
            </a:defPPr>
            <a:lvl1pPr defTabSz="1219200" latinLnBrk="1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400"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800" b="1">
                <a:solidFill>
                  <a:srgbClr val="0000FF"/>
                </a:solidFill>
              </a:rPr>
              <a:t>两角和与差余弦公式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0E94F5A9-E16C-EEDB-7637-E01FE1110DA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428869" y="2204085"/>
            <a:ext cx="7153275" cy="2188210"/>
            <a:chOff x="2626989" y="2877358"/>
            <a:chExt cx="7153275" cy="2188584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2E13EF53-4C16-EE13-926B-E3A1F66FC5CC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2626989" y="2877358"/>
              <a:ext cx="7153275" cy="218858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</a:endParaRPr>
            </a:p>
          </p:txBody>
        </p: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71AB43E7-1295-709A-D956-1329F9CB94B7}"/>
                </a:ext>
              </a:extLst>
            </p:cNvPr>
            <p:cNvGrpSpPr/>
            <p:nvPr>
              <p:custDataLst>
                <p:tags r:id="rId6"/>
              </p:custDataLst>
            </p:nvPr>
          </p:nvGrpSpPr>
          <p:grpSpPr>
            <a:xfrm>
              <a:off x="3132328" y="3337451"/>
              <a:ext cx="6142596" cy="1268480"/>
              <a:chOff x="2590049" y="3900297"/>
              <a:chExt cx="6593840" cy="1268480"/>
            </a:xfrm>
          </p:grpSpPr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2DA0A183-AD4B-64E9-B6A1-2C0BB629BE86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>
                <a:off x="2709112" y="4708320"/>
                <a:ext cx="6355715" cy="460457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en-US" altLang="zh-CN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</a:t>
                </a:r>
                <a:r>
                  <a:rPr lang="el-GR" altLang="zh-CN" sz="2400" b="1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 b="1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+ </a:t>
                </a:r>
                <a:r>
                  <a:rPr lang="el-GR" altLang="zh-CN" sz="2400" b="1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r>
                  <a:rPr lang="zh-CN" altLang="en-US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：</a:t>
                </a:r>
                <a:r>
                  <a:rPr lang="en-US" altLang="zh-CN" sz="2400" err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 (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+ 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) = cos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·cos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−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sin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·sin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endParaRPr lang="en-US" altLang="zh-CN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id="{3004B589-C794-D96B-236C-7CF83C0EB071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>
              <a:xfrm>
                <a:off x="2590049" y="3900297"/>
                <a:ext cx="6593840" cy="4604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</a:t>
                </a:r>
                <a:r>
                  <a:rPr lang="el-GR" altLang="zh-CN" sz="2400" b="1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 b="1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– </a:t>
                </a:r>
                <a:r>
                  <a:rPr lang="el-GR" altLang="zh-CN" sz="2400" b="1" baseline="-25000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r>
                  <a:rPr lang="zh-CN" altLang="en-US" sz="2400" b="1">
                    <a:solidFill>
                      <a:srgbClr val="0000FF"/>
                    </a:solidFill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：</a:t>
                </a:r>
                <a:r>
                  <a:rPr lang="en-US" altLang="zh-CN" sz="2400" err="1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cos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 (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− 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) = cos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·cos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r>
                  <a:rPr lang="zh-CN" altLang="en-US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 + 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sin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α</a:t>
                </a:r>
                <a:r>
                  <a:rPr lang="en-US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·sin</a:t>
                </a:r>
                <a:r>
                  <a:rPr lang="el-GR" altLang="zh-CN" sz="2400">
                    <a:latin typeface="Times New Roman" panose="02020603050405020304" charset="0"/>
                    <a:ea typeface="楷体" panose="02010609060101010101" charset="-122"/>
                    <a:cs typeface="Times New Roman" panose="02020603050405020304" charset="0"/>
                  </a:rPr>
                  <a:t>β</a:t>
                </a:r>
                <a:endParaRPr lang="zh-CN" altLang="en-US" sz="2400">
                  <a:latin typeface="Times New Roman" panose="02020603050405020304" charset="0"/>
                  <a:ea typeface="楷体" panose="02010609060101010101" charset="-122"/>
                  <a:cs typeface="Times New Roman" panose="02020603050405020304" charset="0"/>
                </a:endParaRPr>
              </a:p>
            </p:txBody>
          </p:sp>
        </p:grp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id="{5A9E26AE-1651-91C9-C784-3AE7596162C8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3727450" y="4718685"/>
            <a:ext cx="4231640" cy="4603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2400">
                <a:solidFill>
                  <a:srgbClr val="0000FF"/>
                </a:solidFill>
                <a:effectLst/>
                <a:latin typeface="Times New Roman" panose="02020603050405020304" charset="0"/>
                <a:ea typeface="楷体" panose="02010609060101010101" charset="-122"/>
              </a:rPr>
              <a:t>记忆方法：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charset="0"/>
                <a:ea typeface="楷体" panose="02010609060101010101" charset="-122"/>
                <a:cs typeface="Times New Roman" panose="02020603050405020304" charset="0"/>
                <a:sym typeface="+mn-ea"/>
              </a:rPr>
              <a:t>同名积，异号连</a:t>
            </a:r>
            <a:endParaRPr lang="zh-CN" altLang="en-US" sz="2400">
              <a:solidFill>
                <a:srgbClr val="FF0000"/>
              </a:solidFill>
              <a:effectLst/>
              <a:latin typeface="Times New Roman" panose="02020603050405020304" charset="0"/>
              <a:ea typeface="楷体" panose="02010609060101010101" charset="-122"/>
              <a:cs typeface="Times New Roman" panose="02020603050405020304" charset="0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60096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9"/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0"/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1"/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2"/>
  <p:tag name="KSO_WM_DIAGRAM_VIRTUALLY_FRAME" val="{&quot;height&quot;:403.45,&quot;left&quot;:162.65,&quot;top&quot;:93.7,&quot;width&quot;:116.2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"/>
  <p:tag name="KSO_WM_DIAGRAM_VIRTUALLY_FRAME" val="{&quot;height&quot;:403.45,&quot;left&quot;:162.65,&quot;top&quot;:93.7,&quot;width&quot;:116.2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"/>
  <p:tag name="KSO_WM_DIAGRAM_VIRTUALLY_FRAME" val="{&quot;height&quot;:403.45,&quot;left&quot;:162.65,&quot;top&quot;:93.7,&quot;width&quot;:116.2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5"/>
  <p:tag name="KSO_WM_DIAGRAM_VIRTUALLY_FRAME" val="{&quot;height&quot;:403.45,&quot;left&quot;:162.65,&quot;top&quot;:93.7,&quot;width&quot;:116.2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6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7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9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2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4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5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6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7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8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9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2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6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7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4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9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3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9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8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2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3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4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5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4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5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6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7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8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19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1796</Words>
  <Application>Microsoft Macintosh PowerPoint</Application>
  <PresentationFormat>宽屏</PresentationFormat>
  <Paragraphs>104</Paragraphs>
  <Slides>18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等线</vt:lpstr>
      <vt:lpstr>等线 Light</vt:lpstr>
      <vt:lpstr>楷体</vt:lpstr>
      <vt:lpstr>Arial</vt:lpstr>
      <vt:lpstr>Calibri</vt:lpstr>
      <vt:lpstr>Cambria Math</vt:lpstr>
      <vt:lpstr>Times New Roman</vt:lpstr>
      <vt:lpstr>Office 主题​​</vt:lpstr>
      <vt:lpstr>Equation.DSMT4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huaxu liu</dc:creator>
  <cp:lastModifiedBy>huaxu liu</cp:lastModifiedBy>
  <cp:revision>11</cp:revision>
  <dcterms:created xsi:type="dcterms:W3CDTF">2026-05-11T14:13:19Z</dcterms:created>
  <dcterms:modified xsi:type="dcterms:W3CDTF">2026-05-11T15:08:02Z</dcterms:modified>
</cp:coreProperties>
</file>