
<file path=[Content_Types].xml><?xml version="1.0" encoding="utf-8"?>
<Types xmlns="http://schemas.openxmlformats.org/package/2006/content-types">
  <Default Extension="docx" ContentType="application/vnd.openxmlformats-officedocument.wordprocessingml.documen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13" r:id="rId2"/>
    <p:sldId id="372" r:id="rId3"/>
    <p:sldId id="379" r:id="rId4"/>
    <p:sldId id="352" r:id="rId5"/>
    <p:sldId id="355" r:id="rId6"/>
    <p:sldId id="380" r:id="rId7"/>
    <p:sldId id="357" r:id="rId8"/>
    <p:sldId id="358" r:id="rId9"/>
    <p:sldId id="381" r:id="rId10"/>
    <p:sldId id="376" r:id="rId11"/>
    <p:sldId id="377" r:id="rId12"/>
    <p:sldId id="378" r:id="rId13"/>
    <p:sldId id="373" r:id="rId14"/>
    <p:sldId id="374" r:id="rId15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DB900"/>
    <a:srgbClr val="A0BF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28" d="100"/>
          <a:sy n="128" d="100"/>
        </p:scale>
        <p:origin x="45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2026/4/16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2026/4/16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74650" y="685800"/>
            <a:ext cx="61087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0.xml"/><Relationship Id="rId13" Type="http://schemas.openxmlformats.org/officeDocument/2006/relationships/image" Target="../media/image1.png"/><Relationship Id="rId3" Type="http://schemas.openxmlformats.org/officeDocument/2006/relationships/tags" Target="../tags/tag5.xml"/><Relationship Id="rId7" Type="http://schemas.openxmlformats.org/officeDocument/2006/relationships/tags" Target="../tags/tag9.xml"/><Relationship Id="rId12" Type="http://schemas.openxmlformats.org/officeDocument/2006/relationships/slideMaster" Target="../slideMasters/slideMaster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6" Type="http://schemas.openxmlformats.org/officeDocument/2006/relationships/tags" Target="../tags/tag8.xml"/><Relationship Id="rId11" Type="http://schemas.openxmlformats.org/officeDocument/2006/relationships/tags" Target="../tags/tag13.xml"/><Relationship Id="rId5" Type="http://schemas.openxmlformats.org/officeDocument/2006/relationships/tags" Target="../tags/tag7.xml"/><Relationship Id="rId10" Type="http://schemas.openxmlformats.org/officeDocument/2006/relationships/tags" Target="../tags/tag12.xml"/><Relationship Id="rId4" Type="http://schemas.openxmlformats.org/officeDocument/2006/relationships/tags" Target="../tags/tag6.xml"/><Relationship Id="rId9" Type="http://schemas.openxmlformats.org/officeDocument/2006/relationships/tags" Target="../tags/tag1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image" Target="../media/image1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image" Target="../media/image1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13"/>
          <a:srcRect t="15747" b="10176"/>
          <a:stretch>
            <a:fillRect/>
          </a:stretch>
        </p:blipFill>
        <p:spPr>
          <a:xfrm>
            <a:off x="0" y="1905"/>
            <a:ext cx="12191365" cy="6856730"/>
          </a:xfrm>
          <a:prstGeom prst="rect">
            <a:avLst/>
          </a:prstGeom>
        </p:spPr>
      </p:pic>
      <p:grpSp>
        <p:nvGrpSpPr>
          <p:cNvPr id="17" name="组合 16"/>
          <p:cNvGrpSpPr/>
          <p:nvPr userDrawn="1"/>
        </p:nvGrpSpPr>
        <p:grpSpPr>
          <a:xfrm>
            <a:off x="9768840" y="4984750"/>
            <a:ext cx="2365375" cy="1718310"/>
            <a:chOff x="15384" y="7850"/>
            <a:chExt cx="3725" cy="2706"/>
          </a:xfrm>
        </p:grpSpPr>
        <p:grpSp>
          <p:nvGrpSpPr>
            <p:cNvPr id="53" name="组合 52"/>
            <p:cNvGrpSpPr/>
            <p:nvPr/>
          </p:nvGrpSpPr>
          <p:grpSpPr>
            <a:xfrm rot="6543834">
              <a:off x="15974" y="8397"/>
              <a:ext cx="640" cy="1820"/>
              <a:chOff x="11762339" y="3746221"/>
              <a:chExt cx="406107" cy="1155987"/>
            </a:xfrm>
          </p:grpSpPr>
          <p:sp>
            <p:nvSpPr>
              <p:cNvPr id="50" name="Freeform 16"/>
              <p:cNvSpPr/>
              <p:nvPr>
                <p:custDataLst>
                  <p:tags r:id="rId9"/>
                </p:custDataLst>
              </p:nvPr>
            </p:nvSpPr>
            <p:spPr bwMode="auto">
              <a:xfrm flipV="1">
                <a:off x="11767353" y="3746221"/>
                <a:ext cx="396080" cy="564858"/>
              </a:xfrm>
              <a:custGeom>
                <a:avLst/>
                <a:gdLst>
                  <a:gd name="T0" fmla="*/ 284 w 758"/>
                  <a:gd name="T1" fmla="*/ 1081 h 1081"/>
                  <a:gd name="T2" fmla="*/ 758 w 758"/>
                  <a:gd name="T3" fmla="*/ 0 h 1081"/>
                  <a:gd name="T4" fmla="*/ 0 w 758"/>
                  <a:gd name="T5" fmla="*/ 288 h 1081"/>
                  <a:gd name="T6" fmla="*/ 284 w 758"/>
                  <a:gd name="T7" fmla="*/ 1081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8" h="1081">
                    <a:moveTo>
                      <a:pt x="284" y="1081"/>
                    </a:moveTo>
                    <a:lnTo>
                      <a:pt x="758" y="0"/>
                    </a:lnTo>
                    <a:lnTo>
                      <a:pt x="0" y="288"/>
                    </a:lnTo>
                    <a:lnTo>
                      <a:pt x="284" y="1081"/>
                    </a:lnTo>
                    <a:close/>
                  </a:path>
                </a:pathLst>
              </a:custGeom>
              <a:solidFill>
                <a:srgbClr val="319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1" name="Freeform 30"/>
              <p:cNvSpPr/>
              <p:nvPr>
                <p:custDataLst>
                  <p:tags r:id="rId10"/>
                </p:custDataLst>
              </p:nvPr>
            </p:nvSpPr>
            <p:spPr bwMode="auto">
              <a:xfrm rot="15296182">
                <a:off x="11830602" y="4196908"/>
                <a:ext cx="275725" cy="329602"/>
              </a:xfrm>
              <a:custGeom>
                <a:avLst/>
                <a:gdLst>
                  <a:gd name="T0" fmla="*/ 0 w 261"/>
                  <a:gd name="T1" fmla="*/ 0 h 312"/>
                  <a:gd name="T2" fmla="*/ 119 w 261"/>
                  <a:gd name="T3" fmla="*/ 312 h 312"/>
                  <a:gd name="T4" fmla="*/ 119 w 261"/>
                  <a:gd name="T5" fmla="*/ 312 h 312"/>
                  <a:gd name="T6" fmla="*/ 261 w 261"/>
                  <a:gd name="T7" fmla="*/ 0 h 312"/>
                  <a:gd name="T8" fmla="*/ 0 w 261"/>
                  <a:gd name="T9" fmla="*/ 0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1" h="312">
                    <a:moveTo>
                      <a:pt x="0" y="0"/>
                    </a:moveTo>
                    <a:lnTo>
                      <a:pt x="119" y="312"/>
                    </a:lnTo>
                    <a:lnTo>
                      <a:pt x="119" y="312"/>
                    </a:lnTo>
                    <a:lnTo>
                      <a:pt x="26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0BF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52" name="Freeform 12"/>
              <p:cNvSpPr/>
              <p:nvPr>
                <p:custDataLst>
                  <p:tags r:id="rId11"/>
                </p:custDataLst>
              </p:nvPr>
            </p:nvSpPr>
            <p:spPr bwMode="auto">
              <a:xfrm rot="7160246">
                <a:off x="11692179" y="4425941"/>
                <a:ext cx="546427" cy="406107"/>
              </a:xfrm>
              <a:custGeom>
                <a:avLst/>
                <a:gdLst>
                  <a:gd name="T0" fmla="*/ 782 w 1067"/>
                  <a:gd name="T1" fmla="*/ 0 h 793"/>
                  <a:gd name="T2" fmla="*/ 0 w 1067"/>
                  <a:gd name="T3" fmla="*/ 288 h 793"/>
                  <a:gd name="T4" fmla="*/ 1067 w 1067"/>
                  <a:gd name="T5" fmla="*/ 793 h 793"/>
                  <a:gd name="T6" fmla="*/ 782 w 1067"/>
                  <a:gd name="T7" fmla="*/ 0 h 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7" h="793">
                    <a:moveTo>
                      <a:pt x="782" y="0"/>
                    </a:moveTo>
                    <a:lnTo>
                      <a:pt x="0" y="288"/>
                    </a:lnTo>
                    <a:lnTo>
                      <a:pt x="1067" y="793"/>
                    </a:lnTo>
                    <a:lnTo>
                      <a:pt x="782" y="0"/>
                    </a:lnTo>
                    <a:close/>
                  </a:path>
                </a:pathLst>
              </a:custGeom>
              <a:solidFill>
                <a:srgbClr val="FDB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10" name="Freeform 27"/>
            <p:cNvSpPr/>
            <p:nvPr>
              <p:custDataLst>
                <p:tags r:id="rId7"/>
              </p:custDataLst>
            </p:nvPr>
          </p:nvSpPr>
          <p:spPr bwMode="auto">
            <a:xfrm rot="10800000">
              <a:off x="17275" y="7850"/>
              <a:ext cx="1834" cy="2366"/>
            </a:xfrm>
            <a:custGeom>
              <a:avLst/>
              <a:gdLst>
                <a:gd name="T0" fmla="*/ 284 w 782"/>
                <a:gd name="T1" fmla="*/ 1057 h 1057"/>
                <a:gd name="T2" fmla="*/ 782 w 782"/>
                <a:gd name="T3" fmla="*/ 0 h 1057"/>
                <a:gd name="T4" fmla="*/ 0 w 782"/>
                <a:gd name="T5" fmla="*/ 264 h 1057"/>
                <a:gd name="T6" fmla="*/ 284 w 782"/>
                <a:gd name="T7" fmla="*/ 1057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82" h="1057">
                  <a:moveTo>
                    <a:pt x="284" y="1057"/>
                  </a:moveTo>
                  <a:lnTo>
                    <a:pt x="782" y="0"/>
                  </a:lnTo>
                  <a:lnTo>
                    <a:pt x="0" y="264"/>
                  </a:lnTo>
                  <a:lnTo>
                    <a:pt x="284" y="1057"/>
                  </a:lnTo>
                  <a:close/>
                </a:path>
              </a:pathLst>
            </a:custGeom>
            <a:solidFill>
              <a:srgbClr val="5FCAC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26"/>
            <p:cNvSpPr/>
            <p:nvPr>
              <p:custDataLst>
                <p:tags r:id="rId8"/>
              </p:custDataLst>
            </p:nvPr>
          </p:nvSpPr>
          <p:spPr bwMode="auto">
            <a:xfrm rot="10800000">
              <a:off x="15813" y="10216"/>
              <a:ext cx="1464" cy="341"/>
            </a:xfrm>
            <a:custGeom>
              <a:avLst/>
              <a:gdLst>
                <a:gd name="T0" fmla="*/ 640 w 783"/>
                <a:gd name="T1" fmla="*/ 0 h 673"/>
                <a:gd name="T2" fmla="*/ 332 w 783"/>
                <a:gd name="T3" fmla="*/ 0 h 673"/>
                <a:gd name="T4" fmla="*/ 0 w 783"/>
                <a:gd name="T5" fmla="*/ 673 h 673"/>
                <a:gd name="T6" fmla="*/ 783 w 783"/>
                <a:gd name="T7" fmla="*/ 384 h 673"/>
                <a:gd name="T8" fmla="*/ 640 w 783"/>
                <a:gd name="T9" fmla="*/ 0 h 673"/>
                <a:gd name="connsiteX0" fmla="*/ 8980 w 10000"/>
                <a:gd name="connsiteY0" fmla="*/ 6331 h 10000"/>
                <a:gd name="connsiteX1" fmla="*/ 4240 w 10000"/>
                <a:gd name="connsiteY1" fmla="*/ 0 h 10000"/>
                <a:gd name="connsiteX2" fmla="*/ 0 w 10000"/>
                <a:gd name="connsiteY2" fmla="*/ 10000 h 10000"/>
                <a:gd name="connsiteX3" fmla="*/ 10000 w 10000"/>
                <a:gd name="connsiteY3" fmla="*/ 5706 h 10000"/>
                <a:gd name="connsiteX4" fmla="*/ 8980 w 10000"/>
                <a:gd name="connsiteY4" fmla="*/ 6331 h 10000"/>
                <a:gd name="connsiteX0-1" fmla="*/ 8980 w 8980"/>
                <a:gd name="connsiteY0-2" fmla="*/ 6331 h 10000"/>
                <a:gd name="connsiteX1-3" fmla="*/ 4240 w 8980"/>
                <a:gd name="connsiteY1-4" fmla="*/ 0 h 10000"/>
                <a:gd name="connsiteX2-5" fmla="*/ 0 w 8980"/>
                <a:gd name="connsiteY2-6" fmla="*/ 10000 h 10000"/>
                <a:gd name="connsiteX3-7" fmla="*/ 7682 w 8980"/>
                <a:gd name="connsiteY3-8" fmla="*/ 8285 h 10000"/>
                <a:gd name="connsiteX4-9" fmla="*/ 8980 w 8980"/>
                <a:gd name="connsiteY4-10" fmla="*/ 6331 h 10000"/>
                <a:gd name="connsiteX0-11" fmla="*/ 10000 w 10000"/>
                <a:gd name="connsiteY0-12" fmla="*/ 0 h 3669"/>
                <a:gd name="connsiteX1-13" fmla="*/ 1243 w 10000"/>
                <a:gd name="connsiteY1-14" fmla="*/ 1407 h 3669"/>
                <a:gd name="connsiteX2-15" fmla="*/ 0 w 10000"/>
                <a:gd name="connsiteY2-16" fmla="*/ 3669 h 3669"/>
                <a:gd name="connsiteX3-17" fmla="*/ 8555 w 10000"/>
                <a:gd name="connsiteY3-18" fmla="*/ 1954 h 3669"/>
                <a:gd name="connsiteX4-19" fmla="*/ 10000 w 10000"/>
                <a:gd name="connsiteY4-20" fmla="*/ 0 h 3669"/>
                <a:gd name="connsiteX0-21" fmla="*/ 8878 w 8878"/>
                <a:gd name="connsiteY0-22" fmla="*/ 639 h 6165"/>
                <a:gd name="connsiteX1-23" fmla="*/ 1243 w 8878"/>
                <a:gd name="connsiteY1-24" fmla="*/ 0 h 6165"/>
                <a:gd name="connsiteX2-25" fmla="*/ 0 w 8878"/>
                <a:gd name="connsiteY2-26" fmla="*/ 6165 h 6165"/>
                <a:gd name="connsiteX3-27" fmla="*/ 8555 w 8878"/>
                <a:gd name="connsiteY3-28" fmla="*/ 1491 h 6165"/>
                <a:gd name="connsiteX4-29" fmla="*/ 8878 w 8878"/>
                <a:gd name="connsiteY4-30" fmla="*/ 639 h 616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8878" h="6165">
                  <a:moveTo>
                    <a:pt x="8878" y="639"/>
                  </a:moveTo>
                  <a:lnTo>
                    <a:pt x="1243" y="0"/>
                  </a:lnTo>
                  <a:lnTo>
                    <a:pt x="0" y="6165"/>
                  </a:lnTo>
                  <a:lnTo>
                    <a:pt x="8555" y="1491"/>
                  </a:lnTo>
                  <a:lnTo>
                    <a:pt x="8878" y="639"/>
                  </a:lnTo>
                  <a:close/>
                </a:path>
              </a:pathLst>
            </a:custGeom>
            <a:solidFill>
              <a:srgbClr val="826C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8" name="组合 7"/>
          <p:cNvGrpSpPr/>
          <p:nvPr userDrawn="1"/>
        </p:nvGrpSpPr>
        <p:grpSpPr>
          <a:xfrm>
            <a:off x="123825" y="31750"/>
            <a:ext cx="2115820" cy="1734820"/>
            <a:chOff x="195" y="50"/>
            <a:chExt cx="3332" cy="2732"/>
          </a:xfrm>
        </p:grpSpPr>
        <p:grpSp>
          <p:nvGrpSpPr>
            <p:cNvPr id="54" name="组合 53"/>
            <p:cNvGrpSpPr/>
            <p:nvPr/>
          </p:nvGrpSpPr>
          <p:grpSpPr>
            <a:xfrm>
              <a:off x="625" y="962"/>
              <a:ext cx="640" cy="1820"/>
              <a:chOff x="4454660" y="3810474"/>
              <a:chExt cx="406107" cy="1155987"/>
            </a:xfrm>
          </p:grpSpPr>
          <p:sp>
            <p:nvSpPr>
              <p:cNvPr id="47" name="Freeform 16"/>
              <p:cNvSpPr/>
              <p:nvPr>
                <p:custDataLst>
                  <p:tags r:id="rId4"/>
                </p:custDataLst>
              </p:nvPr>
            </p:nvSpPr>
            <p:spPr bwMode="auto">
              <a:xfrm flipV="1">
                <a:off x="4459674" y="3810474"/>
                <a:ext cx="396080" cy="564858"/>
              </a:xfrm>
              <a:custGeom>
                <a:avLst/>
                <a:gdLst>
                  <a:gd name="T0" fmla="*/ 284 w 758"/>
                  <a:gd name="T1" fmla="*/ 1081 h 1081"/>
                  <a:gd name="T2" fmla="*/ 758 w 758"/>
                  <a:gd name="T3" fmla="*/ 0 h 1081"/>
                  <a:gd name="T4" fmla="*/ 0 w 758"/>
                  <a:gd name="T5" fmla="*/ 288 h 1081"/>
                  <a:gd name="T6" fmla="*/ 284 w 758"/>
                  <a:gd name="T7" fmla="*/ 1081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58" h="1081">
                    <a:moveTo>
                      <a:pt x="284" y="1081"/>
                    </a:moveTo>
                    <a:lnTo>
                      <a:pt x="758" y="0"/>
                    </a:lnTo>
                    <a:lnTo>
                      <a:pt x="0" y="288"/>
                    </a:lnTo>
                    <a:lnTo>
                      <a:pt x="284" y="1081"/>
                    </a:lnTo>
                    <a:close/>
                  </a:path>
                </a:pathLst>
              </a:custGeom>
              <a:solidFill>
                <a:srgbClr val="3190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" name="Freeform 30"/>
              <p:cNvSpPr/>
              <p:nvPr>
                <p:custDataLst>
                  <p:tags r:id="rId5"/>
                </p:custDataLst>
              </p:nvPr>
            </p:nvSpPr>
            <p:spPr bwMode="auto">
              <a:xfrm rot="15296182">
                <a:off x="4522923" y="4261161"/>
                <a:ext cx="275725" cy="329602"/>
              </a:xfrm>
              <a:custGeom>
                <a:avLst/>
                <a:gdLst>
                  <a:gd name="T0" fmla="*/ 0 w 261"/>
                  <a:gd name="T1" fmla="*/ 0 h 312"/>
                  <a:gd name="T2" fmla="*/ 119 w 261"/>
                  <a:gd name="T3" fmla="*/ 312 h 312"/>
                  <a:gd name="T4" fmla="*/ 119 w 261"/>
                  <a:gd name="T5" fmla="*/ 312 h 312"/>
                  <a:gd name="T6" fmla="*/ 261 w 261"/>
                  <a:gd name="T7" fmla="*/ 0 h 312"/>
                  <a:gd name="T8" fmla="*/ 0 w 261"/>
                  <a:gd name="T9" fmla="*/ 0 h 3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1" h="312">
                    <a:moveTo>
                      <a:pt x="0" y="0"/>
                    </a:moveTo>
                    <a:lnTo>
                      <a:pt x="119" y="312"/>
                    </a:lnTo>
                    <a:lnTo>
                      <a:pt x="119" y="312"/>
                    </a:lnTo>
                    <a:lnTo>
                      <a:pt x="261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0BF0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9" name="Freeform 12"/>
              <p:cNvSpPr/>
              <p:nvPr>
                <p:custDataLst>
                  <p:tags r:id="rId6"/>
                </p:custDataLst>
              </p:nvPr>
            </p:nvSpPr>
            <p:spPr bwMode="auto">
              <a:xfrm rot="7160246">
                <a:off x="4384500" y="4490194"/>
                <a:ext cx="546427" cy="406107"/>
              </a:xfrm>
              <a:custGeom>
                <a:avLst/>
                <a:gdLst>
                  <a:gd name="T0" fmla="*/ 782 w 1067"/>
                  <a:gd name="T1" fmla="*/ 0 h 793"/>
                  <a:gd name="T2" fmla="*/ 0 w 1067"/>
                  <a:gd name="T3" fmla="*/ 288 h 793"/>
                  <a:gd name="T4" fmla="*/ 1067 w 1067"/>
                  <a:gd name="T5" fmla="*/ 793 h 793"/>
                  <a:gd name="T6" fmla="*/ 782 w 1067"/>
                  <a:gd name="T7" fmla="*/ 0 h 7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7" h="793">
                    <a:moveTo>
                      <a:pt x="782" y="0"/>
                    </a:moveTo>
                    <a:lnTo>
                      <a:pt x="0" y="288"/>
                    </a:lnTo>
                    <a:lnTo>
                      <a:pt x="1067" y="793"/>
                    </a:lnTo>
                    <a:lnTo>
                      <a:pt x="782" y="0"/>
                    </a:lnTo>
                    <a:close/>
                  </a:path>
                </a:pathLst>
              </a:custGeom>
              <a:solidFill>
                <a:srgbClr val="FDB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3" name="Freeform 10"/>
            <p:cNvSpPr/>
            <p:nvPr>
              <p:custDataLst>
                <p:tags r:id="rId2"/>
              </p:custDataLst>
            </p:nvPr>
          </p:nvSpPr>
          <p:spPr bwMode="auto">
            <a:xfrm>
              <a:off x="1025" y="699"/>
              <a:ext cx="2502" cy="1721"/>
            </a:xfrm>
            <a:custGeom>
              <a:avLst/>
              <a:gdLst>
                <a:gd name="T0" fmla="*/ 711 w 1067"/>
                <a:gd name="T1" fmla="*/ 0 h 769"/>
                <a:gd name="T2" fmla="*/ 0 w 1067"/>
                <a:gd name="T3" fmla="*/ 264 h 769"/>
                <a:gd name="T4" fmla="*/ 0 w 1067"/>
                <a:gd name="T5" fmla="*/ 264 h 769"/>
                <a:gd name="T6" fmla="*/ 0 w 1067"/>
                <a:gd name="T7" fmla="*/ 264 h 769"/>
                <a:gd name="T8" fmla="*/ 1067 w 1067"/>
                <a:gd name="T9" fmla="*/ 769 h 769"/>
                <a:gd name="T10" fmla="*/ 783 w 1067"/>
                <a:gd name="T11" fmla="*/ 0 h 769"/>
                <a:gd name="T12" fmla="*/ 711 w 1067"/>
                <a:gd name="T13" fmla="*/ 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67" h="769">
                  <a:moveTo>
                    <a:pt x="711" y="0"/>
                  </a:moveTo>
                  <a:lnTo>
                    <a:pt x="0" y="264"/>
                  </a:lnTo>
                  <a:lnTo>
                    <a:pt x="0" y="264"/>
                  </a:lnTo>
                  <a:lnTo>
                    <a:pt x="0" y="264"/>
                  </a:lnTo>
                  <a:lnTo>
                    <a:pt x="1067" y="769"/>
                  </a:lnTo>
                  <a:lnTo>
                    <a:pt x="783" y="0"/>
                  </a:lnTo>
                  <a:lnTo>
                    <a:pt x="711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30"/>
            <p:cNvSpPr/>
            <p:nvPr>
              <p:custDataLst>
                <p:tags r:id="rId3"/>
              </p:custDataLst>
            </p:nvPr>
          </p:nvSpPr>
          <p:spPr bwMode="auto">
            <a:xfrm rot="18373820">
              <a:off x="552" y="-307"/>
              <a:ext cx="584" cy="1299"/>
            </a:xfrm>
            <a:custGeom>
              <a:avLst/>
              <a:gdLst>
                <a:gd name="T0" fmla="*/ 0 w 261"/>
                <a:gd name="T1" fmla="*/ 0 h 312"/>
                <a:gd name="T2" fmla="*/ 119 w 261"/>
                <a:gd name="T3" fmla="*/ 312 h 312"/>
                <a:gd name="T4" fmla="*/ 119 w 261"/>
                <a:gd name="T5" fmla="*/ 312 h 312"/>
                <a:gd name="T6" fmla="*/ 261 w 261"/>
                <a:gd name="T7" fmla="*/ 0 h 312"/>
                <a:gd name="T8" fmla="*/ 0 w 261"/>
                <a:gd name="T9" fmla="*/ 0 h 312"/>
                <a:gd name="connsiteX0" fmla="*/ 0 w 8890"/>
                <a:gd name="connsiteY0" fmla="*/ 0 h 10696"/>
                <a:gd name="connsiteX1" fmla="*/ 3449 w 8890"/>
                <a:gd name="connsiteY1" fmla="*/ 10696 h 10696"/>
                <a:gd name="connsiteX2" fmla="*/ 3449 w 8890"/>
                <a:gd name="connsiteY2" fmla="*/ 10696 h 10696"/>
                <a:gd name="connsiteX3" fmla="*/ 8890 w 8890"/>
                <a:gd name="connsiteY3" fmla="*/ 696 h 10696"/>
                <a:gd name="connsiteX4" fmla="*/ 0 w 8890"/>
                <a:gd name="connsiteY4" fmla="*/ 0 h 10696"/>
                <a:gd name="connsiteX0-1" fmla="*/ 0 w 7997"/>
                <a:gd name="connsiteY0-2" fmla="*/ 0 h 10000"/>
                <a:gd name="connsiteX1-3" fmla="*/ 3880 w 7997"/>
                <a:gd name="connsiteY1-4" fmla="*/ 10000 h 10000"/>
                <a:gd name="connsiteX2-5" fmla="*/ 3880 w 7997"/>
                <a:gd name="connsiteY2-6" fmla="*/ 10000 h 10000"/>
                <a:gd name="connsiteX3-7" fmla="*/ 7997 w 7997"/>
                <a:gd name="connsiteY3-8" fmla="*/ 2894 h 10000"/>
                <a:gd name="connsiteX4-9" fmla="*/ 0 w 7997"/>
                <a:gd name="connsiteY4-10" fmla="*/ 0 h 10000"/>
                <a:gd name="connsiteX0-11" fmla="*/ 0 w 18109"/>
                <a:gd name="connsiteY0-12" fmla="*/ 0 h 10000"/>
                <a:gd name="connsiteX1-13" fmla="*/ 4852 w 18109"/>
                <a:gd name="connsiteY1-14" fmla="*/ 10000 h 10000"/>
                <a:gd name="connsiteX2-15" fmla="*/ 4852 w 18109"/>
                <a:gd name="connsiteY2-16" fmla="*/ 10000 h 10000"/>
                <a:gd name="connsiteX3-17" fmla="*/ 18109 w 18109"/>
                <a:gd name="connsiteY3-18" fmla="*/ 5345 h 10000"/>
                <a:gd name="connsiteX4-19" fmla="*/ 0 w 18109"/>
                <a:gd name="connsiteY4-20" fmla="*/ 0 h 100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109" h="10000">
                  <a:moveTo>
                    <a:pt x="0" y="0"/>
                  </a:moveTo>
                  <a:lnTo>
                    <a:pt x="4852" y="10000"/>
                  </a:lnTo>
                  <a:lnTo>
                    <a:pt x="4852" y="10000"/>
                  </a:lnTo>
                  <a:lnTo>
                    <a:pt x="18109" y="53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DB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FDB900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学习目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-635" y="9525"/>
            <a:ext cx="12178030" cy="6838950"/>
          </a:xfrm>
          <a:prstGeom prst="rect">
            <a:avLst/>
          </a:prstGeom>
        </p:spPr>
      </p:pic>
      <p:sp>
        <p:nvSpPr>
          <p:cNvPr id="15" name="矩形 14"/>
          <p:cNvSpPr/>
          <p:nvPr userDrawn="1">
            <p:custDataLst>
              <p:tags r:id="rId2"/>
            </p:custDataLst>
          </p:nvPr>
        </p:nvSpPr>
        <p:spPr>
          <a:xfrm>
            <a:off x="1123950" y="10795"/>
            <a:ext cx="1645920" cy="647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chemeClr val="accent2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学习目标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问题探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-635" y="9525"/>
            <a:ext cx="12178030" cy="6838950"/>
          </a:xfrm>
          <a:prstGeom prst="rect">
            <a:avLst/>
          </a:prstGeom>
        </p:spPr>
      </p:pic>
      <p:sp>
        <p:nvSpPr>
          <p:cNvPr id="15" name="矩形 14"/>
          <p:cNvSpPr/>
          <p:nvPr userDrawn="1">
            <p:custDataLst>
              <p:tags r:id="rId2"/>
            </p:custDataLst>
          </p:nvPr>
        </p:nvSpPr>
        <p:spPr>
          <a:xfrm>
            <a:off x="1123950" y="10795"/>
            <a:ext cx="1645920" cy="647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rgbClr val="319095"/>
                </a:solidFill>
                <a:latin typeface="微软雅黑" panose="020B0503020204020204" charset="-122"/>
                <a:ea typeface="微软雅黑" panose="020B0503020204020204" charset="-122"/>
              </a:rPr>
              <a:t>问题探究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典型例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-635" y="9525"/>
            <a:ext cx="12178030" cy="6838950"/>
          </a:xfrm>
          <a:prstGeom prst="rect">
            <a:avLst/>
          </a:prstGeom>
        </p:spPr>
      </p:pic>
      <p:sp>
        <p:nvSpPr>
          <p:cNvPr id="15" name="矩形 14"/>
          <p:cNvSpPr/>
          <p:nvPr userDrawn="1">
            <p:custDataLst>
              <p:tags r:id="rId2"/>
            </p:custDataLst>
          </p:nvPr>
        </p:nvSpPr>
        <p:spPr>
          <a:xfrm>
            <a:off x="1123950" y="10795"/>
            <a:ext cx="1645920" cy="647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rgbClr val="C00000"/>
                </a:solidFill>
                <a:latin typeface="微软雅黑" panose="020B0503020204020204" charset="-122"/>
                <a:ea typeface="微软雅黑" panose="020B0503020204020204" charset="-122"/>
              </a:rPr>
              <a:t>典型例题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当堂检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-635" y="9525"/>
            <a:ext cx="12178030" cy="6838950"/>
          </a:xfrm>
          <a:prstGeom prst="rect">
            <a:avLst/>
          </a:prstGeom>
        </p:spPr>
      </p:pic>
      <p:sp>
        <p:nvSpPr>
          <p:cNvPr id="15" name="矩形 14"/>
          <p:cNvSpPr/>
          <p:nvPr userDrawn="1">
            <p:custDataLst>
              <p:tags r:id="rId2"/>
            </p:custDataLst>
          </p:nvPr>
        </p:nvSpPr>
        <p:spPr>
          <a:xfrm>
            <a:off x="1123950" y="10795"/>
            <a:ext cx="1645920" cy="647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当堂检测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课堂总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-635" y="9525"/>
            <a:ext cx="12178030" cy="6838950"/>
          </a:xfrm>
          <a:prstGeom prst="rect">
            <a:avLst/>
          </a:prstGeom>
        </p:spPr>
      </p:pic>
      <p:sp>
        <p:nvSpPr>
          <p:cNvPr id="15" name="矩形 14"/>
          <p:cNvSpPr/>
          <p:nvPr userDrawn="1">
            <p:custDataLst>
              <p:tags r:id="rId2"/>
            </p:custDataLst>
          </p:nvPr>
        </p:nvSpPr>
        <p:spPr>
          <a:xfrm>
            <a:off x="1123950" y="10795"/>
            <a:ext cx="1645920" cy="6477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课题总结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-1" y="38222"/>
            <a:ext cx="12192000" cy="647347"/>
            <a:chOff x="-1" y="36116"/>
            <a:chExt cx="11522075" cy="611683"/>
          </a:xfrm>
        </p:grpSpPr>
        <p:sp>
          <p:nvSpPr>
            <p:cNvPr id="8" name="矩形 7"/>
            <p:cNvSpPr/>
            <p:nvPr userDrawn="1"/>
          </p:nvSpPr>
          <p:spPr>
            <a:xfrm>
              <a:off x="-1" y="359767"/>
              <a:ext cx="11522075" cy="288032"/>
            </a:xfrm>
            <a:prstGeom prst="rect">
              <a:avLst/>
            </a:prstGeom>
            <a:gradFill flip="none" rotWithShape="1">
              <a:gsLst>
                <a:gs pos="39000">
                  <a:schemeClr val="bg2">
                    <a:lumMod val="60000"/>
                    <a:lumOff val="40000"/>
                  </a:schemeClr>
                </a:gs>
                <a:gs pos="21000">
                  <a:schemeClr val="bg2">
                    <a:lumMod val="60000"/>
                    <a:lumOff val="40000"/>
                  </a:schemeClr>
                </a:gs>
                <a:gs pos="100000">
                  <a:schemeClr val="bg2">
                    <a:lumMod val="20000"/>
                    <a:lumOff val="80000"/>
                  </a:schemeClr>
                </a:gs>
                <a:gs pos="0">
                  <a:srgbClr val="0070C0"/>
                </a:gs>
              </a:gsLst>
              <a:path path="circle">
                <a:fillToRect r="100000" b="100000"/>
              </a:path>
              <a:tileRect l="-100000" t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5"/>
            </a:p>
          </p:txBody>
        </p:sp>
        <p:pic>
          <p:nvPicPr>
            <p:cNvPr id="9" name="图片 8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429" y="36116"/>
              <a:ext cx="576064" cy="576064"/>
            </a:xfrm>
            <a:prstGeom prst="rect">
              <a:avLst/>
            </a:prstGeom>
          </p:spPr>
        </p:pic>
      </p:grpSp>
      <p:sp>
        <p:nvSpPr>
          <p:cNvPr id="10" name="矩形 9"/>
          <p:cNvSpPr/>
          <p:nvPr userDrawn="1"/>
        </p:nvSpPr>
        <p:spPr>
          <a:xfrm>
            <a:off x="-10294" y="6777941"/>
            <a:ext cx="12191999" cy="7620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5">
              <a:ln>
                <a:solidFill>
                  <a:schemeClr val="bg2">
                    <a:lumMod val="50000"/>
                  </a:schemeClr>
                </a:solidFill>
              </a:ln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3" name="图片 12">
            <a:hlinkClick r:id="" action="ppaction://noaction"/>
          </p:cNvPr>
          <p:cNvPicPr>
            <a:picLocks noChangeAspect="1"/>
          </p:cNvPicPr>
          <p:nvPr userDrawn="1"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604" y="5793"/>
            <a:ext cx="930055" cy="7385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9904412" y="6172201"/>
            <a:ext cx="1600200" cy="365125"/>
          </a:xfrm>
        </p:spPr>
        <p:txBody>
          <a:bodyPr/>
          <a:lstStyle/>
          <a:p>
            <a:fld id="{B61BEF0D-F0BB-DE4B-95CE-6DB70DBA9567}" type="datetimeFigureOut">
              <a:rPr lang="en-US"/>
              <a:t>4/16/26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84212" y="6172201"/>
            <a:ext cx="7543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363200" y="5578476"/>
            <a:ext cx="1142245" cy="669925"/>
          </a:xfrm>
        </p:spPr>
        <p:txBody>
          <a:bodyPr/>
          <a:lstStyle/>
          <a:p>
            <a:fld id="{D57F1E4F-1CFF-5643-939E-217C01CDF565}" type="slidenum">
              <a:rPr lang="en-US"/>
              <a:t>‹#›</a:t>
            </a:fld>
            <a:endParaRPr lang="en-US"/>
          </a:p>
        </p:txBody>
      </p:sp>
      <p:pic>
        <p:nvPicPr>
          <p:cNvPr id="6" name="图片 5">
            <a:hlinkClick r:id="" action="ppaction://noaction"/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35604" y="5793"/>
            <a:ext cx="930055" cy="7385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6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6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6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6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ags" Target="../tags/tag2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>
            <p:custDataLst>
              <p:tags r:id="rId11"/>
            </p:custDataLst>
          </p:nvPr>
        </p:nvPicPr>
        <p:blipFill>
          <a:blip r:embed="rId12"/>
          <a:srcRect t="15747" b="10176"/>
          <a:stretch>
            <a:fillRect/>
          </a:stretch>
        </p:blipFill>
        <p:spPr>
          <a:xfrm>
            <a:off x="0" y="1905"/>
            <a:ext cx="12191365" cy="6856730"/>
          </a:xfrm>
          <a:prstGeom prst="rect">
            <a:avLst/>
          </a:prstGeom>
        </p:spPr>
      </p:pic>
      <p:sp>
        <p:nvSpPr>
          <p:cNvPr id="2" name="文本框 1"/>
          <p:cNvSpPr txBox="1"/>
          <p:nvPr userDrawn="1"/>
        </p:nvSpPr>
        <p:spPr>
          <a:xfrm>
            <a:off x="113030" y="6648450"/>
            <a:ext cx="817245" cy="1066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0">
                <a:solidFill>
                  <a:srgbClr val="FFFFFF"/>
                </a:solidFill>
              </a:rPr>
              <a:t>32999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package" Target="../embeddings/Microsoft_Word___.docx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7.emf"/><Relationship Id="rId7" Type="http://schemas.openxmlformats.org/officeDocument/2006/relationships/package" Target="../embeddings/Microsoft_Word___3.docx"/><Relationship Id="rId2" Type="http://schemas.openxmlformats.org/officeDocument/2006/relationships/package" Target="../embeddings/Microsoft_Word___1.docx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jpeg"/><Relationship Id="rId5" Type="http://schemas.openxmlformats.org/officeDocument/2006/relationships/image" Target="../media/image8.emf"/><Relationship Id="rId4" Type="http://schemas.openxmlformats.org/officeDocument/2006/relationships/package" Target="../embeddings/Microsoft_Word___2.docx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package" Target="../embeddings/Microsoft_Word___4.docx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package" Target="../embeddings/Microsoft_Word___5.docx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package" Target="../embeddings/Microsoft_Word___6.docx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emf"/><Relationship Id="rId4" Type="http://schemas.openxmlformats.org/officeDocument/2006/relationships/package" Target="../embeddings/Microsoft_Word___7.docx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package" Target="../embeddings/Microsoft_Word___8.docx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emf"/><Relationship Id="rId4" Type="http://schemas.openxmlformats.org/officeDocument/2006/relationships/package" Target="../embeddings/Microsoft_Word___9.docx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7" Type="http://schemas.openxmlformats.org/officeDocument/2006/relationships/image" Target="../media/image21.emf"/><Relationship Id="rId2" Type="http://schemas.openxmlformats.org/officeDocument/2006/relationships/package" Target="../embeddings/Microsoft_Word___10.docx"/><Relationship Id="rId1" Type="http://schemas.openxmlformats.org/officeDocument/2006/relationships/slideLayout" Target="../slideLayouts/slideLayout4.xml"/><Relationship Id="rId6" Type="http://schemas.openxmlformats.org/officeDocument/2006/relationships/package" Target="../embeddings/Microsoft_Word___12.docx"/><Relationship Id="rId5" Type="http://schemas.openxmlformats.org/officeDocument/2006/relationships/image" Target="../media/image20.emf"/><Relationship Id="rId4" Type="http://schemas.openxmlformats.org/officeDocument/2006/relationships/package" Target="../embeddings/Microsoft_Word___11.docx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package" Target="../embeddings/Microsoft_Word___13.docx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3.emf"/><Relationship Id="rId4" Type="http://schemas.openxmlformats.org/officeDocument/2006/relationships/package" Target="../embeddings/Microsoft_Word___14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071688" y="1959610"/>
            <a:ext cx="7942580" cy="952500"/>
          </a:xfrm>
          <a:prstGeom prst="rect">
            <a:avLst/>
          </a:prstGeom>
          <a:noFill/>
        </p:spPr>
        <p:txBody>
          <a:bodyPr wrap="none" lIns="121920" tIns="60960" rIns="121920" bIns="60960">
            <a:spAutoFit/>
          </a:bodyPr>
          <a:lstStyle/>
          <a:p>
            <a:pPr lvl="0" algn="ctr">
              <a:buClrTx/>
              <a:buSzTx/>
              <a:buFontTx/>
            </a:pPr>
            <a:r>
              <a:rPr lang="en-US" altLang="zh-CN" sz="5400" b="1" kern="100">
                <a:gradFill>
                  <a:gsLst>
                    <a:gs pos="50000">
                      <a:schemeClr val="tx1"/>
                    </a:gs>
                    <a:gs pos="0">
                      <a:schemeClr val="tx1">
                        <a:lumMod val="25000"/>
                        <a:lumOff val="75000"/>
                      </a:schemeClr>
                    </a:gs>
                    <a:gs pos="100000">
                      <a:schemeClr val="tx1">
                        <a:lumMod val="85000"/>
                      </a:schemeClr>
                    </a:gs>
                  </a:gsLst>
                  <a:lin ang="5400000" scaled="1"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第二章 平面向量及其应用</a:t>
            </a:r>
          </a:p>
        </p:txBody>
      </p:sp>
      <p:sp>
        <p:nvSpPr>
          <p:cNvPr id="7" name="矩形 6"/>
          <p:cNvSpPr/>
          <p:nvPr/>
        </p:nvSpPr>
        <p:spPr>
          <a:xfrm>
            <a:off x="1901825" y="3223260"/>
            <a:ext cx="8282940" cy="1783715"/>
          </a:xfrm>
          <a:prstGeom prst="rect">
            <a:avLst/>
          </a:prstGeom>
          <a:noFill/>
        </p:spPr>
        <p:txBody>
          <a:bodyPr wrap="square" lIns="121920" tIns="60960" rIns="121920" bIns="60960">
            <a:spAutoFit/>
          </a:bodyPr>
          <a:lstStyle/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en-US" altLang="zh-CN" sz="3600" b="1" kern="100">
                <a:gradFill>
                  <a:gsLst>
                    <a:gs pos="50000">
                      <a:schemeClr val="tx1"/>
                    </a:gs>
                    <a:gs pos="0">
                      <a:schemeClr val="tx1">
                        <a:lumMod val="25000"/>
                        <a:lumOff val="75000"/>
                      </a:schemeClr>
                    </a:gs>
                    <a:gs pos="100000">
                      <a:schemeClr val="tx1">
                        <a:lumMod val="85000"/>
                      </a:schemeClr>
                    </a:gs>
                  </a:gsLst>
                  <a:lin ang="5400000" scaled="1"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2.5.2 向量数量积的坐标表示</a:t>
            </a:r>
          </a:p>
          <a:p>
            <a:pPr lvl="0" algn="ctr">
              <a:lnSpc>
                <a:spcPct val="150000"/>
              </a:lnSpc>
              <a:buClrTx/>
              <a:buSzTx/>
              <a:buFontTx/>
            </a:pPr>
            <a:r>
              <a:rPr lang="en-US" altLang="zh-CN" sz="3600" b="1" kern="100">
                <a:gradFill>
                  <a:gsLst>
                    <a:gs pos="50000">
                      <a:schemeClr val="tx1"/>
                    </a:gs>
                    <a:gs pos="0">
                      <a:schemeClr val="tx1">
                        <a:lumMod val="25000"/>
                        <a:lumOff val="75000"/>
                      </a:schemeClr>
                    </a:gs>
                    <a:gs pos="100000">
                      <a:schemeClr val="tx1">
                        <a:lumMod val="85000"/>
                      </a:schemeClr>
                    </a:gs>
                  </a:gsLst>
                  <a:lin ang="5400000" scaled="1"/>
                </a:gra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&amp; 2.5.3 利用数量积计算长度与角度</a:t>
            </a:r>
          </a:p>
        </p:txBody>
      </p:sp>
      <p:pic>
        <p:nvPicPr>
          <p:cNvPr id="2" name="图片 1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1930" y="179070"/>
            <a:ext cx="1591945" cy="77978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>
            <a:spLocks noChangeAspect="1"/>
          </p:cNvSpPr>
          <p:nvPr/>
        </p:nvSpPr>
        <p:spPr>
          <a:xfrm>
            <a:off x="995045" y="980440"/>
            <a:ext cx="557149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一、平面向量数量积的坐标表示</a:t>
            </a:r>
            <a:endParaRPr lang="zh-CN" altLang="zh-CN" sz="2800" b="1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168400" y="1580515"/>
            <a:ext cx="1021715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问题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在平面直角坐标系中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设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b="1" i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j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分别是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轴和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y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轴方向上的单位向量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设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y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)，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y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试将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用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j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表示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并计算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·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4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/>
          <p:cNvSpPr>
            <a:spLocks noChangeAspect="1"/>
          </p:cNvSpPr>
          <p:nvPr/>
        </p:nvSpPr>
        <p:spPr>
          <a:xfrm>
            <a:off x="2197100" y="2787650"/>
            <a:ext cx="7670800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∵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x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+y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 </a:t>
            </a:r>
            <a:r>
              <a:rPr lang="en-US" altLang="zh-CN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 x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+y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lang="en-US" altLang="zh-CN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+y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 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)·(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x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+x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+y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∵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1，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1，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0，</a:t>
            </a:r>
            <a:r>
              <a:rPr lang="zh-CN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lang="en-US" altLang="zh-CN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 x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+ y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圆角矩形 3"/>
          <p:cNvSpPr>
            <a:spLocks noChangeAspect="1"/>
          </p:cNvSpPr>
          <p:nvPr/>
        </p:nvSpPr>
        <p:spPr>
          <a:xfrm>
            <a:off x="1182370" y="4704715"/>
            <a:ext cx="9919970" cy="1881935"/>
          </a:xfrm>
          <a:prstGeom prst="roundRect">
            <a:avLst>
              <a:gd name="adj" fmla="val 11417"/>
            </a:avLst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平面向量数量积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endParaRPr lang="zh-CN" altLang="zh-CN" sz="24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符号表示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设向量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)，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 </a:t>
            </a:r>
            <a:r>
              <a:rPr lang="en-US" altLang="zh-CN" sz="2400" i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aseline="-2500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aseline="-2500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 y</a:t>
            </a:r>
            <a:r>
              <a:rPr lang="en-US" altLang="zh-CN" sz="2400" baseline="-2500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 i="1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baseline="-2500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 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 sz="24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语言叙述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两个向量的数量积等于它们对应坐标的乘积的</a:t>
            </a:r>
            <a:r>
              <a:rPr lang="zh-CN" altLang="zh-CN" sz="240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en-US" altLang="zh-CN" sz="2400" i="1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5ED2BB-3654-79BC-4D88-3FA98E47F6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154D522E-1267-A960-B01F-F0E9D33C1915}"/>
                  </a:ext>
                </a:extLst>
              </p:cNvPr>
              <p:cNvSpPr txBox="1"/>
              <p:nvPr/>
            </p:nvSpPr>
            <p:spPr>
              <a:xfrm>
                <a:off x="1164590" y="1205865"/>
                <a:ext cx="10219690" cy="3747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练一练</a:t>
                </a:r>
                <a:r>
                  <a:rPr lang="en-US" altLang="zh-CN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1</a:t>
                </a:r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：</a:t>
                </a:r>
                <a:r>
                  <a:rPr lang="zh-CN" altLang="zh-CN" sz="2400" dirty="0"/>
                  <a:t>已知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=(1,</m:t>
                    </m:r>
                    <m:r>
                      <a:rPr lang="en-US" altLang="zh-CN" sz="2400" i="1"/>
                      <m:t>𝑥</m:t>
                    </m:r>
                    <m:r>
                      <a:rPr lang="en-US" altLang="zh-CN" sz="2400" i="1"/>
                      <m:t>)</m:t>
                    </m:r>
                  </m:oMath>
                </a14:m>
                <a:r>
                  <a:rPr lang="zh-CN" altLang="zh-CN" sz="2400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  <m:r>
                      <a:rPr lang="en-US" altLang="zh-CN" sz="2400" i="1"/>
                      <m:t>=(2,−1)</m:t>
                    </m:r>
                  </m:oMath>
                </a14:m>
                <a:r>
                  <a:rPr lang="zh-CN" altLang="zh-CN" sz="2400" dirty="0"/>
                  <a:t>，且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⋅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  <m:r>
                      <a:rPr lang="en-US" altLang="zh-CN" sz="2400" i="1"/>
                      <m:t>=1</m:t>
                    </m:r>
                  </m:oMath>
                </a14:m>
                <a:r>
                  <a:rPr lang="zh-CN" altLang="zh-CN" sz="2400" dirty="0"/>
                  <a:t>，则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𝑥</m:t>
                    </m:r>
                    <m:r>
                      <a:rPr lang="en-US" altLang="zh-CN" sz="2400" i="1"/>
                      <m:t>=</m:t>
                    </m:r>
                  </m:oMath>
                </a14:m>
                <a:r>
                  <a:rPr lang="zh-CN" altLang="zh-CN" sz="2400" dirty="0"/>
                  <a:t>（</a:t>
                </a:r>
                <a:r>
                  <a:rPr lang="en-US" altLang="zh-CN" sz="2400" dirty="0"/>
                  <a:t>    </a:t>
                </a:r>
                <a:r>
                  <a:rPr lang="zh-CN" altLang="zh-CN" sz="2400" dirty="0"/>
                  <a:t>）</a:t>
                </a:r>
              </a:p>
              <a:p>
                <a:r>
                  <a:rPr lang="en-US" altLang="zh-CN" sz="2400" dirty="0"/>
                  <a:t>                            A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−2</m:t>
                    </m:r>
                  </m:oMath>
                </a14:m>
                <a:r>
                  <a:rPr lang="en-US" altLang="zh-CN" sz="2400" dirty="0"/>
                  <a:t>	B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−1</m:t>
                    </m:r>
                  </m:oMath>
                </a14:m>
                <a:r>
                  <a:rPr lang="en-US" altLang="zh-CN" sz="2400" dirty="0"/>
                  <a:t>	         C</a:t>
                </a:r>
                <a:r>
                  <a:rPr lang="zh-CN" altLang="zh-CN" sz="2400" dirty="0"/>
                  <a:t>．</a:t>
                </a:r>
                <a:r>
                  <a:rPr lang="en-US" altLang="zh-CN" sz="2400" dirty="0"/>
                  <a:t>1	    D</a:t>
                </a:r>
                <a:r>
                  <a:rPr lang="zh-CN" altLang="zh-CN" sz="2400" dirty="0"/>
                  <a:t>．</a:t>
                </a:r>
                <a:r>
                  <a:rPr lang="en-US" altLang="zh-CN" sz="2400" dirty="0"/>
                  <a:t>2</a:t>
                </a:r>
              </a:p>
              <a:p>
                <a:endParaRPr lang="en-US" altLang="zh-CN" sz="2400" dirty="0"/>
              </a:p>
              <a:p>
                <a:endParaRPr lang="en-US" altLang="zh-CN" sz="2400" dirty="0"/>
              </a:p>
              <a:p>
                <a:endParaRPr lang="en-US" altLang="zh-CN" sz="2400" dirty="0"/>
              </a:p>
              <a:p>
                <a:endParaRPr lang="en-US" altLang="zh-CN" sz="2400" dirty="0"/>
              </a:p>
              <a:p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练一练</a:t>
                </a:r>
                <a:r>
                  <a:rPr lang="en-US" altLang="zh-CN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2</a:t>
                </a:r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：</a:t>
                </a:r>
                <a:r>
                  <a:rPr lang="en-US" altLang="zh-CN" sz="2400" dirty="0"/>
                  <a:t>(24-25</a:t>
                </a:r>
                <a:r>
                  <a:rPr lang="zh-CN" altLang="zh-CN" sz="2400" dirty="0"/>
                  <a:t>高一下</a:t>
                </a:r>
                <a:r>
                  <a:rPr lang="en-US" altLang="zh-CN" sz="2400" dirty="0"/>
                  <a:t>·</a:t>
                </a:r>
                <a:r>
                  <a:rPr lang="zh-CN" altLang="zh-CN" sz="2400" dirty="0"/>
                  <a:t>广东深圳中学</a:t>
                </a:r>
                <a:r>
                  <a:rPr lang="en-US" altLang="zh-CN" sz="2400" dirty="0"/>
                  <a:t>·</a:t>
                </a:r>
                <a:r>
                  <a:rPr lang="zh-CN" altLang="zh-CN" sz="2400" dirty="0"/>
                  <a:t>期中</a:t>
                </a:r>
                <a:r>
                  <a:rPr lang="en-US" altLang="zh-CN" sz="2400" dirty="0"/>
                  <a:t>)</a:t>
                </a:r>
                <a:r>
                  <a:rPr lang="zh-CN" altLang="zh-CN" sz="2400" dirty="0"/>
                  <a:t>已知向量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𝑚</m:t>
                        </m:r>
                      </m:e>
                    </m:acc>
                    <m:r>
                      <a:rPr lang="en-US" altLang="zh-CN" sz="2400" i="1"/>
                      <m:t>=</m:t>
                    </m:r>
                    <m:d>
                      <m:dPr>
                        <m:ctrlPr>
                          <a:rPr lang="zh-CN" altLang="zh-CN" sz="2400" i="1"/>
                        </m:ctrlPr>
                      </m:dPr>
                      <m:e>
                        <m:r>
                          <a:rPr lang="en-US" altLang="zh-CN" sz="2400" i="1"/>
                          <m:t>3,</m:t>
                        </m:r>
                        <m:r>
                          <m:rPr>
                            <m:nor/>
                          </m:rPr>
                          <a:rPr lang="en-US" altLang="zh-CN" sz="2400"/>
                          <m:t> </m:t>
                        </m:r>
                        <m:r>
                          <a:rPr lang="en-US" altLang="zh-CN" sz="2400" i="1"/>
                          <m:t>1</m:t>
                        </m:r>
                      </m:e>
                    </m:d>
                    <m:r>
                      <a:rPr lang="en-US" altLang="zh-CN" sz="2400" i="1"/>
                      <m:t>,</m:t>
                    </m:r>
                  </m:oMath>
                </a14:m>
                <a:endParaRPr lang="en-US" altLang="zh-CN" sz="2400" i="1" dirty="0"/>
              </a:p>
              <a:p>
                <a:r>
                  <a:rPr lang="en-US" altLang="zh-CN" sz="2400" dirty="0"/>
                  <a:t>                  </a:t>
                </a:r>
                <a14:m>
                  <m:oMath xmlns:m="http://schemas.openxmlformats.org/officeDocument/2006/math">
                    <m:r>
                      <a:rPr lang="en-US" altLang="zh-CN" sz="2400" b="0" i="0" smtClean="0">
                        <a:latin typeface="Cambria Math" panose="02040503050406030204" pitchFamily="18" charset="0"/>
                      </a:rPr>
                      <m:t>   </m:t>
                    </m:r>
                    <m:r>
                      <m:rPr>
                        <m:nor/>
                      </m:rPr>
                      <a:rPr lang="en-US" altLang="zh-CN" sz="2400"/>
                      <m:t> 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𝑛</m:t>
                        </m:r>
                      </m:e>
                    </m:acc>
                    <m:r>
                      <a:rPr lang="en-US" altLang="zh-CN" sz="2400" i="1"/>
                      <m:t>=</m:t>
                    </m:r>
                    <m:d>
                      <m:dPr>
                        <m:ctrlPr>
                          <a:rPr lang="zh-CN" altLang="zh-CN" sz="2400" i="1"/>
                        </m:ctrlPr>
                      </m:dPr>
                      <m:e>
                        <m:r>
                          <a:rPr lang="en-US" altLang="zh-CN" sz="2400" i="1"/>
                          <m:t>1,</m:t>
                        </m:r>
                        <m:r>
                          <m:rPr>
                            <m:nor/>
                          </m:rPr>
                          <a:rPr lang="en-US" altLang="zh-CN" sz="2400"/>
                          <m:t> </m:t>
                        </m:r>
                        <m:r>
                          <a:rPr lang="en-US" altLang="zh-CN" sz="2400" i="1"/>
                          <m:t>1</m:t>
                        </m:r>
                      </m:e>
                    </m:d>
                  </m:oMath>
                </a14:m>
                <a:r>
                  <a:rPr lang="zh-CN" altLang="zh-CN" sz="2400" dirty="0"/>
                  <a:t>，则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𝑚</m:t>
                        </m:r>
                      </m:e>
                    </m:acc>
                    <m:r>
                      <a:rPr lang="en-US" altLang="zh-CN" sz="2400" i="1"/>
                      <m:t>⋅</m:t>
                    </m:r>
                    <m:d>
                      <m:dPr>
                        <m:ctrlPr>
                          <a:rPr lang="zh-CN" altLang="zh-CN" sz="2400" i="1"/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i="1"/>
                            </m:ctrlPr>
                          </m:accPr>
                          <m:e>
                            <m:r>
                              <a:rPr lang="en-US" altLang="zh-CN" sz="2400" i="1"/>
                              <m:t>𝑚</m:t>
                            </m:r>
                          </m:e>
                        </m:acc>
                        <m:r>
                          <a:rPr lang="en-US" altLang="zh-CN" sz="2400" i="1"/>
                          <m:t>−</m:t>
                        </m:r>
                        <m:acc>
                          <m:accPr>
                            <m:chr m:val="⃗"/>
                            <m:ctrlPr>
                              <a:rPr lang="zh-CN" altLang="zh-CN" sz="2400" i="1"/>
                            </m:ctrlPr>
                          </m:accPr>
                          <m:e>
                            <m:r>
                              <a:rPr lang="en-US" altLang="zh-CN" sz="2400" i="1"/>
                              <m:t>𝑛</m:t>
                            </m:r>
                          </m:e>
                        </m:acc>
                      </m:e>
                    </m:d>
                    <m:r>
                      <a:rPr lang="en-US" altLang="zh-CN" sz="2400" i="1"/>
                      <m:t>=</m:t>
                    </m:r>
                  </m:oMath>
                </a14:m>
                <a:r>
                  <a:rPr lang="zh-CN" altLang="zh-CN" sz="2400" dirty="0"/>
                  <a:t>（</a:t>
                </a:r>
                <a:r>
                  <a:rPr lang="en-US" altLang="zh-CN" sz="2400" dirty="0"/>
                  <a:t>   </a:t>
                </a:r>
                <a:r>
                  <a:rPr lang="zh-CN" altLang="zh-CN" sz="2400" dirty="0"/>
                  <a:t>）</a:t>
                </a:r>
              </a:p>
              <a:p>
                <a:r>
                  <a:rPr lang="en-US" altLang="zh-CN" sz="2400" dirty="0"/>
                  <a:t>                              A</a:t>
                </a:r>
                <a:r>
                  <a:rPr lang="zh-CN" altLang="zh-CN" sz="2400" dirty="0"/>
                  <a:t>．</a:t>
                </a:r>
                <a:r>
                  <a:rPr lang="en-US" altLang="zh-CN" sz="2400" dirty="0"/>
                  <a:t>3	     B</a:t>
                </a:r>
                <a:r>
                  <a:rPr lang="zh-CN" altLang="zh-CN" sz="2400" dirty="0"/>
                  <a:t>．</a:t>
                </a:r>
                <a:r>
                  <a:rPr lang="en-US" altLang="zh-CN" sz="2400" dirty="0"/>
                  <a:t>4	C</a:t>
                </a:r>
                <a:r>
                  <a:rPr lang="zh-CN" altLang="zh-CN" sz="2400" dirty="0"/>
                  <a:t>．</a:t>
                </a:r>
                <a:r>
                  <a:rPr lang="en-US" altLang="zh-CN" sz="2400" dirty="0"/>
                  <a:t>5	       D</a:t>
                </a:r>
                <a:r>
                  <a:rPr lang="zh-CN" altLang="zh-CN" sz="2400" dirty="0"/>
                  <a:t>．</a:t>
                </a:r>
                <a:r>
                  <a:rPr lang="en-US" altLang="zh-CN" sz="2400" dirty="0"/>
                  <a:t>6</a:t>
                </a:r>
                <a:endParaRPr lang="zh-CN" altLang="zh-CN" sz="2400" dirty="0"/>
              </a:p>
              <a:p>
                <a:endParaRPr lang="zh-CN" altLang="zh-CN" dirty="0"/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154D522E-1267-A960-B01F-F0E9D33C19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4590" y="1205865"/>
                <a:ext cx="10219690" cy="3747885"/>
              </a:xfrm>
              <a:prstGeom prst="rect">
                <a:avLst/>
              </a:prstGeom>
              <a:blipFill>
                <a:blip r:embed="rId2"/>
                <a:stretch>
                  <a:fillRect l="-868" t="-135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4512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28700" y="1014730"/>
            <a:ext cx="8241665" cy="52197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lvl="0" algn="l">
              <a:buClrTx/>
              <a:buSzTx/>
              <a:buFontTx/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二、平面向量模的坐标形式及两点间的距离公式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1143000" y="1717675"/>
            <a:ext cx="1028827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问题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在平面直角坐标系中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设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i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j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分别是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x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轴和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y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轴方向上的单位向量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若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i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y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试将向量的模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|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用坐标表示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4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7" name="矩形 6"/>
          <p:cNvSpPr>
            <a:spLocks noChangeAspect="1"/>
          </p:cNvSpPr>
          <p:nvPr/>
        </p:nvSpPr>
        <p:spPr>
          <a:xfrm>
            <a:off x="1155700" y="3048000"/>
            <a:ext cx="9799320" cy="17532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∵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x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 </a:t>
            </a:r>
            <a:r>
              <a:rPr lang="en-US" altLang="zh-CN" sz="2400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zh-CN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∈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R，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 </a:t>
            </a:r>
            <a:r>
              <a:rPr lang="en-US" altLang="zh-CN" sz="2400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xy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400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x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xy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 y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 sz="2400" dirty="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又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1，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1，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j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0，</a:t>
            </a:r>
            <a:r>
              <a:rPr lang="zh-CN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x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 y</a:t>
            </a:r>
            <a:r>
              <a:rPr lang="en-US" altLang="zh-CN" sz="24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endParaRPr lang="en-US" altLang="zh-CN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8" name="对象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0958403"/>
              </p:ext>
            </p:extLst>
          </p:nvPr>
        </p:nvGraphicFramePr>
        <p:xfrm>
          <a:off x="6734175" y="4291013"/>
          <a:ext cx="4211638" cy="442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3835400" imgH="406400" progId="Word.Document.12">
                  <p:embed/>
                </p:oleObj>
              </mc:Choice>
              <mc:Fallback>
                <p:oleObj name="文档" r:id="rId2" imgW="3835400" imgH="406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734175" y="4291013"/>
                        <a:ext cx="4211638" cy="4429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7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7864381"/>
              </p:ext>
            </p:extLst>
          </p:nvPr>
        </p:nvGraphicFramePr>
        <p:xfrm>
          <a:off x="1271588" y="2092325"/>
          <a:ext cx="7743825" cy="1300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6184900" imgH="1041400" progId="Word.Document.12">
                  <p:embed/>
                </p:oleObj>
              </mc:Choice>
              <mc:Fallback>
                <p:oleObj name="文档" r:id="rId2" imgW="6184900" imgH="1041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271588" y="2092325"/>
                        <a:ext cx="7743825" cy="1300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7124986"/>
              </p:ext>
            </p:extLst>
          </p:nvPr>
        </p:nvGraphicFramePr>
        <p:xfrm>
          <a:off x="1271588" y="1165225"/>
          <a:ext cx="8591550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6642100" imgH="406400" progId="Word.Document.12">
                  <p:embed/>
                </p:oleObj>
              </mc:Choice>
              <mc:Fallback>
                <p:oleObj name="文档" r:id="rId4" imgW="6642100" imgH="4064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71588" y="1165225"/>
                        <a:ext cx="8591550" cy="5238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EMG2TBXW93.eps" descr="id:2147510925;FounderCES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>
                  <a:alpha val="100000"/>
                </a:srgbClr>
              </a:clrFrom>
              <a:clrTo>
                <a:srgbClr val="FFFFFF">
                  <a:alpha val="100000"/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183370" y="1603375"/>
            <a:ext cx="1868805" cy="1894840"/>
          </a:xfrm>
          <a:prstGeom prst="rect">
            <a:avLst/>
          </a:prstGeom>
        </p:spPr>
      </p:pic>
      <p:grpSp>
        <p:nvGrpSpPr>
          <p:cNvPr id="9" name="组合 8"/>
          <p:cNvGrpSpPr/>
          <p:nvPr/>
        </p:nvGrpSpPr>
        <p:grpSpPr>
          <a:xfrm>
            <a:off x="1559560" y="3789045"/>
            <a:ext cx="8635365" cy="2712720"/>
            <a:chOff x="1950" y="6033"/>
            <a:chExt cx="13599" cy="4272"/>
          </a:xfrm>
        </p:grpSpPr>
        <p:sp>
          <p:nvSpPr>
            <p:cNvPr id="8" name="圆角矩形 7"/>
            <p:cNvSpPr>
              <a:spLocks noChangeAspect="1"/>
            </p:cNvSpPr>
            <p:nvPr/>
          </p:nvSpPr>
          <p:spPr>
            <a:xfrm>
              <a:off x="1950" y="6033"/>
              <a:ext cx="13599" cy="4272"/>
            </a:xfrm>
            <a:prstGeom prst="roundRect">
              <a:avLst>
                <a:gd name="adj" fmla="val 9293"/>
              </a:avLst>
            </a:prstGeom>
            <a:solidFill>
              <a:schemeClr val="accent5">
                <a:lumMod val="20000"/>
                <a:lumOff val="80000"/>
              </a:schemeClr>
            </a:solidFill>
          </p:spPr>
          <p:txBody>
            <a:bodyPr wrap="square">
              <a:noAutofit/>
            </a:bodyPr>
            <a:lstStyle/>
            <a:p>
              <a:pPr algn="l">
                <a:lnSpc>
                  <a:spcPct val="15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endParaRPr lang="en-US" altLang="zh-CN" sz="2400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2" name="对象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191982385"/>
                </p:ext>
              </p:extLst>
            </p:nvPr>
          </p:nvGraphicFramePr>
          <p:xfrm>
            <a:off x="2387" y="6344"/>
            <a:ext cx="12977" cy="387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文档" r:id="rId7" imgW="6642100" imgH="1981200" progId="Word.Document.12">
                    <p:embed/>
                  </p:oleObj>
                </mc:Choice>
                <mc:Fallback>
                  <p:oleObj name="文档" r:id="rId7" imgW="6642100" imgH="1981200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2387" y="6344"/>
                          <a:ext cx="12977" cy="387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25F2CF-35DC-409F-DD91-D51B230179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4D85999F-26C4-97B5-BCD2-E4AC32FB9BD7}"/>
                  </a:ext>
                </a:extLst>
              </p:cNvPr>
              <p:cNvSpPr txBox="1"/>
              <p:nvPr/>
            </p:nvSpPr>
            <p:spPr>
              <a:xfrm>
                <a:off x="1164590" y="1205865"/>
                <a:ext cx="10219690" cy="42784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练一练</a:t>
                </a:r>
                <a:r>
                  <a:rPr lang="en-US" altLang="zh-CN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1</a:t>
                </a:r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：</a:t>
                </a:r>
                <a:r>
                  <a:rPr lang="en-US" altLang="zh-CN" sz="2400" dirty="0"/>
                  <a:t>(23-24</a:t>
                </a:r>
                <a:r>
                  <a:rPr lang="zh-CN" altLang="zh-CN" sz="2400" dirty="0"/>
                  <a:t>高一下</a:t>
                </a:r>
                <a:r>
                  <a:rPr lang="en-US" altLang="zh-CN" sz="2400" dirty="0"/>
                  <a:t>·</a:t>
                </a:r>
                <a:r>
                  <a:rPr lang="zh-CN" altLang="zh-CN" sz="2400" dirty="0"/>
                  <a:t>河南南阳镇平县第二高级中学</a:t>
                </a:r>
                <a:r>
                  <a:rPr lang="en-US" altLang="zh-CN" sz="2400" dirty="0"/>
                  <a:t>·</a:t>
                </a:r>
                <a:r>
                  <a:rPr lang="zh-CN" altLang="zh-CN" sz="2400" dirty="0"/>
                  <a:t>月考</a:t>
                </a:r>
                <a:r>
                  <a:rPr lang="en-US" altLang="zh-CN" sz="2400" dirty="0"/>
                  <a:t>)</a:t>
                </a:r>
                <a:r>
                  <a:rPr lang="zh-CN" altLang="zh-CN" sz="2400" dirty="0"/>
                  <a:t>设平面向量</a:t>
                </a:r>
                <a:endParaRPr lang="en-US" altLang="zh-CN" sz="2400" dirty="0"/>
              </a:p>
              <a:p>
                <a:r>
                  <a:rPr lang="en-US" altLang="zh-CN" sz="2400" dirty="0"/>
                  <a:t>     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𝑚</m:t>
                        </m:r>
                      </m:e>
                    </m:acc>
                    <m:r>
                      <a:rPr lang="en-US" altLang="zh-CN" sz="2400" i="1"/>
                      <m:t>=</m:t>
                    </m:r>
                    <m:d>
                      <m:dPr>
                        <m:ctrlPr>
                          <a:rPr lang="zh-CN" altLang="zh-CN" sz="2400" i="1"/>
                        </m:ctrlPr>
                      </m:dPr>
                      <m:e>
                        <m:r>
                          <a:rPr lang="en-US" altLang="zh-CN" sz="2400" i="1"/>
                          <m:t>−1,2</m:t>
                        </m:r>
                      </m:e>
                    </m:d>
                  </m:oMath>
                </a14:m>
                <a:r>
                  <a:rPr lang="zh-CN" altLang="zh-CN" sz="2400" dirty="0"/>
                  <a:t>，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𝑛</m:t>
                        </m:r>
                      </m:e>
                    </m:acc>
                    <m:r>
                      <a:rPr lang="en-US" altLang="zh-CN" sz="2400" i="1"/>
                      <m:t>=</m:t>
                    </m:r>
                    <m:d>
                      <m:dPr>
                        <m:ctrlPr>
                          <a:rPr lang="zh-CN" altLang="zh-CN" sz="2400" i="1"/>
                        </m:ctrlPr>
                      </m:dPr>
                      <m:e>
                        <m:r>
                          <a:rPr lang="en-US" altLang="zh-CN" sz="2400" i="1"/>
                          <m:t>2,1</m:t>
                        </m:r>
                      </m:e>
                    </m:d>
                  </m:oMath>
                </a14:m>
                <a:r>
                  <a:rPr lang="zh-CN" altLang="zh-CN" sz="2400" dirty="0"/>
                  <a:t>，则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zh-CN" altLang="zh-CN" sz="2400" i="1"/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i="1"/>
                            </m:ctrlPr>
                          </m:accPr>
                          <m:e>
                            <m:r>
                              <a:rPr lang="en-US" altLang="zh-CN" sz="2400" i="1"/>
                              <m:t>𝑚</m:t>
                            </m:r>
                          </m:e>
                        </m:acc>
                        <m:r>
                          <a:rPr lang="en-US" altLang="zh-CN" sz="2400" i="1"/>
                          <m:t>−</m:t>
                        </m:r>
                        <m:acc>
                          <m:accPr>
                            <m:chr m:val="⃗"/>
                            <m:ctrlPr>
                              <a:rPr lang="zh-CN" altLang="zh-CN" sz="2400" i="1"/>
                            </m:ctrlPr>
                          </m:accPr>
                          <m:e>
                            <m:r>
                              <a:rPr lang="en-US" altLang="zh-CN" sz="2400" i="1"/>
                              <m:t>𝑛</m:t>
                            </m:r>
                          </m:e>
                        </m:acc>
                      </m:e>
                    </m:d>
                    <m:r>
                      <a:rPr lang="en-US" altLang="zh-CN" sz="2400" i="1"/>
                      <m:t>=</m:t>
                    </m:r>
                  </m:oMath>
                </a14:m>
                <a:r>
                  <a:rPr lang="zh-CN" altLang="zh-CN" sz="2400" dirty="0"/>
                  <a:t>（</a:t>
                </a:r>
                <a:r>
                  <a:rPr lang="en-US" altLang="zh-CN" sz="2400" dirty="0"/>
                  <a:t>    </a:t>
                </a:r>
                <a:r>
                  <a:rPr lang="zh-CN" altLang="zh-CN" sz="2400" dirty="0"/>
                  <a:t>）</a:t>
                </a:r>
              </a:p>
              <a:p>
                <a:r>
                  <a:rPr lang="en-US" altLang="zh-CN" sz="2400" dirty="0"/>
                  <a:t>                     A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i="1"/>
                        </m:ctrlPr>
                      </m:radPr>
                      <m:deg/>
                      <m:e>
                        <m:r>
                          <a:rPr lang="en-US" altLang="zh-CN" sz="2400" i="1"/>
                          <m:t>5</m:t>
                        </m:r>
                      </m:e>
                    </m:rad>
                  </m:oMath>
                </a14:m>
                <a:r>
                  <a:rPr lang="en-US" altLang="zh-CN" sz="2400" dirty="0"/>
                  <a:t>	    B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i="1"/>
                        </m:ctrlPr>
                      </m:radPr>
                      <m:deg/>
                      <m:e>
                        <m:r>
                          <a:rPr lang="en-US" altLang="zh-CN" sz="2400" i="1"/>
                          <m:t>10</m:t>
                        </m:r>
                      </m:e>
                    </m:rad>
                  </m:oMath>
                </a14:m>
                <a:r>
                  <a:rPr lang="en-US" altLang="zh-CN" sz="2400" dirty="0"/>
                  <a:t>	   C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i="1"/>
                        </m:ctrlPr>
                      </m:radPr>
                      <m:deg/>
                      <m:e>
                        <m:r>
                          <a:rPr lang="en-US" altLang="zh-CN" sz="2400" i="1"/>
                          <m:t>13</m:t>
                        </m:r>
                      </m:e>
                    </m:rad>
                  </m:oMath>
                </a14:m>
                <a:r>
                  <a:rPr lang="en-US" altLang="zh-CN" sz="2400" dirty="0"/>
                  <a:t>	D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3</m:t>
                    </m:r>
                    <m:rad>
                      <m:radPr>
                        <m:degHide m:val="on"/>
                        <m:ctrlPr>
                          <a:rPr lang="zh-CN" altLang="zh-CN" sz="2400" i="1"/>
                        </m:ctrlPr>
                      </m:radPr>
                      <m:deg/>
                      <m:e>
                        <m:r>
                          <a:rPr lang="en-US" altLang="zh-CN" sz="2400" i="1"/>
                          <m:t>5</m:t>
                        </m:r>
                      </m:e>
                    </m:rad>
                  </m:oMath>
                </a14:m>
                <a:endParaRPr lang="zh-CN" altLang="zh-CN" sz="2400" dirty="0"/>
              </a:p>
              <a:p>
                <a:endParaRPr lang="en-US" altLang="zh-CN" sz="2400" dirty="0"/>
              </a:p>
              <a:p>
                <a:endParaRPr lang="en-US" altLang="zh-CN" sz="2400" dirty="0"/>
              </a:p>
              <a:p>
                <a:endParaRPr lang="en-US" altLang="zh-CN" sz="2400" dirty="0"/>
              </a:p>
              <a:p>
                <a:endParaRPr lang="en-US" altLang="zh-CN" sz="2400" dirty="0"/>
              </a:p>
              <a:p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练一练</a:t>
                </a:r>
                <a:r>
                  <a:rPr lang="en-US" altLang="zh-CN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2</a:t>
                </a:r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 ：</a:t>
                </a:r>
                <a:r>
                  <a:rPr lang="en-US" altLang="zh-CN" sz="2400" dirty="0"/>
                  <a:t>(21-22</a:t>
                </a:r>
                <a:r>
                  <a:rPr lang="zh-CN" altLang="zh-CN" sz="2400" dirty="0"/>
                  <a:t>高一上</a:t>
                </a:r>
                <a:r>
                  <a:rPr lang="en-US" altLang="zh-CN" sz="2400" dirty="0"/>
                  <a:t>·</a:t>
                </a:r>
                <a:r>
                  <a:rPr lang="zh-CN" altLang="zh-CN" sz="2400" dirty="0"/>
                  <a:t>北京第五十七中学</a:t>
                </a:r>
                <a:r>
                  <a:rPr lang="en-US" altLang="zh-CN" sz="2400" dirty="0"/>
                  <a:t>·</a:t>
                </a:r>
                <a:r>
                  <a:rPr lang="zh-CN" altLang="zh-CN" sz="2400" dirty="0"/>
                  <a:t>月考</a:t>
                </a:r>
                <a:r>
                  <a:rPr lang="en-US" altLang="zh-CN" sz="2400" dirty="0"/>
                  <a:t>)</a:t>
                </a:r>
                <a:r>
                  <a:rPr lang="zh-CN" altLang="zh-CN" sz="2400" dirty="0"/>
                  <a:t>已知向量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=(1,2)</m:t>
                    </m:r>
                  </m:oMath>
                </a14:m>
                <a:r>
                  <a:rPr lang="zh-CN" altLang="zh-CN" sz="2400" dirty="0"/>
                  <a:t>，</a:t>
                </a:r>
                <a:endParaRPr lang="en-US" altLang="zh-CN" sz="2400" dirty="0"/>
              </a:p>
              <a:p>
                <a:r>
                  <a:rPr lang="en-US" altLang="zh-CN" sz="2400" dirty="0"/>
                  <a:t>        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  <m:r>
                      <a:rPr lang="en-US" altLang="zh-CN" sz="2400" i="1"/>
                      <m:t>=(2,</m:t>
                    </m:r>
                    <m:r>
                      <a:rPr lang="en-US" altLang="zh-CN" sz="2400" i="1"/>
                      <m:t>𝑡</m:t>
                    </m:r>
                    <m:r>
                      <a:rPr lang="en-US" altLang="zh-CN" sz="2400" i="1"/>
                      <m:t>)</m:t>
                    </m:r>
                  </m:oMath>
                </a14:m>
                <a:r>
                  <a:rPr lang="zh-CN" altLang="zh-CN" sz="2400" dirty="0"/>
                  <a:t>，且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⋅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  <m:r>
                      <a:rPr lang="en-US" altLang="zh-CN" sz="2400" i="1"/>
                      <m:t>=0</m:t>
                    </m:r>
                  </m:oMath>
                </a14:m>
                <a:r>
                  <a:rPr lang="zh-CN" altLang="zh-CN" sz="2400" dirty="0"/>
                  <a:t>，则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zh-CN" altLang="zh-CN" sz="2400" i="1"/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zh-CN" altLang="zh-CN" sz="2400" i="1"/>
                            </m:ctrlPr>
                          </m:accPr>
                          <m:e>
                            <m:r>
                              <a:rPr lang="en-US" altLang="zh-CN" sz="2400" i="1"/>
                              <m:t>𝑏</m:t>
                            </m:r>
                          </m:e>
                        </m:acc>
                      </m:e>
                    </m:d>
                    <m:r>
                      <a:rPr lang="en-US" altLang="zh-CN" sz="2400" i="1"/>
                      <m:t>=</m:t>
                    </m:r>
                  </m:oMath>
                </a14:m>
                <a:r>
                  <a:rPr lang="zh-CN" altLang="zh-CN" sz="2400" dirty="0"/>
                  <a:t>（</a:t>
                </a:r>
                <a:r>
                  <a:rPr lang="en-US" altLang="zh-CN" sz="2400" dirty="0"/>
                  <a:t>    </a:t>
                </a:r>
                <a:r>
                  <a:rPr lang="zh-CN" altLang="zh-CN" sz="2400" dirty="0"/>
                  <a:t>）</a:t>
                </a:r>
              </a:p>
              <a:p>
                <a:r>
                  <a:rPr lang="en-US" altLang="zh-CN" sz="2400" dirty="0"/>
                  <a:t>                        A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400" i="1"/>
                        </m:ctrlPr>
                      </m:radPr>
                      <m:deg/>
                      <m:e>
                        <m:r>
                          <a:rPr lang="en-US" altLang="zh-CN" sz="2400" i="1"/>
                          <m:t>5</m:t>
                        </m:r>
                      </m:e>
                    </m:rad>
                  </m:oMath>
                </a14:m>
                <a:r>
                  <a:rPr lang="en-US" altLang="zh-CN" sz="2400" dirty="0"/>
                  <a:t>	    B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2</m:t>
                    </m:r>
                    <m:rad>
                      <m:radPr>
                        <m:degHide m:val="on"/>
                        <m:ctrlPr>
                          <a:rPr lang="zh-CN" altLang="zh-CN" sz="2400" i="1"/>
                        </m:ctrlPr>
                      </m:radPr>
                      <m:deg/>
                      <m:e>
                        <m:r>
                          <a:rPr lang="en-US" altLang="zh-CN" sz="2400" i="1"/>
                          <m:t>2</m:t>
                        </m:r>
                      </m:e>
                    </m:rad>
                  </m:oMath>
                </a14:m>
                <a:r>
                  <a:rPr lang="en-US" altLang="zh-CN" sz="2400" dirty="0"/>
                  <a:t>	   C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2</m:t>
                    </m:r>
                    <m:rad>
                      <m:radPr>
                        <m:degHide m:val="on"/>
                        <m:ctrlPr>
                          <a:rPr lang="zh-CN" altLang="zh-CN" sz="2400" i="1"/>
                        </m:ctrlPr>
                      </m:radPr>
                      <m:deg/>
                      <m:e>
                        <m:r>
                          <a:rPr lang="en-US" altLang="zh-CN" sz="2400" i="1"/>
                          <m:t>5</m:t>
                        </m:r>
                      </m:e>
                    </m:rad>
                  </m:oMath>
                </a14:m>
                <a:r>
                  <a:rPr lang="en-US" altLang="zh-CN" sz="2400" dirty="0"/>
                  <a:t>	D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r>
                      <a:rPr lang="en-US" altLang="zh-CN" sz="2400" i="1"/>
                      <m:t>5</m:t>
                    </m:r>
                  </m:oMath>
                </a14:m>
                <a:endParaRPr lang="zh-CN" altLang="zh-CN" sz="2400" dirty="0"/>
              </a:p>
              <a:p>
                <a:endParaRPr lang="zh-CN" altLang="zh-CN" dirty="0"/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4D85999F-26C4-97B5-BCD2-E4AC32FB9B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4590" y="1205865"/>
                <a:ext cx="10219690" cy="4278479"/>
              </a:xfrm>
              <a:prstGeom prst="rect">
                <a:avLst/>
              </a:prstGeom>
              <a:blipFill>
                <a:blip r:embed="rId2"/>
                <a:stretch>
                  <a:fillRect l="-868" t="-177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10073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>
            <a:spLocks noChangeAspect="1"/>
          </p:cNvSpPr>
          <p:nvPr/>
        </p:nvSpPr>
        <p:spPr>
          <a:xfrm>
            <a:off x="980440" y="1844040"/>
            <a:ext cx="10181590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问题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设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)，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x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y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若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⊥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坐标间有何关系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?</a:t>
            </a:r>
            <a:endParaRPr lang="zh-CN" altLang="zh-CN" sz="240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/>
        </p:nvGraphicFramePr>
        <p:xfrm>
          <a:off x="3677285" y="4908550"/>
          <a:ext cx="4408805" cy="11106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3848100" imgH="971550" progId="Word.Document.12">
                  <p:embed/>
                </p:oleObj>
              </mc:Choice>
              <mc:Fallback>
                <p:oleObj name="文档" r:id="rId2" imgW="3848100" imgH="97155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677285" y="4908550"/>
                        <a:ext cx="4408805" cy="111061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矩形 2"/>
          <p:cNvSpPr/>
          <p:nvPr/>
        </p:nvSpPr>
        <p:spPr>
          <a:xfrm>
            <a:off x="841375" y="1027430"/>
            <a:ext cx="4291965" cy="52197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lvl="0" algn="l">
              <a:lnSpc>
                <a:spcPct val="100000"/>
              </a:lnSpc>
              <a:buClrTx/>
              <a:buSzTx/>
              <a:buFontTx/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800" b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三、向量的夹角与垂直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80440" y="3431540"/>
            <a:ext cx="1053909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问题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设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b="1" i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都是非零向量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b="1" i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y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)，</a:t>
            </a:r>
            <a:r>
              <a:rPr lang="en-US" altLang="zh-CN" sz="2400" b="1" i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y</a:t>
            </a:r>
            <a:r>
              <a:rPr lang="en-US" altLang="zh-CN" sz="2400" baseline="-250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θ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是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与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的夹角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那么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cos 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θ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如何用坐标表示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?</a:t>
            </a:r>
            <a:endParaRPr lang="en-US" altLang="zh-CN" sz="2400">
              <a:solidFill>
                <a:srgbClr val="00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97910" y="2677160"/>
            <a:ext cx="47199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⊥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⇔ 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·</a:t>
            </a:r>
            <a:r>
              <a:rPr lang="en-US" altLang="zh-CN" sz="2400" b="1" i="1" err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0 ⇔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x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+ y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y</a:t>
            </a:r>
            <a:r>
              <a:rPr lang="en-US" altLang="zh-CN" sz="2400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0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0271078"/>
              </p:ext>
            </p:extLst>
          </p:nvPr>
        </p:nvGraphicFramePr>
        <p:xfrm>
          <a:off x="1876425" y="1606550"/>
          <a:ext cx="8726488" cy="3065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6642100" imgH="2336800" progId="Word.Document.12">
                  <p:embed/>
                </p:oleObj>
              </mc:Choice>
              <mc:Fallback>
                <p:oleObj name="文档" r:id="rId2" imgW="6642100" imgH="23368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876425" y="1606550"/>
                        <a:ext cx="8726488" cy="3065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E44E9-B066-23A9-C5EF-97DF906B4E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53DC8606-A017-1649-960C-C9D0E066B6ED}"/>
                  </a:ext>
                </a:extLst>
              </p:cNvPr>
              <p:cNvSpPr txBox="1"/>
              <p:nvPr/>
            </p:nvSpPr>
            <p:spPr>
              <a:xfrm>
                <a:off x="1164590" y="1205865"/>
                <a:ext cx="10219690" cy="425045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练一练</a:t>
                </a:r>
                <a:r>
                  <a:rPr lang="en-US" altLang="zh-CN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1</a:t>
                </a:r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：</a:t>
                </a:r>
                <a:r>
                  <a:rPr lang="en-US" altLang="zh-CN" sz="2400" dirty="0"/>
                  <a:t>(24-25</a:t>
                </a:r>
                <a:r>
                  <a:rPr lang="zh-CN" altLang="zh-CN" sz="2400" dirty="0"/>
                  <a:t>高一下</a:t>
                </a:r>
                <a:r>
                  <a:rPr lang="en-US" altLang="zh-CN" sz="2400" dirty="0"/>
                  <a:t>·</a:t>
                </a:r>
                <a:r>
                  <a:rPr lang="zh-CN" altLang="zh-CN" sz="2400" dirty="0"/>
                  <a:t>四川达州普通高中</a:t>
                </a:r>
                <a:r>
                  <a:rPr lang="en-US" altLang="zh-CN" sz="2400" dirty="0"/>
                  <a:t>·</a:t>
                </a:r>
                <a:r>
                  <a:rPr lang="zh-CN" altLang="zh-CN" sz="2400" dirty="0"/>
                  <a:t>期末</a:t>
                </a:r>
                <a:r>
                  <a:rPr lang="en-US" altLang="zh-CN" sz="2400" dirty="0"/>
                  <a:t>)</a:t>
                </a:r>
                <a:r>
                  <a:rPr lang="zh-CN" altLang="zh-CN" sz="2400" dirty="0"/>
                  <a:t>已知向量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=</m:t>
                    </m:r>
                    <m:d>
                      <m:dPr>
                        <m:ctrlPr>
                          <a:rPr lang="zh-CN" altLang="zh-CN" sz="2400" i="1"/>
                        </m:ctrlPr>
                      </m:dPr>
                      <m:e>
                        <m:r>
                          <a:rPr lang="en-US" altLang="zh-CN" sz="2400" i="1"/>
                          <m:t>1,0</m:t>
                        </m:r>
                      </m:e>
                    </m:d>
                  </m:oMath>
                </a14:m>
                <a:r>
                  <a:rPr lang="zh-CN" altLang="zh-CN" sz="2400" dirty="0"/>
                  <a:t>，</a:t>
                </a:r>
                <a:endParaRPr lang="en-US" altLang="zh-CN" sz="2400" dirty="0"/>
              </a:p>
              <a:p>
                <a:r>
                  <a:rPr lang="en-US" altLang="zh-CN" sz="2400" dirty="0"/>
                  <a:t>                   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  <m:r>
                      <a:rPr lang="en-US" altLang="zh-CN" sz="2400" i="1"/>
                      <m:t>=</m:t>
                    </m:r>
                    <m:d>
                      <m:dPr>
                        <m:ctrlPr>
                          <a:rPr lang="zh-CN" altLang="zh-CN" sz="2400" i="1"/>
                        </m:ctrlPr>
                      </m:dPr>
                      <m:e>
                        <m:r>
                          <a:rPr lang="en-US" altLang="zh-CN" sz="2400" i="1"/>
                          <m:t>0,1</m:t>
                        </m:r>
                      </m:e>
                    </m:d>
                  </m:oMath>
                </a14:m>
                <a:r>
                  <a:rPr lang="zh-CN" altLang="zh-CN" sz="2400" dirty="0"/>
                  <a:t>，则向量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+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</m:oMath>
                </a14:m>
                <a:r>
                  <a:rPr lang="zh-CN" altLang="zh-CN" sz="2400" dirty="0"/>
                  <a:t>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−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</m:oMath>
                </a14:m>
                <a:r>
                  <a:rPr lang="zh-CN" altLang="zh-CN" sz="2400" dirty="0"/>
                  <a:t>的夹角的余弦值为（</a:t>
                </a:r>
                <a:r>
                  <a:rPr lang="en-US" altLang="zh-CN" sz="2400" dirty="0"/>
                  <a:t>   </a:t>
                </a:r>
                <a:r>
                  <a:rPr lang="zh-CN" altLang="zh-CN" sz="2400" dirty="0"/>
                  <a:t>）</a:t>
                </a:r>
              </a:p>
              <a:p>
                <a:r>
                  <a:rPr lang="en-US" altLang="zh-CN" sz="2400" dirty="0"/>
                  <a:t>                       A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2400" i="1"/>
                            </m:ctrlPr>
                          </m:radPr>
                          <m:deg/>
                          <m:e>
                            <m:r>
                              <a:rPr lang="en-US" altLang="zh-CN" sz="2400" i="1"/>
                              <m:t>2</m:t>
                            </m:r>
                          </m:e>
                        </m:rad>
                      </m:num>
                      <m:den>
                        <m:r>
                          <a:rPr lang="en-US" altLang="zh-CN" sz="2400" i="1"/>
                          <m:t>2</m:t>
                        </m:r>
                      </m:den>
                    </m:f>
                  </m:oMath>
                </a14:m>
                <a:r>
                  <a:rPr lang="en-US" altLang="zh-CN" sz="2400" dirty="0"/>
                  <a:t>	    B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sz="2400" i="1"/>
                            </m:ctrlPr>
                          </m:radPr>
                          <m:deg/>
                          <m:e>
                            <m:r>
                              <a:rPr lang="en-US" altLang="zh-CN" sz="2400" i="1"/>
                              <m:t>3</m:t>
                            </m:r>
                          </m:e>
                        </m:rad>
                      </m:num>
                      <m:den>
                        <m:r>
                          <a:rPr lang="en-US" altLang="zh-CN" sz="2400" i="1"/>
                          <m:t>2</m:t>
                        </m:r>
                      </m:den>
                    </m:f>
                  </m:oMath>
                </a14:m>
                <a:r>
                  <a:rPr lang="en-US" altLang="zh-CN" sz="2400" dirty="0"/>
                  <a:t>	C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/>
                          <m:t>1</m:t>
                        </m:r>
                      </m:num>
                      <m:den>
                        <m:r>
                          <a:rPr lang="en-US" altLang="zh-CN" sz="2400" i="1"/>
                          <m:t>2</m:t>
                        </m:r>
                      </m:den>
                    </m:f>
                  </m:oMath>
                </a14:m>
                <a:r>
                  <a:rPr lang="en-US" altLang="zh-CN" sz="2400" dirty="0"/>
                  <a:t>	       D</a:t>
                </a:r>
                <a:r>
                  <a:rPr lang="zh-CN" altLang="zh-CN" sz="2400" dirty="0"/>
                  <a:t>．</a:t>
                </a:r>
                <a:r>
                  <a:rPr lang="en-US" altLang="zh-CN" sz="2400" dirty="0"/>
                  <a:t>0</a:t>
                </a:r>
                <a:endParaRPr lang="zh-CN" altLang="zh-CN" sz="2400" dirty="0"/>
              </a:p>
              <a:p>
                <a:endParaRPr lang="en-US" altLang="zh-CN" sz="2400" dirty="0"/>
              </a:p>
              <a:p>
                <a:endParaRPr lang="en-US" altLang="zh-CN" sz="2400" dirty="0"/>
              </a:p>
              <a:p>
                <a:endParaRPr lang="en-US" altLang="zh-CN" sz="2400" dirty="0"/>
              </a:p>
              <a:p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练一练</a:t>
                </a:r>
                <a:r>
                  <a:rPr lang="en-US" altLang="zh-CN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2</a:t>
                </a:r>
                <a:r>
                  <a:rPr lang="zh-CN" altLang="en-US" sz="2400" b="1" dirty="0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  <a:sym typeface="+mn-ea"/>
                  </a:rPr>
                  <a:t> ：</a:t>
                </a:r>
                <a:r>
                  <a:rPr lang="en-US" altLang="zh-CN" sz="2400" dirty="0"/>
                  <a:t>(24-25</a:t>
                </a:r>
                <a:r>
                  <a:rPr lang="zh-CN" altLang="zh-CN" sz="2400" dirty="0"/>
                  <a:t>高一下</a:t>
                </a:r>
                <a:r>
                  <a:rPr lang="en-US" altLang="zh-CN" sz="2400" dirty="0"/>
                  <a:t>·</a:t>
                </a:r>
                <a:r>
                  <a:rPr lang="zh-CN" altLang="zh-CN" sz="2400" dirty="0"/>
                  <a:t>山西运城</a:t>
                </a:r>
                <a:r>
                  <a:rPr lang="en-US" altLang="zh-CN" sz="2400" dirty="0"/>
                  <a:t>·</a:t>
                </a:r>
                <a:r>
                  <a:rPr lang="zh-CN" altLang="zh-CN" sz="2400" dirty="0"/>
                  <a:t>期末</a:t>
                </a:r>
                <a:r>
                  <a:rPr lang="en-US" altLang="zh-CN" sz="2400" dirty="0"/>
                  <a:t>)</a:t>
                </a:r>
                <a:r>
                  <a:rPr lang="zh-CN" altLang="zh-CN" sz="2400" dirty="0"/>
                  <a:t>设向量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  <m:r>
                      <a:rPr lang="en-US" altLang="zh-CN" sz="2400" i="1"/>
                      <m:t>=</m:t>
                    </m:r>
                    <m:d>
                      <m:dPr>
                        <m:ctrlPr>
                          <a:rPr lang="zh-CN" altLang="zh-CN" sz="2400" i="1"/>
                        </m:ctrlPr>
                      </m:dPr>
                      <m:e>
                        <m:r>
                          <a:rPr lang="en-US" altLang="zh-CN" sz="2400" i="1"/>
                          <m:t>2,0</m:t>
                        </m:r>
                      </m:e>
                    </m:d>
                    <m:r>
                      <a:rPr lang="en-US" altLang="zh-CN" sz="2400" i="1"/>
                      <m:t>,</m:t>
                    </m:r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  <m:r>
                      <a:rPr lang="en-US" altLang="zh-CN" sz="2400" i="1"/>
                      <m:t>=</m:t>
                    </m:r>
                    <m:d>
                      <m:dPr>
                        <m:ctrlPr>
                          <a:rPr lang="zh-CN" altLang="zh-CN" sz="2400" i="1"/>
                        </m:ctrlPr>
                      </m:dPr>
                      <m:e>
                        <m:r>
                          <a:rPr lang="en-US" altLang="zh-CN" sz="2400" i="1"/>
                          <m:t>1,1</m:t>
                        </m:r>
                      </m:e>
                    </m:d>
                  </m:oMath>
                </a14:m>
                <a:r>
                  <a:rPr lang="zh-CN" altLang="zh-CN" sz="2400" dirty="0"/>
                  <a:t>，</a:t>
                </a:r>
                <a:endParaRPr lang="en-US" altLang="zh-CN" sz="2400" dirty="0"/>
              </a:p>
              <a:p>
                <a:r>
                  <a:rPr lang="en-US" altLang="zh-CN" sz="2400" dirty="0"/>
                  <a:t>                      </a:t>
                </a:r>
                <a:r>
                  <a:rPr lang="zh-CN" altLang="zh-CN" sz="2400" dirty="0"/>
                  <a:t>则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𝑎</m:t>
                        </m:r>
                      </m:e>
                    </m:acc>
                  </m:oMath>
                </a14:m>
                <a:r>
                  <a:rPr lang="zh-CN" altLang="zh-CN" sz="2400" dirty="0"/>
                  <a:t>与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zh-CN" altLang="zh-CN" sz="2400" i="1"/>
                        </m:ctrlPr>
                      </m:accPr>
                      <m:e>
                        <m:r>
                          <a:rPr lang="en-US" altLang="zh-CN" sz="2400" i="1"/>
                          <m:t>𝑏</m:t>
                        </m:r>
                      </m:e>
                    </m:acc>
                  </m:oMath>
                </a14:m>
                <a:r>
                  <a:rPr lang="zh-CN" altLang="zh-CN" sz="2400" dirty="0"/>
                  <a:t>的夹角等于（</a:t>
                </a:r>
                <a:r>
                  <a:rPr lang="en-US" altLang="zh-CN" sz="2400" dirty="0"/>
                  <a:t>    </a:t>
                </a:r>
                <a:r>
                  <a:rPr lang="zh-CN" altLang="zh-CN" sz="2400" dirty="0"/>
                  <a:t>）</a:t>
                </a:r>
              </a:p>
              <a:p>
                <a:r>
                  <a:rPr lang="en-US" altLang="zh-CN" sz="2400" dirty="0"/>
                  <a:t>                         A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/>
                          <m:t>π</m:t>
                        </m:r>
                      </m:num>
                      <m:den>
                        <m:r>
                          <a:rPr lang="en-US" altLang="zh-CN" sz="2400" i="1"/>
                          <m:t>4</m:t>
                        </m:r>
                      </m:den>
                    </m:f>
                  </m:oMath>
                </a14:m>
                <a:r>
                  <a:rPr lang="en-US" altLang="zh-CN" sz="2400" dirty="0"/>
                  <a:t>	     B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m:rPr>
                            <m:nor/>
                          </m:rPr>
                          <a:rPr lang="en-US" altLang="zh-CN" sz="2400"/>
                          <m:t>π</m:t>
                        </m:r>
                      </m:num>
                      <m:den>
                        <m:r>
                          <a:rPr lang="en-US" altLang="zh-CN" sz="2400" i="1"/>
                          <m:t>3</m:t>
                        </m:r>
                      </m:den>
                    </m:f>
                  </m:oMath>
                </a14:m>
                <a:r>
                  <a:rPr lang="en-US" altLang="zh-CN" sz="2400" dirty="0"/>
                  <a:t>	C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/>
                          <m:t>3</m:t>
                        </m:r>
                        <m:r>
                          <m:rPr>
                            <m:nor/>
                          </m:rPr>
                          <a:rPr lang="en-US" altLang="zh-CN" sz="2400"/>
                          <m:t>π</m:t>
                        </m:r>
                      </m:num>
                      <m:den>
                        <m:r>
                          <a:rPr lang="en-US" altLang="zh-CN" sz="2400" i="1"/>
                          <m:t>4</m:t>
                        </m:r>
                      </m:den>
                    </m:f>
                  </m:oMath>
                </a14:m>
                <a:r>
                  <a:rPr lang="en-US" altLang="zh-CN" sz="2400" dirty="0"/>
                  <a:t>	         D</a:t>
                </a:r>
                <a:r>
                  <a:rPr lang="zh-CN" altLang="zh-CN" sz="2400" dirty="0"/>
                  <a:t>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sz="2400" i="1"/>
                        </m:ctrlPr>
                      </m:fPr>
                      <m:num>
                        <m:r>
                          <a:rPr lang="en-US" altLang="zh-CN" sz="2400" i="1"/>
                          <m:t>5</m:t>
                        </m:r>
                        <m:r>
                          <m:rPr>
                            <m:nor/>
                          </m:rPr>
                          <a:rPr lang="en-US" altLang="zh-CN" sz="2400"/>
                          <m:t>π</m:t>
                        </m:r>
                      </m:num>
                      <m:den>
                        <m:r>
                          <a:rPr lang="en-US" altLang="zh-CN" sz="2400" i="1"/>
                          <m:t>6</m:t>
                        </m:r>
                      </m:den>
                    </m:f>
                  </m:oMath>
                </a14:m>
                <a:endParaRPr lang="zh-CN" altLang="zh-CN" sz="2400" dirty="0"/>
              </a:p>
              <a:p>
                <a:endParaRPr lang="zh-CN" altLang="zh-CN" dirty="0"/>
              </a:p>
            </p:txBody>
          </p:sp>
        </mc:Choice>
        <mc:Fallback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53DC8606-A017-1649-960C-C9D0E066B6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4590" y="1205865"/>
                <a:ext cx="10219690" cy="4250459"/>
              </a:xfrm>
              <a:prstGeom prst="rect">
                <a:avLst/>
              </a:prstGeom>
              <a:blipFill>
                <a:blip r:embed="rId2"/>
                <a:stretch>
                  <a:fillRect l="-868" t="-238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1607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>
            <a:spLocks noChangeAspect="1"/>
          </p:cNvSpPr>
          <p:nvPr/>
        </p:nvSpPr>
        <p:spPr>
          <a:xfrm>
            <a:off x="1071245" y="864235"/>
            <a:ext cx="9364345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188085" algn="l"/>
                <a:tab pos="2163445" algn="l"/>
                <a:tab pos="3142615" algn="l"/>
                <a:tab pos="4190365" algn="l"/>
              </a:tabLst>
            </a:pP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例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：求</a:t>
            </a: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向量的长度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188085" algn="l"/>
                <a:tab pos="2163445" algn="l"/>
                <a:tab pos="3142615" algn="l"/>
                <a:tab pos="4190365" algn="l"/>
              </a:tabLst>
            </a:pP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已知平面向量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(1，1)，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(0，2)，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求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-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 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的坐标和模的大小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400" b="1">
              <a:solidFill>
                <a:srgbClr val="0000FF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8" name="矩形 17"/>
          <p:cNvSpPr>
            <a:spLocks noChangeAspect="1"/>
          </p:cNvSpPr>
          <p:nvPr/>
        </p:nvSpPr>
        <p:spPr>
          <a:xfrm>
            <a:off x="1067435" y="2203450"/>
            <a:ext cx="9849485" cy="1198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分析：</a:t>
            </a:r>
            <a:r>
              <a:rPr lang="zh-CN" altLang="zh-CN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首先利用向量的坐标运算求得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- 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2b</a:t>
            </a:r>
            <a:r>
              <a:rPr lang="zh-CN" altLang="zh-CN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的坐标</a:t>
            </a:r>
            <a:r>
              <a:rPr lang="en-US" altLang="zh-CN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zh-CN" altLang="zh-CN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然后求模</a:t>
            </a:r>
            <a:r>
              <a:rPr lang="en-US" altLang="zh-CN" sz="2400" i="1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endParaRPr lang="zh-CN" altLang="zh-CN" sz="2400">
              <a:solidFill>
                <a:schemeClr val="tx1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解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∵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(1，1)，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(0，2)，</a:t>
            </a:r>
            <a:r>
              <a:rPr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∴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-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(1，1)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-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2(0，2)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3)，</a:t>
            </a:r>
            <a:endParaRPr lang="en-US" altLang="zh-CN" sz="2400">
              <a:solidFill>
                <a:srgbClr val="FF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19" name="对象 18"/>
          <p:cNvGraphicFramePr>
            <a:graphicFrameLocks noChangeAspect="1"/>
          </p:cNvGraphicFramePr>
          <p:nvPr/>
        </p:nvGraphicFramePr>
        <p:xfrm>
          <a:off x="1759585" y="3597910"/>
          <a:ext cx="437007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3848100" imgH="428625" progId="Word.Document.12">
                  <p:embed/>
                </p:oleObj>
              </mc:Choice>
              <mc:Fallback>
                <p:oleObj name="文档" r:id="rId2" imgW="3848100" imgH="4286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759585" y="3597910"/>
                        <a:ext cx="4370070" cy="4857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" name="组合 10"/>
          <p:cNvGrpSpPr/>
          <p:nvPr/>
        </p:nvGrpSpPr>
        <p:grpSpPr>
          <a:xfrm>
            <a:off x="949960" y="4430395"/>
            <a:ext cx="10393680" cy="2051050"/>
            <a:chOff x="1496" y="6957"/>
            <a:chExt cx="16368" cy="3230"/>
          </a:xfrm>
        </p:grpSpPr>
        <p:sp>
          <p:nvSpPr>
            <p:cNvPr id="10" name="圆角矩形 9"/>
            <p:cNvSpPr>
              <a:spLocks noChangeAspect="1"/>
            </p:cNvSpPr>
            <p:nvPr/>
          </p:nvSpPr>
          <p:spPr>
            <a:xfrm>
              <a:off x="1496" y="7127"/>
              <a:ext cx="16369" cy="3061"/>
            </a:xfrm>
            <a:prstGeom prst="roundRect">
              <a:avLst>
                <a:gd name="adj" fmla="val 9293"/>
              </a:avLst>
            </a:prstGeom>
            <a:solidFill>
              <a:schemeClr val="accent5">
                <a:lumMod val="20000"/>
                <a:lumOff val="80000"/>
              </a:schemeClr>
            </a:solidFill>
          </p:spPr>
          <p:txBody>
            <a:bodyPr wrap="square">
              <a:noAutofit/>
            </a:bodyPr>
            <a:lstStyle/>
            <a:p>
              <a:pPr algn="l">
                <a:lnSpc>
                  <a:spcPct val="15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endParaRPr lang="en-US" altLang="zh-CN" sz="2400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1681" y="6957"/>
              <a:ext cx="16183" cy="3052"/>
              <a:chOff x="361950" y="1852271"/>
              <a:chExt cx="9711549" cy="1831530"/>
            </a:xfrm>
          </p:grpSpPr>
          <p:sp>
            <p:nvSpPr>
              <p:cNvPr id="8" name="矩形 7"/>
              <p:cNvSpPr>
                <a:spLocks noChangeAspect="1"/>
              </p:cNvSpPr>
              <p:nvPr/>
            </p:nvSpPr>
            <p:spPr>
              <a:xfrm>
                <a:off x="361950" y="1852271"/>
                <a:ext cx="9711549" cy="18315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20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r>
                  <a:rPr lang="zh-CN" altLang="zh-CN" sz="20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求向量的模的两种基本策略</a:t>
                </a:r>
                <a:r>
                  <a:rPr lang="en-US" altLang="zh-CN" sz="2000" b="1">
                    <a:solidFill>
                      <a:srgbClr val="0000FF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：</a:t>
                </a:r>
                <a:endParaRPr lang="zh-CN" altLang="zh-CN" sz="20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>
                  <a:lnSpc>
                    <a:spcPct val="20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r>
                  <a:rPr lang="en-US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1. </a:t>
                </a:r>
                <a:r>
                  <a:rPr lang="zh-CN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字母表示的运算</a:t>
                </a:r>
                <a:r>
                  <a:rPr lang="en-US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利用</a:t>
                </a:r>
                <a:r>
                  <a:rPr lang="en-US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|</a:t>
                </a:r>
                <a:r>
                  <a:rPr lang="en-US" altLang="zh-CN" sz="20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000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|</a:t>
                </a:r>
                <a:r>
                  <a:rPr lang="en-US" altLang="zh-CN" sz="2000" baseline="30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:r>
                  <a:rPr lang="en-US" altLang="zh-CN" sz="20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000" baseline="30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将向量的模的运算转化为向量与向量的数量积的问题；</a:t>
                </a:r>
              </a:p>
              <a:p>
                <a:pPr>
                  <a:lnSpc>
                    <a:spcPct val="200000"/>
                  </a:lnSpc>
                  <a:spcAft>
                    <a:spcPct val="0"/>
                  </a:spcAft>
                  <a:tabLst>
                    <a:tab pos="1029335" algn="l"/>
                    <a:tab pos="1850390" algn="l"/>
                    <a:tab pos="2538095" algn="l"/>
                    <a:tab pos="3221990" algn="l"/>
                  </a:tabLst>
                </a:pPr>
                <a:r>
                  <a:rPr lang="en-US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2. </a:t>
                </a:r>
                <a:r>
                  <a:rPr lang="zh-CN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坐标表示的运算</a:t>
                </a:r>
                <a:r>
                  <a:rPr lang="en-US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若</a:t>
                </a:r>
                <a:r>
                  <a:rPr lang="en-US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000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= </a:t>
                </a:r>
                <a:r>
                  <a:rPr lang="en-US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(</a:t>
                </a:r>
                <a:r>
                  <a:rPr lang="en-US" altLang="zh-CN" sz="2000" i="1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x</a:t>
                </a:r>
                <a:r>
                  <a:rPr lang="en-US" altLang="zh-CN" sz="2000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2000" i="1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y</a:t>
                </a:r>
                <a:r>
                  <a:rPr lang="en-US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)，</a:t>
                </a:r>
                <a:r>
                  <a:rPr lang="zh-CN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则</a:t>
                </a:r>
                <a:r>
                  <a:rPr lang="en-US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</a:t>
                </a:r>
                <a:r>
                  <a:rPr lang="en-US" altLang="zh-CN" sz="20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000" i="1" err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·</a:t>
                </a:r>
                <a:r>
                  <a:rPr lang="en-US" altLang="zh-CN" sz="20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000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=</a:t>
                </a:r>
                <a:r>
                  <a:rPr lang="en-US" altLang="zh-CN" sz="20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a</a:t>
                </a:r>
                <a:r>
                  <a:rPr lang="en-US" altLang="zh-CN" sz="2000" baseline="30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= |</a:t>
                </a:r>
                <a:r>
                  <a:rPr lang="en-US" altLang="zh-CN" sz="2000" b="1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000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|</a:t>
                </a:r>
                <a:r>
                  <a:rPr lang="en-US" altLang="zh-CN" sz="2000" baseline="30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= x</a:t>
                </a:r>
                <a:r>
                  <a:rPr lang="en-US" altLang="zh-CN" sz="2000" baseline="30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 i="1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 + y</a:t>
                </a:r>
                <a:r>
                  <a:rPr lang="en-US" altLang="zh-CN" sz="2000" baseline="30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zh-CN" altLang="zh-CN" sz="2000">
                    <a:solidFill>
                      <a:srgbClr val="000000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于是有</a:t>
                </a:r>
              </a:p>
            </p:txBody>
          </p:sp>
          <p:graphicFrame>
            <p:nvGraphicFramePr>
              <p:cNvPr id="9" name="对象 8"/>
              <p:cNvGraphicFramePr>
                <a:graphicFrameLocks noChangeAspect="1"/>
              </p:cNvGraphicFramePr>
              <p:nvPr/>
            </p:nvGraphicFramePr>
            <p:xfrm>
              <a:off x="7820694" y="3198312"/>
              <a:ext cx="1645560" cy="44228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name="文档" r:id="rId4" imgW="3848100" imgH="1038225" progId="Word.Document.12">
                      <p:embed/>
                    </p:oleObj>
                  </mc:Choice>
                  <mc:Fallback>
                    <p:oleObj name="文档" r:id="rId4" imgW="3848100" imgH="1038225" progId="Word.Document.12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7820694" y="3198312"/>
                            <a:ext cx="1645560" cy="442284"/>
                          </a:xfrm>
                          <a:prstGeom prst="rect">
                            <a:avLst/>
                          </a:prstGeom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build="p"/>
      <p:bldP spid="1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02080" y="906145"/>
            <a:ext cx="8053705" cy="2483485"/>
            <a:chOff x="1687" y="1361"/>
            <a:chExt cx="12683" cy="3911"/>
          </a:xfrm>
        </p:grpSpPr>
        <p:sp>
          <p:nvSpPr>
            <p:cNvPr id="23" name="矩形 22"/>
            <p:cNvSpPr>
              <a:spLocks noChangeAspect="1"/>
            </p:cNvSpPr>
            <p:nvPr/>
          </p:nvSpPr>
          <p:spPr>
            <a:xfrm>
              <a:off x="1687" y="1361"/>
              <a:ext cx="12683" cy="18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spcAft>
                  <a:spcPct val="0"/>
                </a:spcAft>
                <a:tabLst>
                  <a:tab pos="1188085" algn="l"/>
                  <a:tab pos="2163445" algn="l"/>
                  <a:tab pos="3142615" algn="l"/>
                  <a:tab pos="4190365" algn="l"/>
                </a:tabLst>
              </a:pPr>
              <a:r>
                <a:rPr lang="zh-CN" altLang="zh-CN" sz="24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例</a:t>
              </a:r>
              <a:r>
                <a:rPr lang="en-US" altLang="zh-CN" sz="24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2</a:t>
              </a: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：</a:t>
              </a:r>
              <a:r>
                <a:rPr lang="zh-CN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向量的夹角与垂直</a:t>
              </a:r>
            </a:p>
            <a:p>
              <a:pPr>
                <a:lnSpc>
                  <a:spcPct val="15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已知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2400" b="1" i="1" err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a</a:t>
              </a:r>
              <a:r>
                <a:rPr lang="en-US" altLang="zh-CN" sz="2400" err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，</a:t>
              </a:r>
              <a:r>
                <a:rPr lang="en-US" altLang="zh-CN" sz="2400" b="1" i="1" err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b</a:t>
              </a:r>
              <a:r>
                <a:rPr lang="en-US" altLang="zh-CN" sz="2400" err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，</a:t>
              </a:r>
              <a:r>
                <a:rPr lang="en-US" altLang="zh-CN" sz="2400" b="1" i="1" err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c</a:t>
              </a:r>
              <a:r>
                <a:rPr lang="en-US" altLang="zh-CN" sz="2400" err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zh-CN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是同一平面内的三个向量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，</a:t>
              </a:r>
              <a:r>
                <a:rPr lang="zh-CN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其中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 </a:t>
              </a:r>
              <a:r>
                <a:rPr lang="en-US" altLang="zh-CN" sz="2400" b="1" i="1" err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a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 = </a:t>
              </a:r>
              <a:r>
                <a:rPr lang="en-US" altLang="zh-CN" sz="24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(2，1)</a:t>
              </a:r>
              <a:r>
                <a:rPr lang="en-US" altLang="zh-CN" sz="24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  <a:sym typeface="+mn-ea"/>
                </a:rPr>
                <a:t>. </a:t>
              </a:r>
              <a:endPara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endParaRPr>
            </a:p>
          </p:txBody>
        </p:sp>
        <p:graphicFrame>
          <p:nvGraphicFramePr>
            <p:cNvPr id="22" name="对象 2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109935423"/>
                </p:ext>
              </p:extLst>
            </p:nvPr>
          </p:nvGraphicFramePr>
          <p:xfrm>
            <a:off x="1702" y="3447"/>
            <a:ext cx="12545" cy="182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文档" r:id="rId2" imgW="6642100" imgH="965200" progId="Word.Document.12">
                    <p:embed/>
                  </p:oleObj>
                </mc:Choice>
                <mc:Fallback>
                  <p:oleObj name="文档" r:id="rId2" imgW="6642100" imgH="965200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1702" y="3447"/>
                          <a:ext cx="12545" cy="1825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5632900"/>
              </p:ext>
            </p:extLst>
          </p:nvPr>
        </p:nvGraphicFramePr>
        <p:xfrm>
          <a:off x="1468438" y="3675063"/>
          <a:ext cx="9786937" cy="218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6642100" imgH="1485900" progId="Word.Document.12">
                  <p:embed/>
                </p:oleObj>
              </mc:Choice>
              <mc:Fallback>
                <p:oleObj name="文档" r:id="rId4" imgW="6642100" imgH="14859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68438" y="3675063"/>
                        <a:ext cx="9786937" cy="2184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对象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9100775"/>
              </p:ext>
            </p:extLst>
          </p:nvPr>
        </p:nvGraphicFramePr>
        <p:xfrm>
          <a:off x="1182688" y="992188"/>
          <a:ext cx="7966075" cy="577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6642100" imgH="482600" progId="Word.Document.12">
                  <p:embed/>
                </p:oleObj>
              </mc:Choice>
              <mc:Fallback>
                <p:oleObj name="文档" r:id="rId2" imgW="6642100" imgH="4826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82688" y="992188"/>
                        <a:ext cx="7966075" cy="5778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4957439"/>
              </p:ext>
            </p:extLst>
          </p:nvPr>
        </p:nvGraphicFramePr>
        <p:xfrm>
          <a:off x="1184275" y="1838325"/>
          <a:ext cx="10007600" cy="304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6642100" imgH="2019300" progId="Word.Document.12">
                  <p:embed/>
                </p:oleObj>
              </mc:Choice>
              <mc:Fallback>
                <p:oleObj name="文档" r:id="rId4" imgW="6642100" imgH="20193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84275" y="1838325"/>
                        <a:ext cx="10007600" cy="30400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4" name="组合 3"/>
          <p:cNvGrpSpPr/>
          <p:nvPr/>
        </p:nvGrpSpPr>
        <p:grpSpPr>
          <a:xfrm>
            <a:off x="1144905" y="4944745"/>
            <a:ext cx="9842500" cy="1638300"/>
            <a:chOff x="1803" y="7807"/>
            <a:chExt cx="15500" cy="2580"/>
          </a:xfrm>
        </p:grpSpPr>
        <p:sp>
          <p:nvSpPr>
            <p:cNvPr id="5" name="圆角矩形 4"/>
            <p:cNvSpPr>
              <a:spLocks noChangeAspect="1"/>
            </p:cNvSpPr>
            <p:nvPr/>
          </p:nvSpPr>
          <p:spPr>
            <a:xfrm>
              <a:off x="1803" y="7807"/>
              <a:ext cx="15500" cy="2581"/>
            </a:xfrm>
            <a:prstGeom prst="roundRect">
              <a:avLst>
                <a:gd name="adj" fmla="val 9600"/>
              </a:avLst>
            </a:prstGeom>
            <a:solidFill>
              <a:schemeClr val="accent5">
                <a:lumMod val="20000"/>
                <a:lumOff val="80000"/>
              </a:schemeClr>
            </a:solidFill>
          </p:spPr>
          <p:txBody>
            <a:bodyPr wrap="square">
              <a:noAutofit/>
            </a:bodyPr>
            <a:lstStyle/>
            <a:p>
              <a:pPr>
                <a:lnSpc>
                  <a:spcPct val="15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zh-CN" altLang="zh-CN" sz="20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向量的夹角求解的一般步骤</a:t>
              </a:r>
              <a:r>
                <a:rPr lang="en-US" altLang="zh-CN" sz="2000" b="1">
                  <a:solidFill>
                    <a:srgbClr val="0000FF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：</a:t>
              </a:r>
              <a:endParaRPr lang="zh-CN" altLang="zh-CN" sz="2000" b="1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1. </a:t>
              </a:r>
              <a:r>
                <a:rPr lang="zh-CN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先利用平面向量数量积的坐标表示求出两向量的数量积</a:t>
              </a: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；     2. </a:t>
              </a:r>
              <a:r>
                <a:rPr lang="zh-CN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再求出两向量的模</a:t>
              </a: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；</a:t>
              </a:r>
              <a:endParaRPr lang="zh-CN" altLang="zh-CN" sz="200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  <a:p>
              <a:pPr>
                <a:lnSpc>
                  <a:spcPct val="150000"/>
                </a:lnSpc>
                <a:spcAft>
                  <a:spcPct val="0"/>
                </a:spcAft>
                <a:tabLst>
                  <a:tab pos="1029335" algn="l"/>
                  <a:tab pos="1850390" algn="l"/>
                  <a:tab pos="2538095" algn="l"/>
                  <a:tab pos="3221990" algn="l"/>
                </a:tabLst>
              </a:pP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3. </a:t>
              </a:r>
              <a:r>
                <a:rPr lang="zh-CN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由公式</a:t>
              </a: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000" err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cos</a:t>
              </a:r>
              <a:r>
                <a:rPr lang="en-US" altLang="zh-CN" sz="2000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000" i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θ = </a:t>
              </a:r>
              <a:r>
                <a:rPr lang="en-US" altLang="zh-CN" sz="20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       </a:t>
              </a: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，</a:t>
              </a:r>
              <a:r>
                <a:rPr lang="zh-CN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计算</a:t>
              </a: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000" err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cos</a:t>
              </a: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0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θ </a:t>
              </a:r>
              <a:r>
                <a:rPr lang="zh-CN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的值</a:t>
              </a: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； 4. </a:t>
              </a:r>
              <a:r>
                <a:rPr lang="zh-CN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在区间</a:t>
              </a: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[0，π] </a:t>
              </a:r>
              <a:r>
                <a:rPr lang="zh-CN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内</a:t>
              </a: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，</a:t>
              </a:r>
              <a:r>
                <a:rPr lang="zh-CN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由</a:t>
              </a: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000" err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cos</a:t>
              </a: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0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θ </a:t>
              </a:r>
              <a:r>
                <a:rPr lang="zh-CN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的值确定角</a:t>
              </a:r>
              <a:r>
                <a:rPr lang="en-US" altLang="zh-CN" sz="2000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 </a:t>
              </a:r>
              <a:r>
                <a:rPr lang="en-US" altLang="zh-CN" sz="2000" i="1">
                  <a:solidFill>
                    <a:srgbClr val="00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θ.</a:t>
              </a:r>
              <a:endParaRPr lang="en-US" altLang="zh-CN" sz="2000" i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7" name="对象 6"/>
            <p:cNvGraphicFramePr>
              <a:graphicFrameLocks noChangeAspect="1"/>
            </p:cNvGraphicFramePr>
            <p:nvPr/>
          </p:nvGraphicFramePr>
          <p:xfrm>
            <a:off x="4850" y="9430"/>
            <a:ext cx="1113" cy="79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文档" r:id="rId6" imgW="514350" imgH="361950" progId="Word.Document.12">
                    <p:embed/>
                  </p:oleObj>
                </mc:Choice>
                <mc:Fallback>
                  <p:oleObj name="文档" r:id="rId6" imgW="514350" imgH="361950" progId="Word.Document.12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4850" y="9430"/>
                          <a:ext cx="1113" cy="794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1164590" y="1205865"/>
            <a:ext cx="1021969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练一练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设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(1，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2)，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-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3，4)，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(3，2)，</a:t>
            </a:r>
            <a:r>
              <a:rPr lang="zh-CN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则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+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)·</a:t>
            </a:r>
            <a:r>
              <a:rPr lang="en-US" altLang="zh-CN" sz="2400" b="1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zh-CN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　　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</a:t>
            </a: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A.12		B.0			C.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-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		D.</a:t>
            </a:r>
            <a:r>
              <a:rPr lang="en-US" altLang="zh-CN" sz="2400" i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- </a:t>
            </a:r>
            <a:r>
              <a:rPr lang="en-US" altLang="zh-CN" sz="240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11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10210800" y="1366520"/>
            <a:ext cx="52133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583690" y="2630805"/>
            <a:ext cx="908050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解析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∵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(1，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-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2)，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-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3，4)，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(3，2)，</a:t>
            </a:r>
            <a:endParaRPr lang="zh-CN" altLang="zh-CN" sz="2400">
              <a:solidFill>
                <a:srgbClr val="FF0000"/>
              </a:solidFill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           </a:t>
            </a:r>
            <a:r>
              <a:rPr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∴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 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+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-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5，6)，</a:t>
            </a:r>
            <a:r>
              <a:rPr lang="zh-CN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∴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a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+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b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)·</a:t>
            </a:r>
            <a:r>
              <a:rPr lang="en-US" altLang="zh-CN" sz="2400" b="1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c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(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-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5)×3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+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6×2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 = - </a:t>
            </a:r>
            <a:r>
              <a:rPr lang="en-US" altLang="zh-CN" sz="24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3</a:t>
            </a:r>
            <a:r>
              <a:rPr lang="en-US" altLang="zh-CN" sz="2400" i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>
            <a:spLocks noChangeAspect="1"/>
          </p:cNvSpPr>
          <p:nvPr/>
        </p:nvSpPr>
        <p:spPr>
          <a:xfrm>
            <a:off x="1024255" y="1383030"/>
            <a:ext cx="10154285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ct val="0"/>
              </a:spcAft>
              <a:tabLst>
                <a:tab pos="1029335" algn="l"/>
                <a:tab pos="1850390" algn="l"/>
                <a:tab pos="2538095" algn="l"/>
                <a:tab pos="3221990" algn="l"/>
              </a:tabLst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练一练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：</a:t>
            </a:r>
            <a:r>
              <a:rPr lang="zh-CN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已知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(2，</a:t>
            </a:r>
            <a:r>
              <a:rPr lang="en-US" altLang="zh-CN" sz="24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-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1)，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(2，3)，</a:t>
            </a:r>
            <a:r>
              <a:rPr lang="zh-CN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= </a:t>
            </a:r>
            <a:r>
              <a:rPr lang="zh-CN" altLang="zh-CN" sz="2400" i="1" u="sng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|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+ </a:t>
            </a:r>
            <a:r>
              <a:rPr lang="en-US" altLang="zh-CN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| = </a:t>
            </a:r>
            <a:r>
              <a:rPr lang="zh-CN" altLang="zh-CN" sz="2400" i="1" u="sng" dirty="0"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　</a:t>
            </a:r>
            <a:r>
              <a:rPr lang="en-US" altLang="zh-CN" sz="2400" i="1" dirty="0">
                <a:solidFill>
                  <a:srgbClr val="00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 </a:t>
            </a:r>
            <a:endParaRPr lang="en-US" altLang="zh-CN" sz="2400" i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6164865"/>
              </p:ext>
            </p:extLst>
          </p:nvPr>
        </p:nvGraphicFramePr>
        <p:xfrm>
          <a:off x="1128713" y="2252663"/>
          <a:ext cx="10231437" cy="449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2" imgW="6642100" imgH="292100" progId="Word.Document.12">
                  <p:embed/>
                </p:oleObj>
              </mc:Choice>
              <mc:Fallback>
                <p:oleObj name="文档" r:id="rId2" imgW="6642100" imgH="292100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128713" y="2252663"/>
                        <a:ext cx="10231437" cy="4492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/>
        </p:nvGraphicFramePr>
        <p:xfrm>
          <a:off x="9937750" y="1242888"/>
          <a:ext cx="600555" cy="54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文档" r:id="rId4" imgW="5286375" imgH="4772025" progId="Word.Document.12">
                  <p:embed/>
                </p:oleObj>
              </mc:Choice>
              <mc:Fallback>
                <p:oleObj name="文档" r:id="rId4" imgW="5286375" imgH="4772025" progId="Word.Document.12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9937750" y="1242888"/>
                        <a:ext cx="600555" cy="540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/>
        </p:nvSpPr>
        <p:spPr>
          <a:xfrm>
            <a:off x="7654290" y="1282700"/>
            <a:ext cx="61595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  <a:sym typeface="+mn-ea"/>
              </a:rPr>
              <a:t>1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4.05.14"/>
  <p:tag name="AS_TITLE" val="Aspose.Slides for .NET 4.0 Client Profile"/>
  <p:tag name="AS_VERSION" val="24.5"/>
  <p:tag name="COMMONDATA" val="eyJoZGlkIjoiYWM5ZGUyNWQ0OTAzMDEwZGIyM2NmYmUzNGExYjc3MTQifQ=="/>
  <p:tag name="KSO_WPP_MARK_KEY" val="deb868de-ecc4-4835-b553-6bb3d666523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编号：32999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微软雅黑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1158</Words>
  <Application>Microsoft Macintosh PowerPoint</Application>
  <PresentationFormat>宽屏</PresentationFormat>
  <Paragraphs>67</Paragraphs>
  <Slides>14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2" baseType="lpstr">
      <vt:lpstr>宋体</vt:lpstr>
      <vt:lpstr>微软雅黑</vt:lpstr>
      <vt:lpstr>Arial</vt:lpstr>
      <vt:lpstr>Calibri</vt:lpstr>
      <vt:lpstr>Cambria Math</vt:lpstr>
      <vt:lpstr>Times New Roman</vt:lpstr>
      <vt:lpstr>编号：32999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九科星教学网（www.jkxjxw.com）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九科星教学网（www.jkxjxw.com）</dc:title>
  <dc:subject>九科星教学网（www.jkxjxw.com）</dc:subject>
  <dc:creator>九科星教学网（www.jkxjxw.com）</dc:creator>
  <dc:description>九科星教学网（www.jkxjxw.com）</dc:description>
  <cp:lastModifiedBy>huaxu liu</cp:lastModifiedBy>
  <cp:revision>28</cp:revision>
  <dcterms:created xsi:type="dcterms:W3CDTF">2023-07-26T06:55:00Z</dcterms:created>
  <dcterms:modified xsi:type="dcterms:W3CDTF">2026-04-16T14:42:20Z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9A5A664D6BE146DFA59B4522BA26B690_12</vt:lpwstr>
  </property>
  <property fmtid="{D5CDD505-2E9C-101B-9397-08002B2CF9AE}" pid="3" name="KSOProductBuildVer">
    <vt:lpwstr>2052-12.1.0.18276</vt:lpwstr>
  </property>
</Properties>
</file>