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heme/theme2.xml" ContentType="application/vnd.openxmlformats-officedocument.them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316" r:id="rId2"/>
    <p:sldId id="258" r:id="rId3"/>
    <p:sldId id="276" r:id="rId4"/>
    <p:sldId id="285" r:id="rId5"/>
    <p:sldId id="292" r:id="rId6"/>
    <p:sldId id="293" r:id="rId7"/>
    <p:sldId id="281" r:id="rId8"/>
    <p:sldId id="294" r:id="rId9"/>
    <p:sldId id="295" r:id="rId10"/>
    <p:sldId id="296" r:id="rId11"/>
    <p:sldId id="297" r:id="rId12"/>
    <p:sldId id="298" r:id="rId13"/>
    <p:sldId id="287" r:id="rId14"/>
    <p:sldId id="279" r:id="rId15"/>
    <p:sldId id="289" r:id="rId16"/>
    <p:sldId id="290" r:id="rId17"/>
    <p:sldId id="277" r:id="rId18"/>
    <p:sldId id="286" r:id="rId19"/>
    <p:sldId id="278" r:id="rId20"/>
    <p:sldId id="288" r:id="rId21"/>
    <p:sldId id="280" r:id="rId22"/>
    <p:sldId id="291" r:id="rId23"/>
    <p:sldId id="299" r:id="rId24"/>
    <p:sldId id="300" r:id="rId25"/>
    <p:sldId id="259" r:id="rId26"/>
    <p:sldId id="260" r:id="rId27"/>
    <p:sldId id="301" r:id="rId28"/>
  </p:sldIdLst>
  <p:sldSz cx="12192000" cy="6859588"/>
  <p:notesSz cx="6858000" cy="9144000"/>
  <p:custDataLst>
    <p:tags r:id="rId30"/>
  </p:custDataLst>
  <p:defaultTextStyle>
    <a:defPPr>
      <a:defRPr lang="zh-CN"/>
    </a:defPPr>
    <a:lvl1pPr marL="0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195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025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220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415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245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440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35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830" algn="l" defTabSz="108902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1" userDrawn="1">
          <p15:clr>
            <a:srgbClr val="A4A3A4"/>
          </p15:clr>
        </p15:guide>
        <p15:guide id="2" pos="380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vi" initials="v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49"/>
    <p:restoredTop sz="94652"/>
  </p:normalViewPr>
  <p:slideViewPr>
    <p:cSldViewPr showGuides="1">
      <p:cViewPr varScale="1">
        <p:scale>
          <a:sx n="194" d="100"/>
          <a:sy n="194" d="100"/>
        </p:scale>
        <p:origin x="608" y="184"/>
      </p:cViewPr>
      <p:guideLst>
        <p:guide orient="horz" pos="2221"/>
        <p:guide pos="380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A7E8EB-0ABE-40DC-9FDF-9F0786BFC4DA}" type="doc">
      <dgm:prSet loTypeId="urn:microsoft.com/office/officeart/2005/8/layout/cycle7#3" loCatId="cycle" qsTypeId="urn:microsoft.com/office/officeart/2005/8/quickstyle/simple1#7" qsCatId="simple" csTypeId="urn:microsoft.com/office/officeart/2005/8/colors/accent1_2#8" csCatId="accent1" phldr="1"/>
      <dgm:spPr/>
      <dgm:t>
        <a:bodyPr/>
        <a:lstStyle/>
        <a:p>
          <a:endParaRPr lang="zh-CN" altLang="en-US"/>
        </a:p>
      </dgm:t>
    </dgm:pt>
    <dgm:pt modelId="{E06353AE-DE2E-4C9E-AD82-2A20C61A59AC}" type="parTrans" cxnId="{E2C245D7-E544-4191-9EE9-961087A640C1}">
      <dgm:prSet custT="1"/>
      <dgm:spPr/>
      <dgm:t>
        <a:bodyPr/>
        <a:lstStyle/>
        <a:p>
          <a:endParaRPr lang="zh-CN" altLang="en-US" sz="3600"/>
        </a:p>
      </dgm:t>
    </dgm:pt>
    <dgm:pt modelId="{C642FB9C-E008-4450-A942-1AA2DBD97C97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>
              <a:latin typeface="黑体" panose="02010609060101010101" pitchFamily="49" charset="-122"/>
              <a:ea typeface="黑体" panose="02010609060101010101" pitchFamily="49" charset="-122"/>
            </a:rPr>
            <a:t>线线垂直</a:t>
          </a:r>
        </a:p>
      </dgm:t>
    </dgm:pt>
    <dgm:pt modelId="{48E4813B-92C0-4AB7-868B-D12FAFEF9373}" type="sibTrans" cxnId="{E2C245D7-E544-4191-9EE9-961087A640C1}">
      <dgm:prSet custT="1"/>
      <dgm:spPr/>
      <dgm:t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3600"/>
        </a:p>
      </dgm:t>
    </dgm:pt>
    <dgm:pt modelId="{7AE6A57E-7935-4BD8-8EAC-C8D45BE570F5}" type="parTrans" cxnId="{6B3A1D25-9435-4746-98EF-1275F731280B}">
      <dgm:prSet custT="1"/>
      <dgm:spPr/>
      <dgm:t>
        <a:bodyPr/>
        <a:lstStyle/>
        <a:p>
          <a:endParaRPr lang="zh-CN" altLang="en-US" sz="3600"/>
        </a:p>
      </dgm:t>
    </dgm:pt>
    <dgm:pt modelId="{8D075E24-021D-43EE-A592-1591BB2F8E7B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>
              <a:latin typeface="黑体" panose="02010609060101010101" pitchFamily="49" charset="-122"/>
              <a:ea typeface="黑体" panose="02010609060101010101" pitchFamily="49" charset="-122"/>
            </a:rPr>
            <a:t>线面垂直</a:t>
          </a:r>
        </a:p>
      </dgm:t>
    </dgm:pt>
    <dgm:pt modelId="{F2A9F765-C425-43D0-ACA4-A6D523FA9A12}" type="sibTrans" cxnId="{6B3A1D25-9435-4746-98EF-1275F731280B}">
      <dgm:prSet custT="1"/>
      <dgm:spPr/>
      <dgm:t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3600"/>
        </a:p>
      </dgm:t>
    </dgm:pt>
    <dgm:pt modelId="{973C6878-8128-4750-BE2C-23109F925302}" type="pres">
      <dgm:prSet presAssocID="{C6A7E8EB-0ABE-40DC-9FDF-9F0786BFC4DA}" presName="Name0" presStyleCnt="0">
        <dgm:presLayoutVars>
          <dgm:dir/>
          <dgm:resizeHandles val="exact"/>
        </dgm:presLayoutVars>
      </dgm:prSet>
      <dgm:spPr/>
    </dgm:pt>
    <dgm:pt modelId="{0B9D8C0B-4529-4EDF-929E-765BF55A3BE3}" type="pres">
      <dgm:prSet presAssocID="{C642FB9C-E008-4450-A942-1AA2DBD97C97}" presName="node" presStyleLbl="node1" presStyleIdx="0" presStyleCnt="2">
        <dgm:presLayoutVars>
          <dgm:bulletEnabled val="1"/>
        </dgm:presLayoutVars>
      </dgm:prSet>
      <dgm:spPr/>
    </dgm:pt>
    <dgm:pt modelId="{2417D3F0-D006-4ECB-9F37-502FFC820B0F}" type="pres">
      <dgm:prSet presAssocID="{48E4813B-92C0-4AB7-868B-D12FAFEF9373}" presName="sibTrans" presStyleLbl="sibTrans2D1" presStyleIdx="0" presStyleCnt="2"/>
      <dgm:spPr/>
    </dgm:pt>
    <dgm:pt modelId="{1BF76375-8162-4A1F-9B60-F270C0ED2F78}" type="pres">
      <dgm:prSet presAssocID="{48E4813B-92C0-4AB7-868B-D12FAFEF9373}" presName="connectorText" presStyleLbl="sibTrans2D1" presStyleIdx="0" presStyleCnt="2"/>
      <dgm:spPr/>
    </dgm:pt>
    <dgm:pt modelId="{2AD14DF8-4903-4E2C-A821-0F72301D7B87}" type="pres">
      <dgm:prSet presAssocID="{8D075E24-021D-43EE-A592-1591BB2F8E7B}" presName="node" presStyleLbl="node1" presStyleIdx="1" presStyleCnt="2">
        <dgm:presLayoutVars>
          <dgm:bulletEnabled val="1"/>
        </dgm:presLayoutVars>
      </dgm:prSet>
      <dgm:spPr/>
    </dgm:pt>
    <dgm:pt modelId="{AD6B1839-9DDD-4591-9D30-6EB010992981}" type="pres">
      <dgm:prSet presAssocID="{F2A9F765-C425-43D0-ACA4-A6D523FA9A12}" presName="sibTrans" presStyleLbl="sibTrans2D1" presStyleIdx="1" presStyleCnt="2"/>
      <dgm:spPr/>
    </dgm:pt>
    <dgm:pt modelId="{2A0341CD-B0E1-4DB1-B693-24FE59789DA1}" type="pres">
      <dgm:prSet presAssocID="{F2A9F765-C425-43D0-ACA4-A6D523FA9A12}" presName="connectorText" presStyleLbl="sibTrans2D1" presStyleIdx="1" presStyleCnt="2"/>
      <dgm:spPr/>
    </dgm:pt>
  </dgm:ptLst>
  <dgm:cxnLst>
    <dgm:cxn modelId="{F82E8F20-1E4A-4D45-8C1C-485698F1C699}" type="presOf" srcId="{F2A9F765-C425-43D0-ACA4-A6D523FA9A12}" destId="{AD6B1839-9DDD-4591-9D30-6EB010992981}" srcOrd="0" destOrd="0" presId="urn:microsoft.com/office/officeart/2005/8/layout/cycle7#3"/>
    <dgm:cxn modelId="{6B3A1D25-9435-4746-98EF-1275F731280B}" srcId="{C6A7E8EB-0ABE-40DC-9FDF-9F0786BFC4DA}" destId="{8D075E24-021D-43EE-A592-1591BB2F8E7B}" srcOrd="1" destOrd="0" parTransId="{7AE6A57E-7935-4BD8-8EAC-C8D45BE570F5}" sibTransId="{F2A9F765-C425-43D0-ACA4-A6D523FA9A12}"/>
    <dgm:cxn modelId="{1DB8B741-4CCC-4D55-B2AD-AEE66390EDF1}" type="presOf" srcId="{48E4813B-92C0-4AB7-868B-D12FAFEF9373}" destId="{2417D3F0-D006-4ECB-9F37-502FFC820B0F}" srcOrd="0" destOrd="0" presId="urn:microsoft.com/office/officeart/2005/8/layout/cycle7#3"/>
    <dgm:cxn modelId="{E8B5978F-55A7-4D00-98B8-463D0E003A86}" type="presOf" srcId="{C642FB9C-E008-4450-A942-1AA2DBD97C97}" destId="{0B9D8C0B-4529-4EDF-929E-765BF55A3BE3}" srcOrd="0" destOrd="0" presId="urn:microsoft.com/office/officeart/2005/8/layout/cycle7#3"/>
    <dgm:cxn modelId="{DD9D9F93-CDB6-4D2F-95FA-07761F60490C}" type="presOf" srcId="{C6A7E8EB-0ABE-40DC-9FDF-9F0786BFC4DA}" destId="{973C6878-8128-4750-BE2C-23109F925302}" srcOrd="0" destOrd="0" presId="urn:microsoft.com/office/officeart/2005/8/layout/cycle7#3"/>
    <dgm:cxn modelId="{E2C245D7-E544-4191-9EE9-961087A640C1}" srcId="{C6A7E8EB-0ABE-40DC-9FDF-9F0786BFC4DA}" destId="{C642FB9C-E008-4450-A942-1AA2DBD97C97}" srcOrd="0" destOrd="0" parTransId="{E06353AE-DE2E-4C9E-AD82-2A20C61A59AC}" sibTransId="{48E4813B-92C0-4AB7-868B-D12FAFEF9373}"/>
    <dgm:cxn modelId="{106017F1-0366-45BB-AC64-73E0B5406D3B}" type="presOf" srcId="{8D075E24-021D-43EE-A592-1591BB2F8E7B}" destId="{2AD14DF8-4903-4E2C-A821-0F72301D7B87}" srcOrd="0" destOrd="0" presId="urn:microsoft.com/office/officeart/2005/8/layout/cycle7#3"/>
    <dgm:cxn modelId="{5F56FDF1-C4A7-42CC-8612-755C74BBEC9E}" type="presOf" srcId="{F2A9F765-C425-43D0-ACA4-A6D523FA9A12}" destId="{2A0341CD-B0E1-4DB1-B693-24FE59789DA1}" srcOrd="1" destOrd="0" presId="urn:microsoft.com/office/officeart/2005/8/layout/cycle7#3"/>
    <dgm:cxn modelId="{D0B19DFA-FDF4-441A-B0A5-ACCD8B8360C2}" type="presOf" srcId="{48E4813B-92C0-4AB7-868B-D12FAFEF9373}" destId="{1BF76375-8162-4A1F-9B60-F270C0ED2F78}" srcOrd="1" destOrd="0" presId="urn:microsoft.com/office/officeart/2005/8/layout/cycle7#3"/>
    <dgm:cxn modelId="{228E6830-FCDF-481E-A983-7B006D0460B2}" type="presParOf" srcId="{973C6878-8128-4750-BE2C-23109F925302}" destId="{0B9D8C0B-4529-4EDF-929E-765BF55A3BE3}" srcOrd="0" destOrd="0" presId="urn:microsoft.com/office/officeart/2005/8/layout/cycle7#3"/>
    <dgm:cxn modelId="{2A19949A-816D-489B-9587-CC74868BCE99}" type="presParOf" srcId="{973C6878-8128-4750-BE2C-23109F925302}" destId="{2417D3F0-D006-4ECB-9F37-502FFC820B0F}" srcOrd="1" destOrd="0" presId="urn:microsoft.com/office/officeart/2005/8/layout/cycle7#3"/>
    <dgm:cxn modelId="{73C2C296-3026-46CA-B772-D8BD69D14958}" type="presParOf" srcId="{2417D3F0-D006-4ECB-9F37-502FFC820B0F}" destId="{1BF76375-8162-4A1F-9B60-F270C0ED2F78}" srcOrd="0" destOrd="0" presId="urn:microsoft.com/office/officeart/2005/8/layout/cycle7#3"/>
    <dgm:cxn modelId="{7134CE59-0723-4A89-811A-819325F9B023}" type="presParOf" srcId="{973C6878-8128-4750-BE2C-23109F925302}" destId="{2AD14DF8-4903-4E2C-A821-0F72301D7B87}" srcOrd="2" destOrd="0" presId="urn:microsoft.com/office/officeart/2005/8/layout/cycle7#3"/>
    <dgm:cxn modelId="{E13A29FD-F9CF-4D44-84C2-1426E0B74387}" type="presParOf" srcId="{973C6878-8128-4750-BE2C-23109F925302}" destId="{AD6B1839-9DDD-4591-9D30-6EB010992981}" srcOrd="3" destOrd="0" presId="urn:microsoft.com/office/officeart/2005/8/layout/cycle7#3"/>
    <dgm:cxn modelId="{570F9DE3-E044-46B8-A98D-33F3A797E149}" type="presParOf" srcId="{AD6B1839-9DDD-4591-9D30-6EB010992981}" destId="{2A0341CD-B0E1-4DB1-B693-24FE59789DA1}" srcOrd="0" destOrd="0" presId="urn:microsoft.com/office/officeart/2005/8/layout/cycle7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main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9D8C0B-4529-4EDF-929E-765BF55A3BE3}">
      <dsp:nvSpPr>
        <dsp:cNvPr id="0" name=""/>
        <dsp:cNvSpPr/>
      </dsp:nvSpPr>
      <dsp:spPr>
        <a:xfrm>
          <a:off x="2388726" y="1231"/>
          <a:ext cx="2854546" cy="14272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3600" kern="1200">
              <a:latin typeface="黑体" panose="02010609060101010101" pitchFamily="49" charset="-122"/>
              <a:ea typeface="黑体" panose="02010609060101010101" pitchFamily="49" charset="-122"/>
            </a:rPr>
            <a:t>线线垂直</a:t>
          </a:r>
        </a:p>
      </dsp:txBody>
      <dsp:txXfrm>
        <a:off x="2430529" y="43034"/>
        <a:ext cx="2770940" cy="1343667"/>
      </dsp:txXfrm>
    </dsp:sp>
    <dsp:sp modelId="{2417D3F0-D006-4ECB-9F37-502FFC820B0F}">
      <dsp:nvSpPr>
        <dsp:cNvPr id="0" name=""/>
        <dsp:cNvSpPr/>
      </dsp:nvSpPr>
      <dsp:spPr>
        <a:xfrm rot="5400000">
          <a:off x="3072404" y="2108227"/>
          <a:ext cx="1487191" cy="49954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/>
        </a:p>
      </dsp:txBody>
      <dsp:txXfrm>
        <a:off x="3222268" y="2208137"/>
        <a:ext cx="1187464" cy="299727"/>
      </dsp:txXfrm>
    </dsp:sp>
    <dsp:sp modelId="{2AD14DF8-4903-4E2C-A821-0F72301D7B87}">
      <dsp:nvSpPr>
        <dsp:cNvPr id="0" name=""/>
        <dsp:cNvSpPr/>
      </dsp:nvSpPr>
      <dsp:spPr>
        <a:xfrm>
          <a:off x="2388726" y="3287494"/>
          <a:ext cx="2854546" cy="14272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3600" kern="1200">
              <a:latin typeface="黑体" panose="02010609060101010101" pitchFamily="49" charset="-122"/>
              <a:ea typeface="黑体" panose="02010609060101010101" pitchFamily="49" charset="-122"/>
            </a:rPr>
            <a:t>线面垂直</a:t>
          </a:r>
        </a:p>
      </dsp:txBody>
      <dsp:txXfrm>
        <a:off x="2430529" y="3329297"/>
        <a:ext cx="2770940" cy="1343667"/>
      </dsp:txXfrm>
    </dsp:sp>
    <dsp:sp modelId="{AD6B1839-9DDD-4591-9D30-6EB010992981}">
      <dsp:nvSpPr>
        <dsp:cNvPr id="0" name=""/>
        <dsp:cNvSpPr/>
      </dsp:nvSpPr>
      <dsp:spPr>
        <a:xfrm rot="16200000">
          <a:off x="3072404" y="2108227"/>
          <a:ext cx="1487191" cy="49954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kern="1200"/>
        </a:p>
      </dsp:txBody>
      <dsp:txXfrm>
        <a:off x="3222268" y="2208136"/>
        <a:ext cx="1187464" cy="299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#3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Sty" val="arr"/>
                    <dgm:param type="endSty" val="arr"/>
                    <dgm:param type="begPts" val="radial"/>
                    <dgm:param type="endPts" val="radial"/>
                  </dgm:alg>
                </dgm:if>
                <dgm:else name="Name8">
                  <dgm:alg type="conn">
                    <dgm:param type="begSty" val="arr"/>
                    <dgm:param type="endSty" val="arr"/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07D762-6702-486A-A790-449E716CBEAA}" type="datetimeFigureOut">
              <a:rPr lang="zh-CN" altLang="en-US" smtClean="0"/>
              <a:t>2026/6/16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A062A-6FF6-4C7B-B257-22CFAF054D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4195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9025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3220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7415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2245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440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635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4830" algn="l" defTabSz="108902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学习目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直接连接符 96"/>
          <p:cNvCxnSpPr/>
          <p:nvPr userDrawn="1"/>
        </p:nvCxnSpPr>
        <p:spPr>
          <a:xfrm>
            <a:off x="0" y="909682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602837" y="1"/>
            <a:ext cx="860084" cy="909682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0" name="TextBox 7"/>
          <p:cNvSpPr txBox="1"/>
          <p:nvPr userDrawn="1"/>
        </p:nvSpPr>
        <p:spPr bwMode="auto">
          <a:xfrm>
            <a:off x="190550" y="15626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+mn-ea"/>
              </a:rPr>
              <a:t>学习目标</a:t>
            </a: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新课导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7" name="直接连接符 96"/>
          <p:cNvCxnSpPr/>
          <p:nvPr userDrawn="1"/>
        </p:nvCxnSpPr>
        <p:spPr>
          <a:xfrm>
            <a:off x="0" y="909682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682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TextBox 7"/>
          <p:cNvSpPr txBox="1"/>
          <p:nvPr userDrawn="1"/>
        </p:nvSpPr>
        <p:spPr bwMode="auto">
          <a:xfrm>
            <a:off x="190550" y="15626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+mn-ea"/>
              </a:rPr>
              <a:t>新课导入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课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直接连接符 96"/>
          <p:cNvCxnSpPr/>
          <p:nvPr userDrawn="1"/>
        </p:nvCxnSpPr>
        <p:spPr>
          <a:xfrm>
            <a:off x="0" y="909682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682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TextBox 7"/>
          <p:cNvSpPr txBox="1"/>
          <p:nvPr userDrawn="1"/>
        </p:nvSpPr>
        <p:spPr bwMode="auto">
          <a:xfrm>
            <a:off x="190550" y="15626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+mn-ea"/>
              </a:rPr>
              <a:t>课题探究</a:t>
            </a: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2026/6/16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7" name="直接连接符 96"/>
          <p:cNvCxnSpPr/>
          <p:nvPr userDrawn="1"/>
        </p:nvCxnSpPr>
        <p:spPr>
          <a:xfrm>
            <a:off x="0" y="909682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682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9" name="TextBox 7"/>
          <p:cNvSpPr txBox="1"/>
          <p:nvPr userDrawn="1"/>
        </p:nvSpPr>
        <p:spPr bwMode="auto">
          <a:xfrm>
            <a:off x="190550" y="15626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+mn-ea"/>
              </a:rPr>
              <a:t>当堂检测</a:t>
            </a: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课后小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7" name="直接连接符 96"/>
          <p:cNvCxnSpPr/>
          <p:nvPr userDrawn="1"/>
        </p:nvCxnSpPr>
        <p:spPr>
          <a:xfrm>
            <a:off x="0" y="909682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682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TextBox 7"/>
          <p:cNvSpPr txBox="1"/>
          <p:nvPr userDrawn="1"/>
        </p:nvSpPr>
        <p:spPr bwMode="auto">
          <a:xfrm>
            <a:off x="190550" y="15626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 panose="020B0503020204020204" pitchFamily="34" charset="-122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+mn-ea"/>
              </a:rPr>
              <a:t>课后小结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13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4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8400" y="608513"/>
            <a:ext cx="10969200" cy="705731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0"/>
            </p:custDataLst>
          </p:nvPr>
        </p:nvSpPr>
        <p:spPr>
          <a:xfrm>
            <a:off x="608400" y="1490676"/>
            <a:ext cx="10969200" cy="4760081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1"/>
            </p:custDataLst>
          </p:nvPr>
        </p:nvSpPr>
        <p:spPr>
          <a:xfrm>
            <a:off x="612000" y="6315569"/>
            <a:ext cx="2700000" cy="3168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2"/>
            </p:custDataLst>
          </p:nvPr>
        </p:nvSpPr>
        <p:spPr>
          <a:xfrm>
            <a:off x="4116000" y="6315569"/>
            <a:ext cx="3960000" cy="3168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3"/>
            </p:custDataLst>
          </p:nvPr>
        </p:nvSpPr>
        <p:spPr>
          <a:xfrm>
            <a:off x="8877600" y="6315569"/>
            <a:ext cx="2700000" cy="3168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0" y="6643330"/>
            <a:ext cx="9906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>
                <a:solidFill>
                  <a:srgbClr val="FFFFFF"/>
                </a:solidFill>
              </a:rPr>
              <a:t>32999</a:t>
            </a:r>
          </a:p>
        </p:txBody>
      </p:sp>
    </p:spTree>
    <p:custDataLst>
      <p:tags r:id="rId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8035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52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.docx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-222250" y="1819943"/>
            <a:ext cx="12192000" cy="35250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0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38700" y="1968094"/>
            <a:ext cx="3091180" cy="57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2192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61ABAE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61ABAE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61ABAE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章  立体几何初步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714680" y="2300577"/>
            <a:ext cx="2160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5731237" y="2300575"/>
            <a:ext cx="2340072" cy="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1930" y="179705"/>
            <a:ext cx="1591945" cy="77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1"/>
          <p:cNvSpPr txBox="1"/>
          <p:nvPr/>
        </p:nvSpPr>
        <p:spPr>
          <a:xfrm>
            <a:off x="252000" y="3456000"/>
            <a:ext cx="795600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4800" b="1" i="0" u="none" strike="noStrike" kern="100" cap="none" spc="0" normalizeH="0" baseline="0">
                <a:solidFill>
                  <a:srgbClr val="61ABA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5.1   直线与平面垂直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5292000" y="1584000"/>
            <a:ext cx="6444000" cy="4680000"/>
          </a:xfrm>
          <a:prstGeom prst="roundRect">
            <a:avLst/>
          </a:prstGeom>
          <a:noFill/>
          <a:ln w="38100">
            <a:solidFill>
              <a:srgbClr val="5679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6" name="圆角矩形 15"/>
          <p:cNvSpPr/>
          <p:nvPr/>
        </p:nvSpPr>
        <p:spPr>
          <a:xfrm>
            <a:off x="432000" y="1584000"/>
            <a:ext cx="3960000" cy="4678862"/>
          </a:xfrm>
          <a:prstGeom prst="roundRect">
            <a:avLst/>
          </a:prstGeom>
          <a:noFill/>
          <a:ln w="38100">
            <a:solidFill>
              <a:srgbClr val="5679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" name="文本框 27"/>
          <p:cNvSpPr txBox="1"/>
          <p:nvPr/>
        </p:nvSpPr>
        <p:spPr>
          <a:xfrm>
            <a:off x="612000" y="1620000"/>
            <a:ext cx="4104456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观察旗杆与地面的关系，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给我们以线面垂直的形象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78"/>
          <a:stretch>
            <a:fillRect/>
          </a:stretch>
        </p:blipFill>
        <p:spPr>
          <a:xfrm>
            <a:off x="1224000" y="2880000"/>
            <a:ext cx="2373771" cy="3189552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5544000" y="1656000"/>
            <a:ext cx="6089053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在阳光下观察直立于地面的旗杆</a:t>
            </a:r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AB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及它在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地面的影子</a:t>
            </a:r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BC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随着时间的变化，影子</a:t>
            </a:r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BC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的位置在不断地变化，旗杆所在的直线</a:t>
            </a:r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AB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与其影子所在直线是否保持垂直？与地面内其它的直线能否垂直？</a:t>
            </a:r>
          </a:p>
        </p:txBody>
      </p:sp>
      <p:sp>
        <p:nvSpPr>
          <p:cNvPr id="31" name="平行四边形 30"/>
          <p:cNvSpPr/>
          <p:nvPr/>
        </p:nvSpPr>
        <p:spPr>
          <a:xfrm>
            <a:off x="7392144" y="4740201"/>
            <a:ext cx="4021529" cy="1270088"/>
          </a:xfrm>
          <a:prstGeom prst="parallelogram">
            <a:avLst>
              <a:gd name="adj" fmla="val 78074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3" name="直接连接符 32"/>
          <p:cNvCxnSpPr/>
          <p:nvPr/>
        </p:nvCxnSpPr>
        <p:spPr>
          <a:xfrm flipH="1" flipV="1">
            <a:off x="9624392" y="4077866"/>
            <a:ext cx="0" cy="12973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976879" y="4942953"/>
            <a:ext cx="648072" cy="430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9622638" y="5178166"/>
            <a:ext cx="889645" cy="1970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8143493" y="5370871"/>
            <a:ext cx="650730" cy="3941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V="1">
            <a:off x="9630361" y="4983054"/>
            <a:ext cx="275482" cy="39219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 flipV="1">
            <a:off x="9330988" y="4976716"/>
            <a:ext cx="297930" cy="3941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9624951" y="4976716"/>
            <a:ext cx="146564" cy="4028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>
            <a:off x="9626394" y="5156578"/>
            <a:ext cx="546055" cy="2208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10430049" y="4937016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52" name="矩形 51"/>
          <p:cNvSpPr/>
          <p:nvPr/>
        </p:nvSpPr>
        <p:spPr>
          <a:xfrm>
            <a:off x="9581993" y="3834410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53" name="矩形 52"/>
          <p:cNvSpPr/>
          <p:nvPr/>
        </p:nvSpPr>
        <p:spPr>
          <a:xfrm>
            <a:off x="9426858" y="5316457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344035" y="2781300"/>
            <a:ext cx="971550" cy="2430780"/>
            <a:chOff x="6198" y="3856"/>
            <a:chExt cx="1530" cy="3828"/>
          </a:xfrm>
        </p:grpSpPr>
        <p:grpSp>
          <p:nvGrpSpPr>
            <p:cNvPr id="5" name="组合 4"/>
            <p:cNvGrpSpPr/>
            <p:nvPr/>
          </p:nvGrpSpPr>
          <p:grpSpPr>
            <a:xfrm>
              <a:off x="6198" y="3856"/>
              <a:ext cx="1530" cy="355"/>
              <a:chOff x="6198" y="4309"/>
              <a:chExt cx="1530" cy="355"/>
            </a:xfrm>
          </p:grpSpPr>
          <p:sp>
            <p:nvSpPr>
              <p:cNvPr id="2" name="任意多边形 1"/>
              <p:cNvSpPr/>
              <p:nvPr/>
            </p:nvSpPr>
            <p:spPr>
              <a:xfrm>
                <a:off x="6314" y="4309"/>
                <a:ext cx="1305" cy="225"/>
              </a:xfrm>
              <a:custGeom>
                <a:avLst/>
                <a:gdLst>
                  <a:gd name="connisteX0" fmla="*/ 0 w 828675"/>
                  <a:gd name="connsiteY0" fmla="*/ 142875 h 142875"/>
                  <a:gd name="connisteX1" fmla="*/ 419100 w 828675"/>
                  <a:gd name="connsiteY1" fmla="*/ 0 h 142875"/>
                  <a:gd name="connisteX2" fmla="*/ 828675 w 828675"/>
                  <a:gd name="connsiteY2" fmla="*/ 142875 h 1428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</a:cxnLst>
                <a:rect l="l" t="t" r="r" b="b"/>
                <a:pathLst>
                  <a:path w="828675" h="142875">
                    <a:moveTo>
                      <a:pt x="0" y="142875"/>
                    </a:moveTo>
                    <a:cubicBezTo>
                      <a:pt x="75565" y="111125"/>
                      <a:pt x="253365" y="0"/>
                      <a:pt x="419100" y="0"/>
                    </a:cubicBezTo>
                    <a:cubicBezTo>
                      <a:pt x="584835" y="0"/>
                      <a:pt x="755015" y="111125"/>
                      <a:pt x="828675" y="142875"/>
                    </a:cubicBezTo>
                  </a:path>
                </a:pathLst>
              </a:custGeom>
              <a:noFill/>
              <a:ln w="28575"/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>
                <a:spLocks noChangeAspect="1"/>
              </p:cNvSpPr>
              <p:nvPr/>
            </p:nvSpPr>
            <p:spPr>
              <a:xfrm>
                <a:off x="6198" y="4381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  <p:sp>
            <p:nvSpPr>
              <p:cNvPr id="4" name="椭圆 3"/>
              <p:cNvSpPr>
                <a:spLocks noChangeAspect="1"/>
              </p:cNvSpPr>
              <p:nvPr/>
            </p:nvSpPr>
            <p:spPr>
              <a:xfrm>
                <a:off x="7446" y="4382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198" y="7330"/>
              <a:ext cx="1530" cy="355"/>
              <a:chOff x="6198" y="4309"/>
              <a:chExt cx="1530" cy="355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6314" y="4309"/>
                <a:ext cx="1305" cy="225"/>
              </a:xfrm>
              <a:custGeom>
                <a:avLst/>
                <a:gdLst>
                  <a:gd name="connisteX0" fmla="*/ 0 w 828675"/>
                  <a:gd name="connsiteY0" fmla="*/ 142875 h 142875"/>
                  <a:gd name="connisteX1" fmla="*/ 419100 w 828675"/>
                  <a:gd name="connsiteY1" fmla="*/ 0 h 142875"/>
                  <a:gd name="connisteX2" fmla="*/ 828675 w 828675"/>
                  <a:gd name="connsiteY2" fmla="*/ 142875 h 1428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</a:cxnLst>
                <a:rect l="l" t="t" r="r" b="b"/>
                <a:pathLst>
                  <a:path w="828675" h="142875">
                    <a:moveTo>
                      <a:pt x="0" y="142875"/>
                    </a:moveTo>
                    <a:cubicBezTo>
                      <a:pt x="75565" y="111125"/>
                      <a:pt x="253365" y="0"/>
                      <a:pt x="419100" y="0"/>
                    </a:cubicBezTo>
                    <a:cubicBezTo>
                      <a:pt x="584835" y="0"/>
                      <a:pt x="755015" y="111125"/>
                      <a:pt x="828675" y="142875"/>
                    </a:cubicBezTo>
                  </a:path>
                </a:pathLst>
              </a:custGeom>
              <a:noFill/>
              <a:ln w="28575"/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>
                <a:spLocks noChangeAspect="1"/>
              </p:cNvSpPr>
              <p:nvPr/>
            </p:nvSpPr>
            <p:spPr>
              <a:xfrm>
                <a:off x="6198" y="4381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  <p:sp>
            <p:nvSpPr>
              <p:cNvPr id="9" name="椭圆 8"/>
              <p:cNvSpPr>
                <a:spLocks noChangeAspect="1"/>
              </p:cNvSpPr>
              <p:nvPr/>
            </p:nvSpPr>
            <p:spPr>
              <a:xfrm>
                <a:off x="7446" y="4382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</p:grpSp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3384000" y="1116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直线与平垂直的概念</a:t>
            </a:r>
          </a:p>
        </p:txBody>
      </p:sp>
      <p:graphicFrame>
        <p:nvGraphicFramePr>
          <p:cNvPr id="28" name="表格 27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116000" y="1908000"/>
          <a:ext cx="10058400" cy="4711700"/>
        </p:xfrm>
        <a:graphic>
          <a:graphicData uri="http://schemas.openxmlformats.org/drawingml/2006/table">
            <a:tbl>
              <a:tblPr/>
              <a:tblGrid>
                <a:gridCol w="1417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1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9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定义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如果直线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与平面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内的</a:t>
                      </a:r>
                      <a:r>
                        <a:rPr lang="en-US" altLang="zh-CN" sz="24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        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直线都垂直，我们就说直线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与平面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互相垂直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记法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sz="24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9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有关概念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直线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叫做平面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的</a:t>
                      </a:r>
                      <a:r>
                        <a:rPr lang="en-US" altLang="zh-CN" sz="24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，平面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叫做直线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的</a:t>
                      </a:r>
                      <a:r>
                        <a:rPr lang="en-US" altLang="zh-CN" sz="24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，它们惟一的公共点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P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叫做</a:t>
                      </a:r>
                      <a:r>
                        <a:rPr lang="en-US" altLang="zh-CN" sz="24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</a:t>
                      </a:r>
                      <a:endParaRPr lang="zh-CN" sz="24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31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图示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 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9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画法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画直线与平面垂直时，通常把直线画成与表示平面的平行四边形的一边垂直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9" name="Picture 1" descr="P37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000" y="4356000"/>
            <a:ext cx="1673997" cy="12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矩形 29"/>
          <p:cNvSpPr/>
          <p:nvPr/>
        </p:nvSpPr>
        <p:spPr>
          <a:xfrm>
            <a:off x="5688000" y="1944000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任意一条</a:t>
            </a:r>
          </a:p>
        </p:txBody>
      </p:sp>
      <p:sp>
        <p:nvSpPr>
          <p:cNvPr id="31" name="矩形 30"/>
          <p:cNvSpPr/>
          <p:nvPr/>
        </p:nvSpPr>
        <p:spPr>
          <a:xfrm>
            <a:off x="2736000" y="2952000"/>
            <a:ext cx="87693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Courier New" panose="02070309020205020404" pitchFamily="49" charset="0"/>
              </a:rPr>
              <a:t>α</a:t>
            </a:r>
          </a:p>
        </p:txBody>
      </p:sp>
      <p:sp>
        <p:nvSpPr>
          <p:cNvPr id="32" name="矩形 31"/>
          <p:cNvSpPr/>
          <p:nvPr/>
        </p:nvSpPr>
        <p:spPr>
          <a:xfrm>
            <a:off x="5040000" y="3456000"/>
            <a:ext cx="7924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垂线</a:t>
            </a:r>
          </a:p>
        </p:txBody>
      </p:sp>
      <p:sp>
        <p:nvSpPr>
          <p:cNvPr id="33" name="矩形 32"/>
          <p:cNvSpPr/>
          <p:nvPr/>
        </p:nvSpPr>
        <p:spPr>
          <a:xfrm>
            <a:off x="8496000" y="3456000"/>
            <a:ext cx="7924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垂面</a:t>
            </a:r>
          </a:p>
        </p:txBody>
      </p:sp>
      <p:sp>
        <p:nvSpPr>
          <p:cNvPr id="34" name="矩形 33"/>
          <p:cNvSpPr/>
          <p:nvPr/>
        </p:nvSpPr>
        <p:spPr>
          <a:xfrm>
            <a:off x="4392000" y="3924000"/>
            <a:ext cx="7924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垂足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60000" y="1620000"/>
          <a:ext cx="8128000" cy="4293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92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3110">
                <a:tc rowSpan="3">
                  <a:txBody>
                    <a:bodyPr/>
                    <a:lstStyle/>
                    <a:p>
                      <a:pPr algn="just"/>
                      <a:endParaRPr lang="en-US" altLang="zh-CN" sz="24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just"/>
                      <a:endParaRPr lang="en-US" altLang="zh-CN" sz="24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just"/>
                      <a:endParaRPr lang="en-US" altLang="zh-CN" sz="24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just"/>
                      <a:endParaRPr lang="en-US" altLang="zh-CN" sz="24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just"/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垂</a:t>
                      </a:r>
                      <a:endParaRPr lang="en-US" altLang="zh-CN" sz="24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just"/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线</a:t>
                      </a:r>
                      <a:endParaRPr lang="en-US" altLang="zh-CN" sz="2400" b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just"/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02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420000" y="1764000"/>
            <a:ext cx="662473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过一点垂直于已知平面的直线有且只有一条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276000" y="2988000"/>
            <a:ext cx="2736304" cy="792088"/>
          </a:xfrm>
          <a:prstGeom prst="parallelogram">
            <a:avLst>
              <a:gd name="adj" fmla="val 10416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608000" y="3348000"/>
            <a:ext cx="36000" cy="3600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 flipV="1">
            <a:off x="4626000" y="2420800"/>
            <a:ext cx="0" cy="9403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平行四边形 8"/>
          <p:cNvSpPr/>
          <p:nvPr/>
        </p:nvSpPr>
        <p:spPr>
          <a:xfrm>
            <a:off x="6768000" y="2988000"/>
            <a:ext cx="2736304" cy="792088"/>
          </a:xfrm>
          <a:prstGeom prst="parallelogram">
            <a:avLst>
              <a:gd name="adj" fmla="val 10416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118000" y="3348000"/>
            <a:ext cx="36000" cy="3600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 flipH="1" flipV="1">
            <a:off x="8136000" y="2412000"/>
            <a:ext cx="0" cy="9403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平行四边形 11"/>
          <p:cNvSpPr/>
          <p:nvPr/>
        </p:nvSpPr>
        <p:spPr>
          <a:xfrm>
            <a:off x="2916000" y="4750574"/>
            <a:ext cx="2736304" cy="792088"/>
          </a:xfrm>
          <a:prstGeom prst="parallelogram">
            <a:avLst>
              <a:gd name="adj" fmla="val 10416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976815" y="4194982"/>
            <a:ext cx="36000" cy="3600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 flipV="1">
            <a:off x="3993419" y="4224281"/>
            <a:ext cx="0" cy="9403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3976815" y="5167094"/>
            <a:ext cx="36000" cy="3600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3605331" y="4034641"/>
            <a:ext cx="6739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</a:p>
        </p:txBody>
      </p:sp>
      <p:sp>
        <p:nvSpPr>
          <p:cNvPr id="17" name="矩形 16"/>
          <p:cNvSpPr/>
          <p:nvPr/>
        </p:nvSpPr>
        <p:spPr>
          <a:xfrm>
            <a:off x="3605331" y="5004217"/>
            <a:ext cx="40322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012000" y="4356000"/>
            <a:ext cx="3816424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为垂线段，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其长度为点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到面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的距离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916000" y="5173477"/>
            <a:ext cx="487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9" grpId="0" animBg="1"/>
      <p:bldP spid="10" grpId="0" animBg="1"/>
      <p:bldP spid="12" grpId="0" animBg="1"/>
      <p:bldP spid="13" grpId="0" animBg="1"/>
      <p:bldP spid="15" grpId="0" animBg="1"/>
      <p:bldP spid="16" grpId="0"/>
      <p:bldP spid="17" grpId="0"/>
      <p:bldP spid="18" grpId="0" uiExpand="1" build="p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16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直线与平面垂直的性质定理</a:t>
            </a: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208212" y="2061647"/>
          <a:ext cx="7715886" cy="4121625"/>
        </p:xfrm>
        <a:graphic>
          <a:graphicData uri="http://schemas.openxmlformats.org/drawingml/2006/table">
            <a:tbl>
              <a:tblPr/>
              <a:tblGrid>
                <a:gridCol w="165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56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55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文字语言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垂直于同一个平面的两条直线</a:t>
                      </a:r>
                      <a:r>
                        <a:rPr lang="en-US" altLang="zh-CN" sz="24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______</a:t>
                      </a:r>
                      <a:endParaRPr lang="zh-CN" sz="24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符号语言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9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图形语言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 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对象 16"/>
          <p:cNvGraphicFramePr>
            <a:graphicFrameLocks noChangeAspect="1"/>
          </p:cNvGraphicFramePr>
          <p:nvPr/>
        </p:nvGraphicFramePr>
        <p:xfrm>
          <a:off x="5760000" y="3018687"/>
          <a:ext cx="2720975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2721610" imgH="1069975" progId="Word.Document.12">
                  <p:embed/>
                </p:oleObj>
              </mc:Choice>
              <mc:Fallback>
                <p:oleObj name="文档" r:id="rId3" imgW="2721610" imgH="10699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60000" y="3018687"/>
                        <a:ext cx="2720975" cy="1068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" name="Picture 1" descr="P42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8000" y="4356000"/>
            <a:ext cx="2182230" cy="1624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/>
          <p:nvPr/>
        </p:nvSpPr>
        <p:spPr>
          <a:xfrm>
            <a:off x="8460000" y="2304000"/>
            <a:ext cx="7924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平行</a:t>
            </a:r>
          </a:p>
        </p:txBody>
      </p:sp>
      <p:sp>
        <p:nvSpPr>
          <p:cNvPr id="20" name="线形标注 3 19"/>
          <p:cNvSpPr/>
          <p:nvPr/>
        </p:nvSpPr>
        <p:spPr>
          <a:xfrm>
            <a:off x="6732000" y="4602745"/>
            <a:ext cx="2672597" cy="1059302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-79392"/>
              <a:gd name="adj8" fmla="val 7090"/>
            </a:avLst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rgbClr val="4681A3"/>
            </a:solidFill>
            <a:prstDash val="dash"/>
            <a:headEnd type="oval"/>
            <a:tailEnd type="none" w="lg" len="lg"/>
          </a:ln>
          <a:effectLst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defTabSz="914400">
              <a:lnSpc>
                <a:spcPct val="150000"/>
              </a:lnSpc>
            </a:pPr>
            <a:r>
              <a:rPr lang="zh-CN" altLang="en-US" sz="2400">
                <a:solidFill>
                  <a:prstClr val="black">
                    <a:lumMod val="65000"/>
                    <a:lumOff val="35000"/>
                  </a:prst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揭示了“平行”与“垂直”的关系</a:t>
            </a:r>
            <a:r>
              <a:rPr lang="en-US" altLang="zh-CN" sz="2400">
                <a:solidFill>
                  <a:prstClr val="black">
                    <a:lumMod val="65000"/>
                    <a:lumOff val="35000"/>
                  </a:prst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solidFill>
                <a:prstClr val="black">
                  <a:lumMod val="65000"/>
                  <a:lumOff val="35000"/>
                </a:prst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88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直线与平面垂直的性质定理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9906303" y="2206879"/>
            <a:ext cx="754328" cy="4031867"/>
            <a:chOff x="10267543" y="1413357"/>
            <a:chExt cx="754328" cy="4031867"/>
          </a:xfrm>
        </p:grpSpPr>
        <p:cxnSp>
          <p:nvCxnSpPr>
            <p:cNvPr id="17" name="直接连接符 16"/>
            <p:cNvCxnSpPr/>
            <p:nvPr/>
          </p:nvCxnSpPr>
          <p:spPr>
            <a:xfrm flipH="1">
              <a:off x="10274051" y="2101752"/>
              <a:ext cx="0" cy="334347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10275807" y="4725725"/>
              <a:ext cx="718324" cy="7194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10274051" y="1413357"/>
              <a:ext cx="718324" cy="7194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10992375" y="1413357"/>
              <a:ext cx="0" cy="15090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10992375" y="3907102"/>
              <a:ext cx="1756" cy="81862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 flipV="1">
              <a:off x="10994131" y="2922388"/>
              <a:ext cx="0" cy="1026312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10267543" y="2892892"/>
              <a:ext cx="754328" cy="96721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angle 101"/>
          <p:cNvSpPr>
            <a:spLocks noChangeArrowheads="1"/>
          </p:cNvSpPr>
          <p:nvPr/>
        </p:nvSpPr>
        <p:spPr bwMode="auto">
          <a:xfrm>
            <a:off x="719788" y="1872000"/>
            <a:ext cx="5548630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 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Symbol" panose="05050102010706020507" pitchFamily="18" charset="2"/>
              </a:rPr>
              <a:t>⊥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Symbol" panose="05050102010706020507" pitchFamily="18" charset="2"/>
              </a:rPr>
              <a:t>α</a:t>
            </a:r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Symbol" panose="05050102010706020507" pitchFamily="18" charset="2"/>
              </a:rPr>
              <a:t>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Times New Roman" panose="02020603050405020304"/>
              </a:rPr>
              <a:t> 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⊥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Symbol" panose="05050102010706020507" pitchFamily="18" charset="2"/>
              </a:rPr>
              <a:t>α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zh-CN" altLang="en-US" sz="2400" i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Symbol" panose="05050102010706020507" pitchFamily="18" charset="2"/>
              </a:rPr>
              <a:t>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Symbol" panose="05050102010706020507" pitchFamily="18" charset="2"/>
              </a:rPr>
              <a:t>求证： 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Symbol" panose="05050102010706020507" pitchFamily="18" charset="2"/>
              </a:rPr>
              <a:t>// 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Symbol" panose="05050102010706020507" pitchFamily="18" charset="2"/>
              </a:rPr>
              <a:t>b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．　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8328635" y="2926378"/>
            <a:ext cx="3096344" cy="2948845"/>
            <a:chOff x="8401843" y="2060848"/>
            <a:chExt cx="2952328" cy="2808312"/>
          </a:xfrm>
        </p:grpSpPr>
        <p:sp>
          <p:nvSpPr>
            <p:cNvPr id="27" name="AutoShape 2"/>
            <p:cNvSpPr>
              <a:spLocks noChangeArrowheads="1"/>
            </p:cNvSpPr>
            <p:nvPr/>
          </p:nvSpPr>
          <p:spPr bwMode="auto">
            <a:xfrm>
              <a:off x="8401843" y="2812753"/>
              <a:ext cx="2952328" cy="921122"/>
            </a:xfrm>
            <a:prstGeom prst="parallelogram">
              <a:avLst>
                <a:gd name="adj" fmla="val 66860"/>
              </a:avLst>
            </a:prstGeom>
            <a:noFill/>
            <a:ln w="19050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/>
            </a:p>
          </p:txBody>
        </p:sp>
        <p:cxnSp>
          <p:nvCxnSpPr>
            <p:cNvPr id="28" name="直接连接符 27"/>
            <p:cNvCxnSpPr/>
            <p:nvPr/>
          </p:nvCxnSpPr>
          <p:spPr>
            <a:xfrm flipH="1">
              <a:off x="9409955" y="2088431"/>
              <a:ext cx="0" cy="1124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9409955" y="3744615"/>
              <a:ext cx="0" cy="1124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10288113" y="2060848"/>
              <a:ext cx="0" cy="1124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10288113" y="3717032"/>
              <a:ext cx="0" cy="1124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65"/>
            <p:cNvSpPr txBox="1"/>
            <p:nvPr/>
          </p:nvSpPr>
          <p:spPr>
            <a:xfrm>
              <a:off x="9049915" y="2203703"/>
              <a:ext cx="288032" cy="43843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33" name="TextBox 66"/>
            <p:cNvSpPr txBox="1"/>
            <p:nvPr/>
          </p:nvSpPr>
          <p:spPr>
            <a:xfrm>
              <a:off x="9914011" y="2132856"/>
              <a:ext cx="288032" cy="43843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34" name="TextBox 67"/>
            <p:cNvSpPr txBox="1"/>
            <p:nvPr/>
          </p:nvSpPr>
          <p:spPr>
            <a:xfrm>
              <a:off x="8470502" y="3335592"/>
              <a:ext cx="288032" cy="43843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α</a:t>
              </a:r>
            </a:p>
          </p:txBody>
        </p:sp>
      </p:grpSp>
      <p:sp>
        <p:nvSpPr>
          <p:cNvPr id="35" name="Text Box 38"/>
          <p:cNvSpPr txBox="1">
            <a:spLocks noChangeArrowheads="1"/>
          </p:cNvSpPr>
          <p:nvPr/>
        </p:nvSpPr>
        <p:spPr bwMode="auto">
          <a:xfrm>
            <a:off x="720000" y="2772000"/>
            <a:ext cx="7092000" cy="3415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证明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如图，假设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不平行，设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交于点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设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是经过点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平行的直线.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设相交直线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确定的平面为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设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α∩β=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，则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O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⊥α，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′//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zh-CN" altLang="en-US" sz="240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这样在平面</a:t>
            </a:r>
            <a:r>
              <a:rPr lang="en-US" altLang="zh-CN" sz="2400" i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β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内，经过直线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上同一点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O</a:t>
            </a: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就有两条直线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均与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c</a:t>
            </a:r>
            <a:r>
              <a:rPr lang="en-US" altLang="zh-CN" sz="2400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Times New Roman" panose="02020603050405020304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垂直，</a:t>
            </a:r>
          </a:p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显然不可能，因此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//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Times New Roman" panose="02020603050405020304"/>
              </a:rPr>
              <a:t>a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0258103" y="4035994"/>
            <a:ext cx="374788" cy="460375"/>
            <a:chOff x="10619343" y="3212976"/>
            <a:chExt cx="374788" cy="460375"/>
          </a:xfrm>
        </p:grpSpPr>
        <p:sp>
          <p:nvSpPr>
            <p:cNvPr id="37" name="椭圆 36"/>
            <p:cNvSpPr/>
            <p:nvPr/>
          </p:nvSpPr>
          <p:spPr>
            <a:xfrm>
              <a:off x="10619343" y="3284984"/>
              <a:ext cx="76781" cy="76781"/>
            </a:xfrm>
            <a:prstGeom prst="ellipse">
              <a:avLst/>
            </a:prstGeom>
            <a:solidFill>
              <a:schemeClr val="tx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8" name="TextBox 71"/>
            <p:cNvSpPr txBox="1"/>
            <p:nvPr/>
          </p:nvSpPr>
          <p:spPr>
            <a:xfrm>
              <a:off x="10634091" y="3212976"/>
              <a:ext cx="360040" cy="46037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984819" y="2926378"/>
            <a:ext cx="482800" cy="3009588"/>
            <a:chOff x="10346059" y="2132856"/>
            <a:chExt cx="482800" cy="3009588"/>
          </a:xfrm>
        </p:grpSpPr>
        <p:cxnSp>
          <p:nvCxnSpPr>
            <p:cNvPr id="40" name="直接连接符 39"/>
            <p:cNvCxnSpPr/>
            <p:nvPr/>
          </p:nvCxnSpPr>
          <p:spPr>
            <a:xfrm flipV="1">
              <a:off x="10648839" y="2132856"/>
              <a:ext cx="180020" cy="1235342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10346059" y="3907102"/>
              <a:ext cx="180020" cy="1235342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75"/>
          <p:cNvSpPr txBox="1"/>
          <p:nvPr/>
        </p:nvSpPr>
        <p:spPr>
          <a:xfrm>
            <a:off x="10272851" y="2494330"/>
            <a:ext cx="576064" cy="82994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10046806" y="4205810"/>
            <a:ext cx="377603" cy="46037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44" name="TextBox 77"/>
          <p:cNvSpPr txBox="1"/>
          <p:nvPr/>
        </p:nvSpPr>
        <p:spPr>
          <a:xfrm>
            <a:off x="10344859" y="5201017"/>
            <a:ext cx="446098" cy="46037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400" i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  <p:cond evt="onBegin" delay="0">
                          <p:tn val="58"/>
                        </p:cond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  <p:cond evt="onBegin" delay="0">
                          <p:tn val="70"/>
                        </p:cond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  <p:cond evt="onBegin" delay="0">
                          <p:tn val="77"/>
                        </p:cond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  <p:cond evt="onBegin" delay="0">
                          <p:tn val="84"/>
                        </p:cond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9" dur="8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0" dur="8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8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  <p:cond evt="onBegin" delay="0">
                          <p:tn val="91"/>
                        </p:cond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6" dur="80"/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7" dur="80"/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80"/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uiExpand="1" build="p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16000"/>
            <a:ext cx="5940239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题型一：直线与平面垂直性质定理的应用</a:t>
            </a:r>
          </a:p>
        </p:txBody>
      </p:sp>
      <p:sp>
        <p:nvSpPr>
          <p:cNvPr id="16" name="矩形 15"/>
          <p:cNvSpPr/>
          <p:nvPr/>
        </p:nvSpPr>
        <p:spPr>
          <a:xfrm>
            <a:off x="720000" y="1692000"/>
            <a:ext cx="85320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如图，已知正方体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求证：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</p:txBody>
      </p:sp>
      <p:sp>
        <p:nvSpPr>
          <p:cNvPr id="17" name="矩形 16"/>
          <p:cNvSpPr/>
          <p:nvPr/>
        </p:nvSpPr>
        <p:spPr>
          <a:xfrm>
            <a:off x="720000" y="3417460"/>
            <a:ext cx="7128792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证明 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  连接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zh-CN" altLang="en-US" sz="240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因为四边形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是正方形，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.又因为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47328" y="3060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8839837" y="3520599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039134" y="4096663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rot="5400000">
            <a:off x="7702333" y="4667295"/>
            <a:ext cx="228309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rot="5400000">
            <a:off x="6897585" y="5238212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rot="5400000">
            <a:off x="9178866" y="5238212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9979569" y="4667295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8039134" y="3520599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0320415" y="3520599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841180" y="5806383"/>
            <a:ext cx="228309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8040477" y="6382447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8040477" y="5806383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10321758" y="5806383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839837" y="3520599"/>
            <a:ext cx="1480578" cy="2859162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8039134" y="3520599"/>
            <a:ext cx="3081984" cy="5760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8839837" y="3520599"/>
            <a:ext cx="1480578" cy="576064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1056093" y="3204489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511520" y="5464815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42" name="矩形 41"/>
          <p:cNvSpPr/>
          <p:nvPr/>
        </p:nvSpPr>
        <p:spPr>
          <a:xfrm>
            <a:off x="7843011" y="6343382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43" name="矩形 42"/>
          <p:cNvSpPr/>
          <p:nvPr/>
        </p:nvSpPr>
        <p:spPr>
          <a:xfrm>
            <a:off x="10140349" y="6340472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44" name="矩形 43"/>
          <p:cNvSpPr/>
          <p:nvPr/>
        </p:nvSpPr>
        <p:spPr>
          <a:xfrm>
            <a:off x="11019400" y="5633980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</a:p>
        </p:txBody>
      </p:sp>
      <p:sp>
        <p:nvSpPr>
          <p:cNvPr id="45" name="矩形 44"/>
          <p:cNvSpPr/>
          <p:nvPr/>
        </p:nvSpPr>
        <p:spPr>
          <a:xfrm>
            <a:off x="8464709" y="3081081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598410" y="3803221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244061" y="3930000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80000" y="2700000"/>
            <a:ext cx="7062439" cy="378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证明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   连接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，且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所以四边形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为平行四边形，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zh-CN" altLang="en-US" sz="240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由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同理可得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，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zh-CN" altLang="en-US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矩形 2"/>
          <p:cNvSpPr/>
          <p:nvPr/>
        </p:nvSpPr>
        <p:spPr>
          <a:xfrm>
            <a:off x="1080000" y="1125806"/>
            <a:ext cx="94680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(2)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分别为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上的点，且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求证：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MN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8552297" y="3304141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7751594" y="3880205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5400000">
            <a:off x="7414793" y="4450837"/>
            <a:ext cx="228309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6610045" y="5021754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5400000">
            <a:off x="8891326" y="5021754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5400000">
            <a:off x="9692029" y="4450837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7751594" y="3304141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10032875" y="3304141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553640" y="5589925"/>
            <a:ext cx="228309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752937" y="6165989"/>
            <a:ext cx="22830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7752937" y="5589925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10034218" y="5589925"/>
            <a:ext cx="800703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8552297" y="3304141"/>
            <a:ext cx="1480578" cy="2859162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7751594" y="3304141"/>
            <a:ext cx="3081984" cy="5760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0716200" y="2916000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65517" y="5543969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1" name="矩形 20"/>
          <p:cNvSpPr/>
          <p:nvPr/>
        </p:nvSpPr>
        <p:spPr>
          <a:xfrm>
            <a:off x="7555471" y="6126924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22" name="矩形 21"/>
          <p:cNvSpPr/>
          <p:nvPr/>
        </p:nvSpPr>
        <p:spPr>
          <a:xfrm>
            <a:off x="9852809" y="6124014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23" name="矩形 22"/>
          <p:cNvSpPr/>
          <p:nvPr/>
        </p:nvSpPr>
        <p:spPr>
          <a:xfrm>
            <a:off x="10753941" y="5380042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</a:p>
        </p:txBody>
      </p:sp>
      <p:sp>
        <p:nvSpPr>
          <p:cNvPr id="24" name="矩形 23"/>
          <p:cNvSpPr/>
          <p:nvPr/>
        </p:nvSpPr>
        <p:spPr>
          <a:xfrm>
            <a:off x="8172000" y="2844000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326625" y="3608071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602869" y="3768367"/>
            <a:ext cx="4343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47328" y="2592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755640" y="3892425"/>
            <a:ext cx="782531" cy="1697499"/>
          </a:xfrm>
          <a:prstGeom prst="line">
            <a:avLst/>
          </a:prstGeom>
          <a:ln w="19050">
            <a:solidFill>
              <a:srgbClr val="0000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8552297" y="3326288"/>
            <a:ext cx="2278122" cy="2263637"/>
          </a:xfrm>
          <a:prstGeom prst="line">
            <a:avLst/>
          </a:prstGeom>
          <a:ln w="19050">
            <a:solidFill>
              <a:srgbClr val="0000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0032875" y="3880205"/>
            <a:ext cx="797544" cy="170971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9962877" y="3495684"/>
            <a:ext cx="500414" cy="1325772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10371339" y="4405747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42" name="矩形 41"/>
          <p:cNvSpPr/>
          <p:nvPr/>
        </p:nvSpPr>
        <p:spPr>
          <a:xfrm>
            <a:off x="9608211" y="3086462"/>
            <a:ext cx="335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6000" y="1152000"/>
            <a:ext cx="11412000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如图，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，垂足分别为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求证：</a:t>
            </a:r>
            <a:r>
              <a:rPr lang="en-US" altLang="zh-CN" sz="2400" i="1" kern="1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 kern="10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400" kern="100">
              <a:effectLst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Picture 3" descr="P42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2000" y="2016000"/>
            <a:ext cx="2517089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20000" y="4140000"/>
            <a:ext cx="9648000" cy="19380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证明</a:t>
            </a:r>
            <a:r>
              <a:rPr lang="zh-CN" altLang="zh-CN" sz="2400" b="1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l⊂α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.同理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PA∩PB＝P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PAB.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⊂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a.</a:t>
            </a: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∩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＝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47328" y="3816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88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线面距离与面面距离</a:t>
            </a:r>
          </a:p>
        </p:txBody>
      </p:sp>
      <p:sp>
        <p:nvSpPr>
          <p:cNvPr id="16" name="矩形 15"/>
          <p:cNvSpPr/>
          <p:nvPr/>
        </p:nvSpPr>
        <p:spPr>
          <a:xfrm>
            <a:off x="2412000" y="4248000"/>
            <a:ext cx="3672408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平面与平面的距离：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两个平面平行时，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其中一个平面内任意一点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到另一个平面的距离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</p:txBody>
      </p:sp>
      <p:graphicFrame>
        <p:nvGraphicFramePr>
          <p:cNvPr id="17" name="表格 1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207260" y="2088000"/>
          <a:ext cx="8240395" cy="4518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0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0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10435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59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矩形 17"/>
          <p:cNvSpPr/>
          <p:nvPr/>
        </p:nvSpPr>
        <p:spPr>
          <a:xfrm>
            <a:off x="2412000" y="1980000"/>
            <a:ext cx="4079776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直线与平面的距离：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一条直线与一个平面平行时，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这条直线上任意一点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到这个平面的距离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</p:txBody>
      </p:sp>
      <p:sp>
        <p:nvSpPr>
          <p:cNvPr id="19" name="平行四边形 18"/>
          <p:cNvSpPr/>
          <p:nvPr/>
        </p:nvSpPr>
        <p:spPr>
          <a:xfrm>
            <a:off x="7099660" y="2952000"/>
            <a:ext cx="2664296" cy="864096"/>
          </a:xfrm>
          <a:prstGeom prst="parallelogram">
            <a:avLst>
              <a:gd name="adj" fmla="val 5786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9"/>
          <p:cNvSpPr/>
          <p:nvPr/>
        </p:nvSpPr>
        <p:spPr>
          <a:xfrm>
            <a:off x="6984000" y="4392000"/>
            <a:ext cx="2664296" cy="864096"/>
          </a:xfrm>
          <a:prstGeom prst="parallelogram">
            <a:avLst>
              <a:gd name="adj" fmla="val 5786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平行四边形 20"/>
          <p:cNvSpPr/>
          <p:nvPr/>
        </p:nvSpPr>
        <p:spPr>
          <a:xfrm>
            <a:off x="6995616" y="5580000"/>
            <a:ext cx="2664296" cy="864096"/>
          </a:xfrm>
          <a:prstGeom prst="parallelogram">
            <a:avLst>
              <a:gd name="adj" fmla="val 5786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7560000" y="2556000"/>
            <a:ext cx="20517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/>
        </p:nvSpPr>
        <p:spPr>
          <a:xfrm>
            <a:off x="8309764" y="2520000"/>
            <a:ext cx="36000" cy="3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8118000" y="4896000"/>
            <a:ext cx="36000" cy="3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8328248" y="2556000"/>
            <a:ext cx="0" cy="864096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138988" y="4932000"/>
            <a:ext cx="0" cy="1226325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 animBg="1"/>
      <p:bldP spid="20" grpId="0" animBg="1"/>
      <p:bldP spid="21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88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题型二：空间中的距离问题</a:t>
            </a:r>
          </a:p>
        </p:txBody>
      </p:sp>
      <p:sp>
        <p:nvSpPr>
          <p:cNvPr id="16" name="矩形 15"/>
          <p:cNvSpPr/>
          <p:nvPr/>
        </p:nvSpPr>
        <p:spPr>
          <a:xfrm>
            <a:off x="720000" y="1728000"/>
            <a:ext cx="10513168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 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如图，长方体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的底面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是正方形，点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在棱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AE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，求四棱锥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的体积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7" name="20xb2sr677.jpg" descr="说明: id:2147516304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28000" y="3276000"/>
            <a:ext cx="2368477" cy="34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720000" y="3789525"/>
            <a:ext cx="7104112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 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由长方体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可知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=90°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由题设可知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ABE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≌Rt△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AEB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=∠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=45°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de-DE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AE</a:t>
            </a:r>
            <a:r>
              <a:rPr lang="de-DE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de-DE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de-DE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de-DE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de-DE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de-DE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</a:t>
            </a:r>
            <a:r>
              <a:rPr lang="de-DE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AE</a:t>
            </a:r>
            <a:r>
              <a:rPr lang="de-DE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=6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de-DE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6000" y="3132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2160000" y="2340000"/>
                <a:ext cx="6096000" cy="283464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因为在长方体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ABCD</a:t>
                </a:r>
                <a:r>
                  <a:rPr lang="de-DE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中，</a:t>
                </a:r>
                <a:endParaRPr lang="zh-CN" altLang="de-DE" sz="24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AA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∥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平面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BB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E</a:t>
                </a:r>
                <a:r>
                  <a:rPr lang="de-DE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∈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AA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</a:t>
                </a:r>
                <a:endParaRPr lang="en-US" altLang="zh-CN" sz="24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lang="de-DE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⊥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平面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BB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de-DE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de-DE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</a:t>
                </a:r>
                <a:endParaRPr lang="zh-CN" altLang="de-DE" sz="24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所以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E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到平面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BB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的距离</a:t>
                </a: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即为点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到平面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BB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的距离，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=3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</a:t>
                </a:r>
                <a:endParaRPr lang="zh-CN" altLang="en-US" sz="24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所以四棱锥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E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BB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的体积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×3×6×3=18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华文楷体" panose="02010600040101010101" charset="-122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0000" y="2340000"/>
                <a:ext cx="6096000" cy="2834640"/>
              </a:xfrm>
              <a:prstGeom prst="rect">
                <a:avLst/>
              </a:prstGeom>
              <a:blipFill rotWithShape="1">
                <a:blip r:embed="rId2"/>
                <a:stretch>
                  <a:fillRect l="-6" t="-1" r="6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080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直线与平面所成的角</a:t>
            </a: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12000" y="1800000"/>
          <a:ext cx="11034395" cy="4740275"/>
        </p:xfrm>
        <a:graphic>
          <a:graphicData uri="http://schemas.openxmlformats.org/drawingml/2006/table">
            <a:tbl>
              <a:tblPr/>
              <a:tblGrid>
                <a:gridCol w="1711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0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292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有关概念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对应图形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斜线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与平面</a:t>
                      </a:r>
                      <a:r>
                        <a:rPr lang="en-US" sz="22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en-US" altLang="zh-CN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，但不和平面</a:t>
                      </a:r>
                      <a:r>
                        <a:rPr lang="en-US" sz="22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en-US" altLang="zh-CN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，图中</a:t>
                      </a:r>
                      <a:r>
                        <a:rPr lang="en-US" altLang="zh-CN" sz="22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lang="zh-CN" sz="22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200" kern="10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 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斜足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斜线和平面的</a:t>
                      </a:r>
                      <a:r>
                        <a:rPr lang="en-US" altLang="zh-CN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，图中</a:t>
                      </a:r>
                      <a:r>
                        <a:rPr lang="en-US" altLang="zh-CN" sz="22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</a:t>
                      </a:r>
                      <a:endParaRPr lang="zh-CN" sz="22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17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射影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过斜线上斜足以外的一点向平面引</a:t>
                      </a:r>
                      <a:r>
                        <a:rPr lang="en-US" altLang="zh-CN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，过</a:t>
                      </a:r>
                      <a:r>
                        <a:rPr lang="en-US" altLang="zh-CN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和</a:t>
                      </a:r>
                      <a:r>
                        <a:rPr lang="en-US" altLang="zh-CN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2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的直线叫做斜线在这个平面上的射影，图中斜线</a:t>
                      </a:r>
                      <a:r>
                        <a:rPr lang="en-US" sz="22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PA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在平面</a:t>
                      </a:r>
                      <a:r>
                        <a:rPr lang="en-US" sz="22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上的射影为</a:t>
                      </a:r>
                      <a:r>
                        <a:rPr lang="en-US" altLang="zh-CN" sz="22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lang="zh-CN" sz="22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06830">
                <a:tc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直线与平面所成的角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定义：平面的一条斜线和它在平面上的射影所成的锐角，图中</a:t>
                      </a:r>
                      <a:r>
                        <a:rPr lang="en-US" altLang="zh-CN" sz="2200" u="none" kern="10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________</a:t>
                      </a:r>
                      <a:endParaRPr lang="zh-CN" sz="22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规定：一条直线垂直于平面，它们所成的角是</a:t>
                      </a:r>
                      <a:r>
                        <a:rPr lang="en-US" sz="22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        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；一条直线和平面平行，或在平面内，它们所成的角是</a:t>
                      </a:r>
                      <a:r>
                        <a:rPr lang="en-US" altLang="zh-CN" sz="22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____</a:t>
                      </a:r>
                      <a:endParaRPr lang="zh-CN" sz="22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取值范围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设直线与平面所成的角为</a:t>
                      </a:r>
                      <a:r>
                        <a:rPr lang="en-US" sz="22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θ</a:t>
                      </a:r>
                      <a:r>
                        <a:rPr lang="zh-CN" sz="22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200" u="none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____________</a:t>
                      </a:r>
                      <a:endParaRPr lang="zh-CN" sz="2200" u="none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7" name="Picture 1" descr="P37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90399" y="2038603"/>
            <a:ext cx="2351438" cy="176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3420000" y="2412000"/>
            <a:ext cx="741680" cy="429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相交</a:t>
            </a:r>
          </a:p>
        </p:txBody>
      </p:sp>
      <p:sp>
        <p:nvSpPr>
          <p:cNvPr id="19" name="矩形 18"/>
          <p:cNvSpPr/>
          <p:nvPr/>
        </p:nvSpPr>
        <p:spPr>
          <a:xfrm>
            <a:off x="5976000" y="2412000"/>
            <a:ext cx="741680" cy="429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垂直</a:t>
            </a:r>
            <a:endParaRPr lang="zh-CN" altLang="en-US" sz="2200" kern="1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52000" y="2376000"/>
            <a:ext cx="107442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直线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</a:p>
        </p:txBody>
      </p:sp>
      <p:sp>
        <p:nvSpPr>
          <p:cNvPr id="21" name="矩形 20"/>
          <p:cNvSpPr/>
          <p:nvPr/>
        </p:nvSpPr>
        <p:spPr>
          <a:xfrm>
            <a:off x="5364000" y="2916000"/>
            <a:ext cx="741680" cy="429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交点</a:t>
            </a:r>
          </a:p>
        </p:txBody>
      </p:sp>
      <p:sp>
        <p:nvSpPr>
          <p:cNvPr id="22" name="矩形 21"/>
          <p:cNvSpPr/>
          <p:nvPr/>
        </p:nvSpPr>
        <p:spPr>
          <a:xfrm>
            <a:off x="6984000" y="2880000"/>
            <a:ext cx="64833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点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3" name="矩形 22"/>
          <p:cNvSpPr/>
          <p:nvPr/>
        </p:nvSpPr>
        <p:spPr>
          <a:xfrm>
            <a:off x="6624000" y="3420000"/>
            <a:ext cx="741680" cy="429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垂线</a:t>
            </a:r>
            <a:endParaRPr lang="zh-CN" altLang="en-US" sz="2200" kern="1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884000" y="3420000"/>
            <a:ext cx="741680" cy="429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垂足</a:t>
            </a:r>
            <a:endParaRPr lang="zh-CN" altLang="en-US" sz="2200" kern="1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48000" y="3852000"/>
            <a:ext cx="741680" cy="429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斜足</a:t>
            </a:r>
            <a:endParaRPr lang="zh-CN" altLang="en-US" sz="2200" kern="10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436000" y="4248000"/>
            <a:ext cx="1148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2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直线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AO</a:t>
            </a:r>
          </a:p>
        </p:txBody>
      </p:sp>
      <p:sp>
        <p:nvSpPr>
          <p:cNvPr id="27" name="矩形 26"/>
          <p:cNvSpPr/>
          <p:nvPr/>
        </p:nvSpPr>
        <p:spPr>
          <a:xfrm>
            <a:off x="9972001" y="4752000"/>
            <a:ext cx="104076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PAO</a:t>
            </a:r>
          </a:p>
        </p:txBody>
      </p:sp>
      <p:sp>
        <p:nvSpPr>
          <p:cNvPr id="28" name="矩形 27"/>
          <p:cNvSpPr/>
          <p:nvPr/>
        </p:nvSpPr>
        <p:spPr>
          <a:xfrm>
            <a:off x="8100000" y="5184000"/>
            <a:ext cx="7924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90°</a:t>
            </a:r>
          </a:p>
        </p:txBody>
      </p:sp>
      <p:sp>
        <p:nvSpPr>
          <p:cNvPr id="29" name="矩形 28"/>
          <p:cNvSpPr/>
          <p:nvPr/>
        </p:nvSpPr>
        <p:spPr>
          <a:xfrm>
            <a:off x="6192000" y="5652000"/>
            <a:ext cx="640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0°</a:t>
            </a:r>
          </a:p>
        </p:txBody>
      </p:sp>
      <p:sp>
        <p:nvSpPr>
          <p:cNvPr id="30" name="矩形 29"/>
          <p:cNvSpPr/>
          <p:nvPr/>
        </p:nvSpPr>
        <p:spPr>
          <a:xfrm>
            <a:off x="7992001" y="6084000"/>
            <a:ext cx="173355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0°≤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θ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≤90°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88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题型三：求直线与平面所成的角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3576" y="3528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900000" y="1908000"/>
            <a:ext cx="6096000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zh-CN" sz="2400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如图，在正方体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中，</a:t>
            </a:r>
            <a:endParaRPr lang="en-US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所成的角；</a:t>
            </a:r>
          </a:p>
        </p:txBody>
      </p:sp>
      <p:pic>
        <p:nvPicPr>
          <p:cNvPr id="18" name="Picture 2" descr="P37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67999" y="4140000"/>
            <a:ext cx="2232248" cy="1848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/>
          <p:nvPr/>
        </p:nvSpPr>
        <p:spPr>
          <a:xfrm>
            <a:off x="900000" y="3960000"/>
            <a:ext cx="6096000" cy="19380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 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就是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所成的角，</a:t>
            </a:r>
            <a:endParaRPr lang="zh-CN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在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中，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90°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45°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所成的角是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45°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60000" y="1080000"/>
            <a:ext cx="50405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(2)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所成的角</a:t>
            </a: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60000" y="2124000"/>
            <a:ext cx="6444000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连接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交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于点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，连接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BO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就是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所成的角.</a:t>
            </a:r>
          </a:p>
        </p:txBody>
      </p:sp>
      <p:pic>
        <p:nvPicPr>
          <p:cNvPr id="4" name="Picture 2" descr="P37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7999" y="2952000"/>
            <a:ext cx="2607892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260000" y="4464000"/>
            <a:ext cx="438276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OB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90°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60000" y="5616000"/>
            <a:ext cx="7200000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∴∠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BO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30°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所成的角是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30°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0" y="1944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1260000" y="5040000"/>
                <a:ext cx="5997575" cy="6178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∴sin∠A</a:t>
                </a:r>
                <a:r>
                  <a:rPr lang="zh-CN" altLang="en-US" sz="2400" baseline="-250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i="1" baseline="-25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𝑂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i="1" baseline="-25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𝐵</m:t>
                        </m:r>
                      </m:den>
                    </m:f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又0°≤∠A</a:t>
                </a:r>
                <a:r>
                  <a:rPr lang="zh-CN" altLang="en-US" sz="2400" baseline="-250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BO≤90°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Times New Roman" panose="02020603050405020304" pitchFamily="18" charset="0"/>
                  </a:rPr>
                  <a:t>，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0000" y="5040000"/>
                <a:ext cx="5997575" cy="617855"/>
              </a:xfrm>
              <a:prstGeom prst="rect">
                <a:avLst/>
              </a:prstGeom>
              <a:blipFill rotWithShape="1">
                <a:blip r:embed="rId3"/>
                <a:stretch>
                  <a:fillRect l="-3" t="-1" r="-802" b="-16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1260000" y="3960000"/>
                <a:ext cx="6064250" cy="6813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Times New Roman" panose="02020603050405020304" pitchFamily="18" charset="0"/>
                  </a:rPr>
                  <a:t>设正方体的棱长为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Times New Roman" panose="02020603050405020304" pitchFamily="18" charset="0"/>
                  </a:rPr>
                  <a:t>，则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baseline="-250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baseline="-250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0000" y="3960000"/>
                <a:ext cx="6064250" cy="681355"/>
              </a:xfrm>
              <a:prstGeom prst="rect">
                <a:avLst/>
              </a:prstGeom>
              <a:blipFill rotWithShape="1">
                <a:blip r:embed="rId4"/>
                <a:stretch>
                  <a:fillRect l="-3" t="-21" r="-793" b="-13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-14507" y="3060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720000" y="1043940"/>
            <a:ext cx="981329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 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如图，在直三棱柱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的中点，若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=90°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，求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所成角的正弦值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4" name="20xb2sr385.jpg" descr="说明: id:2147516023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2001" y="1440000"/>
            <a:ext cx="1739165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60000" y="3132000"/>
            <a:ext cx="6408000" cy="234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 </a:t>
            </a:r>
            <a:r>
              <a:rPr lang="en-US" altLang="zh-CN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过点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作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交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于点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由于三棱柱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为直三棱柱.</a:t>
            </a:r>
          </a:p>
          <a:p>
            <a:pPr fontAlgn="auto">
              <a:lnSpc>
                <a:spcPct val="100000"/>
              </a:lnSpc>
            </a:pP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，故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的中点，所以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故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endParaRPr lang="zh-CN" altLang="en-US" sz="240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黑体" panose="02010609060101010101" pitchFamily="49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6876000" y="3924000"/>
                <a:ext cx="5087888" cy="22129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又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CH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⊥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D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，所以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CH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⊥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平面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BC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D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.</a:t>
                </a:r>
                <a:endParaRPr lang="zh-CN" altLang="en-US" sz="2400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所以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H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为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在平面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BC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D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内的射影，</a:t>
                </a:r>
                <a:endPara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∠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D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为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CC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与平面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BC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  <a:sym typeface="+mn-ea"/>
                  </a:rPr>
                  <a:t>D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  <a:sym typeface="+mn-ea"/>
                  </a:rPr>
                  <a:t>所成的角，</a:t>
                </a:r>
                <a:endParaRPr lang="zh-CN" altLang="en-US" sz="2400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设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=2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，则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CD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6</m:t>
                        </m:r>
                      </m:e>
                    </m:rad>
                  </m:oMath>
                </a14:m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，</a:t>
                </a:r>
                <a:endPara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  <a:p>
                <a:pPr fontAlgn="auto">
                  <a:lnSpc>
                    <a:spcPct val="10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华文楷体" panose="02010600040101010101" charset="-122"/>
                    <a:ea typeface="华文楷体" panose="02010600040101010101" charset="-122"/>
                    <a:cs typeface="黑体" panose="02010609060101010101" pitchFamily="49" charset="-122"/>
                  </a:rPr>
                  <a:t>所以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sin∠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CC</a:t>
                </a:r>
                <a:r>
                  <a:rPr lang="en-US" altLang="zh-CN" sz="2400" baseline="-30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  <m:t>𝐶𝐷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黑体" panose="02010609060101010101" pitchFamily="49" charset="-122"/>
                                <a:cs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黑体" panose="02010609060101010101" pitchFamily="49" charset="-122"/>
                                <a:cs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  <m:t>𝐷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黑体" panose="02010609060101010101" pitchFamily="49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黑体" panose="02010609060101010101" pitchFamily="49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6</m:t>
                            </m:r>
                          </m:e>
                        </m:rad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黑体" panose="02010609060101010101" pitchFamily="49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黑体" panose="02010609060101010101" pitchFamily="49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4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黑体" panose="02010609060101010101" pitchFamily="49" charset="-122"/>
                  </a:rPr>
                  <a:t>.    </a:t>
                </a: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000" y="3924000"/>
                <a:ext cx="5087888" cy="2212975"/>
              </a:xfrm>
              <a:prstGeom prst="rect">
                <a:avLst/>
              </a:prstGeom>
              <a:blipFill rotWithShape="1">
                <a:blip r:embed="rId3"/>
                <a:stretch>
                  <a:fillRect l="-4" t="-15" r="-1825" b="-4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直接连接符 7"/>
          <p:cNvCxnSpPr/>
          <p:nvPr/>
        </p:nvCxnSpPr>
        <p:spPr>
          <a:xfrm flipH="1" flipV="1">
            <a:off x="6804000" y="3240000"/>
            <a:ext cx="0" cy="342000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20xb2sr388.jpg" descr="说明: id:2147516030;FounderCES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40000" y="5076000"/>
            <a:ext cx="1917297" cy="17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6480000" y="1872000"/>
            <a:ext cx="4860000" cy="4500000"/>
          </a:xfrm>
          <a:prstGeom prst="roundRect">
            <a:avLst/>
          </a:prstGeom>
          <a:noFill/>
          <a:ln w="38100">
            <a:solidFill>
              <a:srgbClr val="5679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" name="圆角矩形 2"/>
          <p:cNvSpPr/>
          <p:nvPr/>
        </p:nvSpPr>
        <p:spPr>
          <a:xfrm>
            <a:off x="864000" y="1872000"/>
            <a:ext cx="4680000" cy="4500000"/>
          </a:xfrm>
          <a:prstGeom prst="roundRect">
            <a:avLst/>
          </a:prstGeom>
          <a:noFill/>
          <a:ln w="38100">
            <a:solidFill>
              <a:srgbClr val="5679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" name="圆角矩形 26"/>
          <p:cNvSpPr/>
          <p:nvPr/>
        </p:nvSpPr>
        <p:spPr>
          <a:xfrm>
            <a:off x="3384000" y="1116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直线与平面垂直的判定定理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152000" y="2880000"/>
            <a:ext cx="3990241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线面垂直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⇔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直线与平面内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所有直线都垂直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如何判定直线和平面垂直呢？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翻折三角形纸片试一试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732000" y="4680000"/>
            <a:ext cx="4392488" cy="1261462"/>
            <a:chOff x="7897787" y="3140968"/>
            <a:chExt cx="3816424" cy="1261462"/>
          </a:xfrm>
        </p:grpSpPr>
        <p:sp>
          <p:nvSpPr>
            <p:cNvPr id="30" name="平行四边形 29"/>
            <p:cNvSpPr/>
            <p:nvPr/>
          </p:nvSpPr>
          <p:spPr>
            <a:xfrm>
              <a:off x="7897787" y="3140968"/>
              <a:ext cx="3816424" cy="1161127"/>
            </a:xfrm>
            <a:prstGeom prst="parallelogram">
              <a:avLst>
                <a:gd name="adj" fmla="val 7905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2"/>
            <p:cNvSpPr txBox="1"/>
            <p:nvPr/>
          </p:nvSpPr>
          <p:spPr>
            <a:xfrm>
              <a:off x="7960351" y="3942055"/>
              <a:ext cx="504056" cy="46037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α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202790" y="2292420"/>
            <a:ext cx="3680792" cy="1674371"/>
            <a:chOff x="7969795" y="1052736"/>
            <a:chExt cx="3680792" cy="1674371"/>
          </a:xfrm>
        </p:grpSpPr>
        <p:cxnSp>
          <p:nvCxnSpPr>
            <p:cNvPr id="33" name="直接连接符 32"/>
            <p:cNvCxnSpPr/>
            <p:nvPr/>
          </p:nvCxnSpPr>
          <p:spPr>
            <a:xfrm flipH="1">
              <a:off x="8185818" y="1242525"/>
              <a:ext cx="1942259" cy="112493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10128077" y="1242525"/>
              <a:ext cx="1514125" cy="111564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185817" y="2367464"/>
              <a:ext cx="3456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22"/>
            <p:cNvSpPr txBox="1"/>
            <p:nvPr/>
          </p:nvSpPr>
          <p:spPr>
            <a:xfrm>
              <a:off x="10356899" y="1052736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37" name="TextBox 23"/>
            <p:cNvSpPr txBox="1"/>
            <p:nvPr/>
          </p:nvSpPr>
          <p:spPr>
            <a:xfrm>
              <a:off x="7969795" y="2358172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38" name="TextBox 24"/>
            <p:cNvSpPr txBox="1"/>
            <p:nvPr/>
          </p:nvSpPr>
          <p:spPr>
            <a:xfrm>
              <a:off x="11498187" y="2358172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282910" y="2496957"/>
            <a:ext cx="1092912" cy="1469834"/>
            <a:chOff x="9049915" y="1257273"/>
            <a:chExt cx="1092912" cy="1469834"/>
          </a:xfrm>
        </p:grpSpPr>
        <p:cxnSp>
          <p:nvCxnSpPr>
            <p:cNvPr id="40" name="直接连接符 39"/>
            <p:cNvCxnSpPr/>
            <p:nvPr/>
          </p:nvCxnSpPr>
          <p:spPr>
            <a:xfrm flipH="1">
              <a:off x="9171696" y="1257273"/>
              <a:ext cx="971131" cy="1115647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25"/>
            <p:cNvSpPr txBox="1"/>
            <p:nvPr/>
          </p:nvSpPr>
          <p:spPr>
            <a:xfrm>
              <a:off x="9049915" y="2358172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D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7104101" y="2205738"/>
            <a:ext cx="2859727" cy="2004816"/>
            <a:chOff x="1674932" y="4088877"/>
            <a:chExt cx="2859727" cy="2004816"/>
          </a:xfrm>
        </p:grpSpPr>
        <p:cxnSp>
          <p:nvCxnSpPr>
            <p:cNvPr id="50" name="直接连接符 49"/>
            <p:cNvCxnSpPr/>
            <p:nvPr/>
          </p:nvCxnSpPr>
          <p:spPr>
            <a:xfrm flipH="1">
              <a:off x="2712392" y="4267141"/>
              <a:ext cx="214480" cy="16476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H="1">
              <a:off x="1984058" y="4257668"/>
              <a:ext cx="942814" cy="1244591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1969307" y="5487510"/>
              <a:ext cx="750665" cy="4377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2926872" y="4255320"/>
              <a:ext cx="1607787" cy="121318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2799915" y="5476883"/>
              <a:ext cx="1734744" cy="1000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H="1">
              <a:off x="1993776" y="5486990"/>
              <a:ext cx="801837" cy="519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57"/>
            <p:cNvSpPr txBox="1"/>
            <p:nvPr/>
          </p:nvSpPr>
          <p:spPr>
            <a:xfrm>
              <a:off x="2609795" y="4088877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47" name="TextBox 58"/>
            <p:cNvSpPr txBox="1"/>
            <p:nvPr/>
          </p:nvSpPr>
          <p:spPr>
            <a:xfrm>
              <a:off x="2764651" y="5724758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48" name="TextBox 59"/>
            <p:cNvSpPr txBox="1"/>
            <p:nvPr/>
          </p:nvSpPr>
          <p:spPr>
            <a:xfrm>
              <a:off x="4378648" y="5473425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49" name="TextBox 60"/>
            <p:cNvSpPr txBox="1"/>
            <p:nvPr/>
          </p:nvSpPr>
          <p:spPr>
            <a:xfrm>
              <a:off x="1674932" y="5371577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D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232703" y="2350739"/>
            <a:ext cx="2378874" cy="1984361"/>
            <a:chOff x="8389838" y="4818082"/>
            <a:chExt cx="2378874" cy="1984361"/>
          </a:xfrm>
        </p:grpSpPr>
        <p:sp>
          <p:nvSpPr>
            <p:cNvPr id="68" name="TextBox 83"/>
            <p:cNvSpPr txBox="1"/>
            <p:nvPr/>
          </p:nvSpPr>
          <p:spPr>
            <a:xfrm>
              <a:off x="9313319" y="6433508"/>
              <a:ext cx="152400" cy="368935"/>
            </a:xfrm>
            <a:prstGeom prst="rect">
              <a:avLst/>
            </a:prstGeom>
            <a:noFill/>
            <a:ln w="19050">
              <a:noFill/>
            </a:ln>
          </p:spPr>
          <p:txBody>
            <a:bodyPr vert="horz" wrap="none" lIns="0" tIns="0" rIns="0" bIns="0" rtlCol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8389838" y="4818082"/>
              <a:ext cx="2378874" cy="1641375"/>
              <a:chOff x="8572744" y="4891996"/>
              <a:chExt cx="2378874" cy="1641375"/>
            </a:xfrm>
          </p:grpSpPr>
          <p:cxnSp>
            <p:nvCxnSpPr>
              <p:cNvPr id="60" name="直接连接符 59"/>
              <p:cNvCxnSpPr/>
              <p:nvPr/>
            </p:nvCxnSpPr>
            <p:spPr>
              <a:xfrm flipH="1">
                <a:off x="10712462" y="5036012"/>
                <a:ext cx="0" cy="1115647"/>
              </a:xfrm>
              <a:prstGeom prst="line">
                <a:avLst/>
              </a:prstGeom>
              <a:ln w="190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 flipH="1">
                <a:off x="8745735" y="5036012"/>
                <a:ext cx="1981476" cy="112762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/>
            </p:nvCxnSpPr>
            <p:spPr>
              <a:xfrm flipH="1">
                <a:off x="9575082" y="5036012"/>
                <a:ext cx="1137380" cy="149735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>
              <a:xfrm flipV="1">
                <a:off x="9575082" y="6148395"/>
                <a:ext cx="1137380" cy="38497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>
                <a:off x="8751628" y="6160376"/>
                <a:ext cx="1116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>
                <a:off x="9899118" y="6160376"/>
                <a:ext cx="828092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81"/>
              <p:cNvSpPr txBox="1"/>
              <p:nvPr/>
            </p:nvSpPr>
            <p:spPr>
              <a:xfrm>
                <a:off x="10799218" y="4891996"/>
                <a:ext cx="152400" cy="36893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vert="horz" wrap="none" lIns="0" tIns="0" rIns="0" bIns="0" rtlCol="0">
                <a:spAutoFit/>
              </a:bodyPr>
              <a:lstStyle/>
              <a:p>
                <a:r>
                  <a:rPr lang="en-US" altLang="zh-CN" sz="2400" i="1">
                    <a:solidFill>
                      <a:srgbClr val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A</a:t>
                </a:r>
              </a:p>
            </p:txBody>
          </p:sp>
          <p:sp>
            <p:nvSpPr>
              <p:cNvPr id="67" name="TextBox 82"/>
              <p:cNvSpPr txBox="1"/>
              <p:nvPr/>
            </p:nvSpPr>
            <p:spPr>
              <a:xfrm>
                <a:off x="8572744" y="6084798"/>
                <a:ext cx="152400" cy="36893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vert="horz" wrap="none" lIns="0" tIns="0" rIns="0" bIns="0" rtlCol="0">
                <a:spAutoFit/>
              </a:bodyPr>
              <a:lstStyle/>
              <a:p>
                <a:r>
                  <a:rPr lang="en-US" altLang="zh-CN" sz="2400" i="1">
                    <a:solidFill>
                      <a:srgbClr val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B</a:t>
                </a:r>
              </a:p>
            </p:txBody>
          </p:sp>
          <p:sp>
            <p:nvSpPr>
              <p:cNvPr id="69" name="TextBox 84"/>
              <p:cNvSpPr txBox="1"/>
              <p:nvPr/>
            </p:nvSpPr>
            <p:spPr>
              <a:xfrm>
                <a:off x="10786519" y="5972116"/>
                <a:ext cx="152400" cy="36893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vert="horz" wrap="none" lIns="0" tIns="0" rIns="0" bIns="0" rtlCol="0">
                <a:spAutoFit/>
              </a:bodyPr>
              <a:lstStyle/>
              <a:p>
                <a:r>
                  <a:rPr lang="en-US" altLang="zh-CN" sz="2400" i="1">
                    <a:solidFill>
                      <a:srgbClr val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D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9197967" y="2508916"/>
            <a:ext cx="414046" cy="1494722"/>
            <a:chOff x="9955920" y="1257273"/>
            <a:chExt cx="414046" cy="1494722"/>
          </a:xfrm>
        </p:grpSpPr>
        <p:cxnSp>
          <p:nvCxnSpPr>
            <p:cNvPr id="71" name="直接连接符 70"/>
            <p:cNvCxnSpPr/>
            <p:nvPr/>
          </p:nvCxnSpPr>
          <p:spPr>
            <a:xfrm flipH="1">
              <a:off x="10142827" y="1257273"/>
              <a:ext cx="0" cy="1115647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90"/>
            <p:cNvSpPr txBox="1"/>
            <p:nvPr/>
          </p:nvSpPr>
          <p:spPr>
            <a:xfrm>
              <a:off x="9955920" y="2291620"/>
              <a:ext cx="308675" cy="46037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D</a:t>
              </a: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10142827" y="2132856"/>
              <a:ext cx="227139" cy="240064"/>
              <a:chOff x="10142827" y="2132856"/>
              <a:chExt cx="227139" cy="240064"/>
            </a:xfrm>
          </p:grpSpPr>
          <p:cxnSp>
            <p:nvCxnSpPr>
              <p:cNvPr id="74" name="直接连接符 73"/>
              <p:cNvCxnSpPr/>
              <p:nvPr/>
            </p:nvCxnSpPr>
            <p:spPr>
              <a:xfrm>
                <a:off x="10142827" y="2147604"/>
                <a:ext cx="227139" cy="0"/>
              </a:xfrm>
              <a:prstGeom prst="line">
                <a:avLst/>
              </a:prstGeom>
              <a:ln w="190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/>
              <p:cNvCxnSpPr/>
              <p:nvPr/>
            </p:nvCxnSpPr>
            <p:spPr>
              <a:xfrm flipH="1">
                <a:off x="10346803" y="2132856"/>
                <a:ext cx="10096" cy="240064"/>
              </a:xfrm>
              <a:prstGeom prst="line">
                <a:avLst/>
              </a:prstGeom>
              <a:ln w="190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5508625" y="2925445"/>
            <a:ext cx="971550" cy="2430780"/>
            <a:chOff x="6198" y="3856"/>
            <a:chExt cx="1530" cy="3828"/>
          </a:xfrm>
        </p:grpSpPr>
        <p:grpSp>
          <p:nvGrpSpPr>
            <p:cNvPr id="15" name="组合 14"/>
            <p:cNvGrpSpPr/>
            <p:nvPr/>
          </p:nvGrpSpPr>
          <p:grpSpPr>
            <a:xfrm>
              <a:off x="6198" y="3856"/>
              <a:ext cx="1530" cy="355"/>
              <a:chOff x="6198" y="4309"/>
              <a:chExt cx="1530" cy="355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314" y="4309"/>
                <a:ext cx="1305" cy="225"/>
              </a:xfrm>
              <a:custGeom>
                <a:avLst/>
                <a:gdLst>
                  <a:gd name="connisteX0" fmla="*/ 0 w 828675"/>
                  <a:gd name="connsiteY0" fmla="*/ 142875 h 142875"/>
                  <a:gd name="connisteX1" fmla="*/ 419100 w 828675"/>
                  <a:gd name="connsiteY1" fmla="*/ 0 h 142875"/>
                  <a:gd name="connisteX2" fmla="*/ 828675 w 828675"/>
                  <a:gd name="connsiteY2" fmla="*/ 142875 h 1428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</a:cxnLst>
                <a:rect l="l" t="t" r="r" b="b"/>
                <a:pathLst>
                  <a:path w="828675" h="142875">
                    <a:moveTo>
                      <a:pt x="0" y="142875"/>
                    </a:moveTo>
                    <a:cubicBezTo>
                      <a:pt x="75565" y="111125"/>
                      <a:pt x="253365" y="0"/>
                      <a:pt x="419100" y="0"/>
                    </a:cubicBezTo>
                    <a:cubicBezTo>
                      <a:pt x="584835" y="0"/>
                      <a:pt x="755015" y="111125"/>
                      <a:pt x="828675" y="142875"/>
                    </a:cubicBezTo>
                  </a:path>
                </a:pathLst>
              </a:custGeom>
              <a:noFill/>
              <a:ln w="28575"/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>
                <a:spLocks noChangeAspect="1"/>
              </p:cNvSpPr>
              <p:nvPr/>
            </p:nvSpPr>
            <p:spPr>
              <a:xfrm>
                <a:off x="6198" y="4381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7446" y="4382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198" y="7330"/>
              <a:ext cx="1530" cy="355"/>
              <a:chOff x="6198" y="4309"/>
              <a:chExt cx="1530" cy="355"/>
            </a:xfrm>
          </p:grpSpPr>
          <p:sp>
            <p:nvSpPr>
              <p:cNvPr id="20" name="任意多边形 19"/>
              <p:cNvSpPr/>
              <p:nvPr/>
            </p:nvSpPr>
            <p:spPr>
              <a:xfrm>
                <a:off x="6314" y="4309"/>
                <a:ext cx="1305" cy="225"/>
              </a:xfrm>
              <a:custGeom>
                <a:avLst/>
                <a:gdLst>
                  <a:gd name="connisteX0" fmla="*/ 0 w 828675"/>
                  <a:gd name="connsiteY0" fmla="*/ 142875 h 142875"/>
                  <a:gd name="connisteX1" fmla="*/ 419100 w 828675"/>
                  <a:gd name="connsiteY1" fmla="*/ 0 h 142875"/>
                  <a:gd name="connisteX2" fmla="*/ 828675 w 828675"/>
                  <a:gd name="connsiteY2" fmla="*/ 142875 h 1428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</a:cxnLst>
                <a:rect l="l" t="t" r="r" b="b"/>
                <a:pathLst>
                  <a:path w="828675" h="142875">
                    <a:moveTo>
                      <a:pt x="0" y="142875"/>
                    </a:moveTo>
                    <a:cubicBezTo>
                      <a:pt x="75565" y="111125"/>
                      <a:pt x="253365" y="0"/>
                      <a:pt x="419100" y="0"/>
                    </a:cubicBezTo>
                    <a:cubicBezTo>
                      <a:pt x="584835" y="0"/>
                      <a:pt x="755015" y="111125"/>
                      <a:pt x="828675" y="142875"/>
                    </a:cubicBezTo>
                  </a:path>
                </a:pathLst>
              </a:custGeom>
              <a:noFill/>
              <a:ln w="28575"/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6198" y="4381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7446" y="4382"/>
                <a:ext cx="283" cy="2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07 -4.50822E-06 L 4.16667E-07 0.29346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6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06 4.11942E-06 L 4.58333E-06 0.27378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6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87617" y="1485970"/>
          <a:ext cx="9262110" cy="4481989"/>
        </p:xfrm>
        <a:graphic>
          <a:graphicData uri="http://schemas.openxmlformats.org/drawingml/2006/table">
            <a:tbl>
              <a:tblPr/>
              <a:tblGrid>
                <a:gridCol w="14060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6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5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文字语言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一条直线与一个平面内的</a:t>
                      </a:r>
                      <a:r>
                        <a:rPr lang="en-US" altLang="zh-CN" sz="2400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                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都垂直，</a:t>
                      </a:r>
                      <a:endParaRPr lang="en-US" altLang="zh-CN" sz="2400" kern="100"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 marL="71755" algn="l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则该直线与此平面垂直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63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符号语言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400" i="1" kern="100" err="1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en-US" sz="2400" kern="100" err="1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⊥</a:t>
                      </a:r>
                      <a:r>
                        <a:rPr lang="en-US" sz="2400" i="1" kern="100" err="1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a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400" i="1" kern="100" err="1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en-US" sz="2400" kern="100" err="1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⊥</a:t>
                      </a:r>
                      <a:r>
                        <a:rPr lang="en-US" sz="2400" i="1" kern="100" err="1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b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a</a:t>
                      </a:r>
                      <a:r>
                        <a:rPr lang="en-US" sz="2400" kern="100">
                          <a:effectLst/>
                          <a:latin typeface="Cambria Math" panose="02040503050406030204" pitchFamily="18" charset="0"/>
                          <a:ea typeface="微软雅黑" panose="020B0503020204020204" pitchFamily="34" charset="-122"/>
                          <a:cs typeface="Cambria Math" panose="02040503050406030204" pitchFamily="18" charset="0"/>
                        </a:rPr>
                        <a:t>⊂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b</a:t>
                      </a:r>
                      <a:r>
                        <a:rPr lang="en-US" sz="2400" kern="100">
                          <a:effectLst/>
                          <a:latin typeface="Cambria Math" panose="02040503050406030204" pitchFamily="18" charset="0"/>
                          <a:ea typeface="微软雅黑" panose="020B0503020204020204" pitchFamily="34" charset="-122"/>
                          <a:cs typeface="Cambria Math" panose="02040503050406030204" pitchFamily="18" charset="0"/>
                        </a:rPr>
                        <a:t>⊂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400" i="1" u="sng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          </a:t>
                      </a: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lang="en-US" sz="2400" i="1" kern="100" err="1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P</a:t>
                      </a:r>
                      <a:r>
                        <a:rPr lang="en-US" sz="2400" kern="100" err="1">
                          <a:effectLst/>
                          <a:latin typeface="Cambria Math" panose="02040503050406030204" pitchFamily="18" charset="0"/>
                          <a:ea typeface="微软雅黑" panose="020B0503020204020204" pitchFamily="34" charset="-122"/>
                          <a:cs typeface="Cambria Math" panose="02040503050406030204" pitchFamily="18" charset="0"/>
                        </a:rPr>
                        <a:t>⇒</a:t>
                      </a:r>
                      <a:r>
                        <a:rPr lang="en-US" sz="2400" i="1" kern="100" err="1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l</a:t>
                      </a:r>
                      <a:r>
                        <a:rPr lang="en-US" sz="2400" kern="10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⊥</a:t>
                      </a:r>
                      <a:r>
                        <a:rPr lang="en-US" sz="2400" i="1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α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98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图形语言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 </a:t>
                      </a:r>
                      <a:endParaRPr lang="zh-CN" sz="24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Picture 1" descr="P37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7777" y="3574202"/>
            <a:ext cx="2658711" cy="220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488000" y="2916000"/>
            <a:ext cx="70802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i="1" kern="1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5" name="矩形 4"/>
          <p:cNvSpPr/>
          <p:nvPr/>
        </p:nvSpPr>
        <p:spPr>
          <a:xfrm>
            <a:off x="6362214" y="1629986"/>
            <a:ext cx="2011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两条相交直线</a:t>
            </a:r>
          </a:p>
        </p:txBody>
      </p:sp>
      <p:sp>
        <p:nvSpPr>
          <p:cNvPr id="6" name="线形标注 3 5"/>
          <p:cNvSpPr/>
          <p:nvPr/>
        </p:nvSpPr>
        <p:spPr>
          <a:xfrm>
            <a:off x="6267288" y="4010541"/>
            <a:ext cx="3973896" cy="1275637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-54193"/>
              <a:gd name="adj8" fmla="val 6731"/>
            </a:avLst>
          </a:prstGeom>
          <a:solidFill>
            <a:schemeClr val="tx2">
              <a:lumMod val="20000"/>
              <a:lumOff val="80000"/>
            </a:schemeClr>
          </a:solidFill>
          <a:ln w="3175">
            <a:solidFill>
              <a:srgbClr val="4681A3"/>
            </a:solidFill>
            <a:prstDash val="dash"/>
            <a:headEnd type="oval"/>
            <a:tailEnd type="none" w="lg" len="lg"/>
          </a:ln>
          <a:effectLst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defTabSz="914400">
              <a:lnSpc>
                <a:spcPct val="150000"/>
              </a:lnSpc>
            </a:pPr>
            <a:r>
              <a:rPr lang="zh-CN" altLang="en-US" sz="2400">
                <a:solidFill>
                  <a:prstClr val="black">
                    <a:lumMod val="65000"/>
                    <a:lumOff val="35000"/>
                  </a:prst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定理体现了“线线垂直”与“线面垂直”的相互转化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88000"/>
            <a:ext cx="6804336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题型四：直线与平面垂直的判定定理的应用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0" y="4212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720090" y="1728000"/>
            <a:ext cx="1100709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6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如图，三棱锥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中，已知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的中点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求证：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ACE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</p:txBody>
      </p:sp>
      <p:pic>
        <p:nvPicPr>
          <p:cNvPr id="18" name="20xb2sr384.jpg" descr="说明: id:2147515967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0000" y="2232000"/>
            <a:ext cx="2980845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/>
          <p:nvPr/>
        </p:nvSpPr>
        <p:spPr>
          <a:xfrm>
            <a:off x="1260000" y="4248000"/>
            <a:ext cx="63000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证明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  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BC=DC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的中点.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所以BD⊥CE，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CE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ACE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2000" y="935990"/>
            <a:ext cx="11161395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400" b="1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 kern="10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7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如图，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</a:t>
            </a: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⊙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的直径，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垂直于</a:t>
            </a: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⊙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所在的平面，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为圆周上任意一点，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PM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为垂足</a:t>
            </a: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algn="just" defTabSz="914400">
              <a:lnSpc>
                <a:spcPct val="150000"/>
              </a:lnSpc>
            </a:pP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求证：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PBM</a:t>
            </a:r>
            <a:r>
              <a:rPr lang="en-US" altLang="zh-CN" sz="2400" kern="1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  </a:t>
            </a:r>
            <a:r>
              <a:rPr lang="en-US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(2)</a:t>
            </a:r>
            <a:r>
              <a:rPr lang="zh-CN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AQ</a:t>
            </a:r>
            <a:r>
              <a:rPr lang="en-US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，垂足为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</a:t>
            </a:r>
            <a:r>
              <a:rPr lang="zh-CN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，求证：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NQ</a:t>
            </a:r>
            <a:r>
              <a:rPr lang="en-US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60000" y="4032000"/>
            <a:ext cx="5076000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证明</a:t>
            </a:r>
            <a:r>
              <a:rPr lang="en-US" altLang="zh-CN" sz="2400" b="1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为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⊙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的直径，</a:t>
            </a:r>
            <a:endParaRPr lang="en-US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AM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BM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400" kern="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BM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.</a:t>
            </a:r>
            <a:endParaRPr lang="zh-CN" altLang="en-US" sz="240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AM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BM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BM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，且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BM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PM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algn="just" defTabSz="914400" fontAlgn="auto">
              <a:lnSpc>
                <a:spcPct val="100000"/>
              </a:lnSpc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  <a:endParaRPr lang="zh-CN" altLang="en-US" sz="2400" kern="10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cs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48000" y="4284000"/>
            <a:ext cx="4502867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fontAlgn="auto">
              <a:lnSpc>
                <a:spcPct val="100000"/>
              </a:lnSpc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由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algn="just" defTabSz="914400" fontAlgn="auto">
              <a:lnSpc>
                <a:spcPct val="100000"/>
              </a:lnSpc>
            </a:pP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PBM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algn="just" defTabSz="914400"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AQ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AQ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algn="just" defTabSz="914400" fontAlgn="auto">
              <a:lnSpc>
                <a:spcPct val="100000"/>
              </a:lnSpc>
            </a:pP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ANQ.</a:t>
            </a:r>
            <a:endParaRPr lang="zh-CN" altLang="zh-CN" sz="2400" kern="1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algn="just" defTabSz="914400"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NQ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ANQ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NQ</a:t>
            </a:r>
            <a:r>
              <a:rPr lang="en-US" altLang="zh-CN" sz="2400" kern="1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0" y="3996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P37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4000" y="1908000"/>
            <a:ext cx="1980000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直接连接符 7"/>
          <p:cNvCxnSpPr/>
          <p:nvPr/>
        </p:nvCxnSpPr>
        <p:spPr>
          <a:xfrm flipH="1" flipV="1">
            <a:off x="6624000" y="4032000"/>
            <a:ext cx="0" cy="280800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384000" y="1188000"/>
            <a:ext cx="5399758" cy="576000"/>
          </a:xfrm>
          <a:prstGeom prst="roundRect">
            <a:avLst>
              <a:gd name="adj" fmla="val 50000"/>
            </a:avLst>
          </a:prstGeom>
          <a:solidFill>
            <a:srgbClr val="56BEC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题型五：直线与平面垂直关系的应用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6000" y="3780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900000" y="1800000"/>
            <a:ext cx="10225136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8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在三棱锥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SA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，则点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的射影一定在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边的中线上		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边的高线上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边的中垂线上	             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D.∠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的平分线上</a:t>
            </a:r>
          </a:p>
        </p:txBody>
      </p:sp>
      <p:sp>
        <p:nvSpPr>
          <p:cNvPr id="18" name="矩形 17"/>
          <p:cNvSpPr/>
          <p:nvPr/>
        </p:nvSpPr>
        <p:spPr>
          <a:xfrm>
            <a:off x="900000" y="4032000"/>
            <a:ext cx="73440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设点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在平面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上的射影为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连接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OB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因为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SA=SB=SC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OA=OB=OC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是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△ABC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的外心，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在平面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的射影一定在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边的中垂线上.</a:t>
            </a:r>
          </a:p>
        </p:txBody>
      </p:sp>
      <p:pic>
        <p:nvPicPr>
          <p:cNvPr id="19" name="20xb2sr391.jpg" descr="说明: id:2147516086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8000" y="3996000"/>
            <a:ext cx="287655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1080000"/>
            <a:ext cx="7632848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如图所示，在直三棱柱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底面是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为直角的等腰直角三角形，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是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的中点，点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在线段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AA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上，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当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AF=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________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时，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CF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DF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 </a:t>
            </a:r>
          </a:p>
        </p:txBody>
      </p:sp>
      <p:sp>
        <p:nvSpPr>
          <p:cNvPr id="3" name="矩形 2"/>
          <p:cNvSpPr/>
          <p:nvPr/>
        </p:nvSpPr>
        <p:spPr>
          <a:xfrm>
            <a:off x="1260000" y="3852000"/>
            <a:ext cx="6096000" cy="26765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由已知得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CF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ACC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CF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故若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CF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DF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，则必有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CF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DF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设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AF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(0&lt;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&lt;3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，则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CF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+4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pt-BR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DF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+(3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，又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+9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=10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pt-BR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+4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+(3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</a:t>
            </a:r>
            <a:r>
              <a:rPr lang="pt-BR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pt-BR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解得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x=a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或</a:t>
            </a:r>
            <a:r>
              <a:rPr lang="pt-BR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2a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6000" y="3780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20xb2sr393.jpg" descr="说明: id:2147516100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20000" y="1008000"/>
            <a:ext cx="1465782" cy="26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20000" y="1188000"/>
            <a:ext cx="106200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如图，设平面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EG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 i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FH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，垂足分别为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为使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，则需增加的一个条件是	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.EF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                          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endParaRPr lang="en-US" altLang="zh-CN" sz="2400" i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	                   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FH</a:t>
            </a:r>
            <a:endParaRPr lang="en-US" altLang="zh-CN" sz="2400" i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6" name="20xb2sr394.jpg" descr="说明: id:2147516121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0000" y="4068000"/>
            <a:ext cx="2592288" cy="238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16"/>
          <p:cNvSpPr/>
          <p:nvPr/>
        </p:nvSpPr>
        <p:spPr>
          <a:xfrm>
            <a:off x="720000" y="4212000"/>
            <a:ext cx="6096000" cy="193802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因为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EG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EG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，则由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β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，得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EG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为相交直线，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EFHG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PQ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GH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.故选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36000" y="3888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20165" y="1008000"/>
            <a:ext cx="108012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是矩形，沿对角线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将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折起到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，且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′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在平面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上的射影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恰好在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上，则下面结论错误的是</a:t>
            </a:r>
            <a:endParaRPr lang="en-US" altLang="zh-CN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A′C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	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                         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A′D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A′C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	            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A′D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A′B</a:t>
            </a:r>
            <a:endParaRPr lang="en-US" altLang="zh-CN" sz="2400" i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3" name="20xb2sr683.jpg" descr="说明: id:2147516395;FounderC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4000" y="1656000"/>
            <a:ext cx="2806834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20000" y="3528000"/>
            <a:ext cx="9108000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中，因为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是矩形，沿对角线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将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△ABD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折起到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△A′BD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且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在平面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上的射影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恰好在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上，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A′O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⊥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⊂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A′O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A′O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∩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CD=O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又因为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⊂平面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A′CD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所以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，且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A′C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，故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均正确；</a:t>
            </a:r>
          </a:p>
          <a:p>
            <a:pPr fontAlgn="auto">
              <a:lnSpc>
                <a:spcPct val="10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D中，因为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，折后位置关系没变.故选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36000" y="3420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36000" y="4356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720000" y="1188000"/>
            <a:ext cx="10512000" cy="289052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下列命题中，正确的序号是</a:t>
            </a: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______.</a:t>
            </a:r>
            <a:endParaRPr lang="zh-CN" altLang="zh-CN" kern="1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若直线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与平面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内的一条直线垂直，则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若直线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不垂直于平面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，则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内没有与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垂直的直线；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若直线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不垂直于平面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，则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内也可以有无数条直线与</a:t>
            </a:r>
            <a:r>
              <a:rPr lang="en-US" altLang="zh-CN" i="1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垂直；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④</a:t>
            </a:r>
            <a:r>
              <a:rPr lang="zh-CN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过一点和已知平面垂直的直线有且只有一条</a:t>
            </a:r>
            <a:r>
              <a:rPr lang="en-US" altLang="zh-CN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kern="100">
              <a:effectLst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20000" y="4752000"/>
            <a:ext cx="11124000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当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内的一条直线垂直时，不能保证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与平面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垂直，所以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不正确；</a:t>
            </a:r>
            <a:endParaRPr lang="en-US" altLang="zh-CN" sz="2400" kern="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当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与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不垂直时，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可能与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内的无数条平行直线垂直，所以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不正确，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正确；</a:t>
            </a: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过一点有且只有一条直线垂直于已知平面，所以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④</a:t>
            </a:r>
            <a:r>
              <a:rPr lang="zh-CN" altLang="en-US" sz="240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正确.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36000" y="4248000"/>
            <a:ext cx="12124847" cy="0"/>
          </a:xfrm>
          <a:prstGeom prst="line">
            <a:avLst/>
          </a:prstGeom>
          <a:ln w="28575"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720000" y="1080000"/>
            <a:ext cx="104400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4.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如图，在正方体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ABCD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A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B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C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D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中，异面直线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BD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A</a:t>
            </a:r>
            <a:r>
              <a:rPr lang="en-US" altLang="zh-CN" sz="2400" kern="100" baseline="-250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en-US" altLang="zh-CN" sz="2400" i="1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D</a:t>
            </a:r>
            <a:r>
              <a:rPr lang="zh-CN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所成的角为</a:t>
            </a:r>
            <a:r>
              <a:rPr lang="en-US" altLang="zh-CN" sz="2400" kern="10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_____.</a:t>
            </a:r>
            <a:endParaRPr lang="zh-CN" altLang="zh-CN" sz="2400" kern="100">
              <a:effectLst/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00000" y="4500000"/>
            <a:ext cx="8582025" cy="1198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解</a:t>
            </a:r>
            <a:r>
              <a:rPr lang="en-US" altLang="zh-CN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连接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fontAlgn="auto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∩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⊂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endParaRPr lang="zh-CN" altLang="zh-CN" sz="2400" kern="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fontAlgn="auto">
              <a:lnSpc>
                <a:spcPct val="100000"/>
              </a:lnSpc>
            </a:pP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平面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，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.故填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400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黑体" panose="02010609060101010101" pitchFamily="49" charset="-122"/>
              </a:rPr>
              <a:t>.</a:t>
            </a:r>
          </a:p>
        </p:txBody>
      </p:sp>
      <p:pic>
        <p:nvPicPr>
          <p:cNvPr id="19" name="Picture 2" descr="P38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4000" y="1872000"/>
            <a:ext cx="2591251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图示 14"/>
          <p:cNvGraphicFramePr/>
          <p:nvPr/>
        </p:nvGraphicFramePr>
        <p:xfrm>
          <a:off x="2448000" y="1512000"/>
          <a:ext cx="7632000" cy="471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4.05.14"/>
  <p:tag name="AS_TITLE" val="Aspose.Slides for .NET 4.0 Client Profile"/>
  <p:tag name="AS_VERSION" val="24.5"/>
  <p:tag name="COMMONDATA" val="eyJoZGlkIjoiYWM5ZGUyNWQ0OTAzMDEwZGIyM2NmYmUzNGExYjc3MTQifQ=="/>
  <p:tag name="FULLTEXTBEAUTIFYED" val="1"/>
  <p:tag name="KSO_WPP_MARK_KEY" val="d51a5658-117e-48d1-8080-a6130fe2343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COLORING" val="1"/>
  <p:tag name="KSO_WM_CHIP_DECFILLPROP" val="[]"/>
  <p:tag name="KSO_WM_CHIP_FILLPROP" val="[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m&quot;,&quot;chip_types&quot;:[&quot;diagram&quot;,&quot;header&quot;]}],[{&quot;text_align&quot;:&quot;rm&quot;,&quot;text_direction&quot;:&quot;horizontal&quot;,&quot;support_big_font&quot;:false,&quot;picture_toward&quot;:0,&quot;picture_dockside&quot;:[],&quot;fill_id&quot;:&quot;3b50f7cce9dd429da8d2fb599840cb10&quot;,&quot;fill_align&quot;:&quot;rb&quot;,&quot;chip_types&quot;:[&quot;header&quot;]}],[{&quot;text_align&quot;:&quot;rm&quot;,&quot;text_direction&quot;:&quot;horizontal&quot;,&quot;support_big_font&quot;:false,&quot;picture_toward&quot;:0,&quot;picture_dockside&quot;:[],&quot;fill_id&quot;:&quot;3b50f7cce9dd429da8d2fb599840cb10&quot;,&quot;fill_align&quot;:&quot;rt&quot;,&quot;chip_types&quot;:[&quot;header&quot;]}],[{&quot;text_align&quot;:&quot;rm&quot;,&quot;text_direction&quot;:&quot;horizontal&quot;,&quot;support_big_font&quot;:false,&quot;picture_toward&quot;:0,&quot;picture_dockside&quot;:[],&quot;fill_id&quot;:&quot;3b50f7cce9dd429da8d2fb599840cb10&quot;,&quot;fill_align&quot;:&quot;rm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t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lt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b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lb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m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lm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cm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cm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ct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ct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cb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cb&quot;,&quot;chip_types&quot;:[&quot;header&quot;]}]]"/>
  <p:tag name="KSO_WM_CHIP_GROUPID" val="614a9d9b1e630cfd8f114d26"/>
  <p:tag name="KSO_WM_CHIP_INFOS" val="{&quot;type&quot;:0,&quot;layout_type&quot;:&quot;1_NF_LC_7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,&quot;扁平风&quot;,&quot;手绘风&quot;,&quot;立体风&quot;,&quot;炫酷&quot;,&quot;复古风&quot;,&quot;科技风&quot;,&quot;水彩风&quot;,&quot;ios风&quot;,&quot;快闪&quot;,&quot;波普风&quot;,&quot;孟菲斯&quot;,&quot;蒸汽波&quot;,&quot;MBE&quot;,&quot;剪纸风&quot;,&quot;酸性风&quot;,&quot;像素风&quot;,&quot;涂鸦风&quot;,&quot;实景&quot;]},&quot;slide_type&quot;:[&quot;title&quot;,&quot;sectionTitle&quot;,&quot;contents&quot;,&quot;endPage&quot;],&quot;useType&quot;:[&quot;ppt&quot;]}"/>
  <p:tag name="KSO_WM_CHIP_XID" val="614a9d9b1e630cfd8f114d27"/>
  <p:tag name="KSO_WM_SLIDE_BACKGROUND_TYPE" val="general"/>
  <p:tag name="KSO_WM_SLIDE_BK_DARK_LIGHT" val="2"/>
  <p:tag name="KSO_WM_SLIDE_ID" val="custom20202601_1"/>
  <p:tag name="KSO_WM_SLIDE_INDEX" val="1"/>
  <p:tag name="KSO_WM_SLIDE_ITEM_CNT" val="0"/>
  <p:tag name="KSO_WM_SLIDE_LAYOUT" val="a_b_f"/>
  <p:tag name="KSO_WM_SLIDE_LAYOUT_CNT" val="1_1_2"/>
  <p:tag name="KSO_WM_SLIDE_LAYOUT_INFO" val="{&quot;id&quot;:&quot;2022-09-13T15:36:24&quot;,&quot;margin&quot;:{&quot;bottom&quot;:3.684757709503174,&quot;left&quot;:0.9507361650466919,&quot;right&quot;:14.313993453979492,&quot;top&quot;:5.182305335998535},&quot;type&quot;:0}"/>
  <p:tag name="KSO_WM_SLIDE_SUBTYPE" val="pureTxt"/>
  <p:tag name="KSO_WM_SLIDE_SUPPORT_FEATURE_TYPE" val="0"/>
  <p:tag name="KSO_WM_SLIDE_TYPE" val="title"/>
  <p:tag name="KSO_WM_TAG_VERSION" val="1.0"/>
  <p:tag name="KSO_WM_TEMPLATE_ASSEMBLE_GROUPID" val="62cfbf6902b43a043dad3aef"/>
  <p:tag name="KSO_WM_TEMPLATE_ASSEMBLE_XID" val="632032ebcc555229d43996fd"/>
  <p:tag name="KSO_WM_TEMPLATE_CATEGORY" val="custom"/>
  <p:tag name="KSO_WM_TEMPLATE_COLOR_TYPE" val="1"/>
  <p:tag name="KSO_WM_TEMPLATE_INDEX" val="20202601"/>
  <p:tag name="KSO_WM_TEMPLATE_MASTER_THUMB_INDEX" val="12"/>
  <p:tag name="KSO_WM_TEMPLATE_MASTER_TYPE" val="1"/>
  <p:tag name="KSO_WM_TEMPLATE_SUBCATEGORY" val="0"/>
  <p:tag name="KSO_WM_TEMPLATE_THUMBS_INDEX" val="1、4、7、8、9、10、11、13、14、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cc3dc9b-14fe-4af7-a224-d6ee5c89df23}"/>
  <p:tag name="TABLE_ENDDRAG_ORIGIN_RECT" val="791*354"/>
  <p:tag name="TABLE_ENDDRAG_RECT" val="78*154*792*35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4e7cd8f-75b4-418e-a5e9-3010747a9674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d5c6ed12-4087-4af6-bb2f-93c267be3dc6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b8cbf49-361a-4631-b76f-5c342523b898}"/>
  <p:tag name="TABLE_ENDDRAG_ORIGIN_RECT" val="648*363"/>
  <p:tag name="TABLE_ENDDRAG_RECT" val="173*155*648*36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648ef3b-d2a3-426a-8a28-3e4d782a151e}"/>
  <p:tag name="TABLE_ENDDRAG_ORIGIN_RECT" val="868*365"/>
  <p:tag name="TABLE_ENDDRAG_RECT" val="50*138*868*36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15640222-de46-4acb-b41b-6b8c5ec8dbd3}"/>
</p:tagLst>
</file>

<file path=ppt/theme/theme1.xml><?xml version="1.0" encoding="utf-8"?>
<a:theme xmlns:a="http://schemas.openxmlformats.org/drawingml/2006/main" name="【导】1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2856</Words>
  <Application>Microsoft Macintosh PowerPoint</Application>
  <PresentationFormat>自定义</PresentationFormat>
  <Paragraphs>298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黑体</vt:lpstr>
      <vt:lpstr>华文楷体</vt:lpstr>
      <vt:lpstr>宋体</vt:lpstr>
      <vt:lpstr>微软雅黑</vt:lpstr>
      <vt:lpstr>Arial</vt:lpstr>
      <vt:lpstr>Calibri</vt:lpstr>
      <vt:lpstr>Cambria Math</vt:lpstr>
      <vt:lpstr>Times New Roman</vt:lpstr>
      <vt:lpstr>Wingdings</vt:lpstr>
      <vt:lpstr>【导】1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九科星教学网（www.jkxjxw.com）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九科星教学网（www.jkxjxw.com）</dc:title>
  <dc:subject>九科星教学网（www.jkxjxw.com）</dc:subject>
  <dc:creator>九科星教学网（www.jkxjxw.com）</dc:creator>
  <dc:description>九科星教学网（www.jkxjxw.com）</dc:description>
  <cp:lastModifiedBy>schack</cp:lastModifiedBy>
  <cp:revision>52</cp:revision>
  <dcterms:created xsi:type="dcterms:W3CDTF">2019-11-06T08:13:00Z</dcterms:created>
  <dcterms:modified xsi:type="dcterms:W3CDTF">2026-06-16T07:24:18Z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95A3FB3601684B8D9F7A26F726F15DF2</vt:lpwstr>
  </property>
  <property fmtid="{D5CDD505-2E9C-101B-9397-08002B2CF9AE}" pid="3" name="KSOProductBuildVer">
    <vt:lpwstr>2052-12.1.0.18276</vt:lpwstr>
  </property>
</Properties>
</file>